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5" r:id="rId1"/>
    <p:sldMasterId id="2147483697" r:id="rId2"/>
  </p:sldMasterIdLst>
  <p:notesMasterIdLst>
    <p:notesMasterId r:id="rId55"/>
  </p:notesMasterIdLst>
  <p:handoutMasterIdLst>
    <p:handoutMasterId r:id="rId56"/>
  </p:handoutMasterIdLst>
  <p:sldIdLst>
    <p:sldId id="521" r:id="rId3"/>
    <p:sldId id="522" r:id="rId4"/>
    <p:sldId id="434" r:id="rId5"/>
    <p:sldId id="523" r:id="rId6"/>
    <p:sldId id="524" r:id="rId7"/>
    <p:sldId id="525" r:id="rId8"/>
    <p:sldId id="526" r:id="rId9"/>
    <p:sldId id="527" r:id="rId10"/>
    <p:sldId id="528" r:id="rId11"/>
    <p:sldId id="517" r:id="rId12"/>
    <p:sldId id="529" r:id="rId13"/>
    <p:sldId id="262" r:id="rId14"/>
    <p:sldId id="426" r:id="rId15"/>
    <p:sldId id="432" r:id="rId16"/>
    <p:sldId id="258" r:id="rId17"/>
    <p:sldId id="259" r:id="rId18"/>
    <p:sldId id="269" r:id="rId19"/>
    <p:sldId id="431" r:id="rId20"/>
    <p:sldId id="427" r:id="rId21"/>
    <p:sldId id="344" r:id="rId22"/>
    <p:sldId id="430" r:id="rId23"/>
    <p:sldId id="314" r:id="rId24"/>
    <p:sldId id="309" r:id="rId25"/>
    <p:sldId id="277" r:id="rId26"/>
    <p:sldId id="275" r:id="rId27"/>
    <p:sldId id="279" r:id="rId28"/>
    <p:sldId id="278" r:id="rId29"/>
    <p:sldId id="270" r:id="rId30"/>
    <p:sldId id="280" r:id="rId31"/>
    <p:sldId id="283" r:id="rId32"/>
    <p:sldId id="349" r:id="rId33"/>
    <p:sldId id="316" r:id="rId34"/>
    <p:sldId id="424" r:id="rId35"/>
    <p:sldId id="425" r:id="rId36"/>
    <p:sldId id="330" r:id="rId37"/>
    <p:sldId id="331" r:id="rId38"/>
    <p:sldId id="350" r:id="rId39"/>
    <p:sldId id="291" r:id="rId40"/>
    <p:sldId id="347" r:id="rId41"/>
    <p:sldId id="351" r:id="rId42"/>
    <p:sldId id="353" r:id="rId43"/>
    <p:sldId id="354" r:id="rId44"/>
    <p:sldId id="332" r:id="rId45"/>
    <p:sldId id="348" r:id="rId46"/>
    <p:sldId id="423" r:id="rId47"/>
    <p:sldId id="302" r:id="rId48"/>
    <p:sldId id="289" r:id="rId49"/>
    <p:sldId id="304" r:id="rId50"/>
    <p:sldId id="428" r:id="rId51"/>
    <p:sldId id="325" r:id="rId52"/>
    <p:sldId id="429" r:id="rId53"/>
    <p:sldId id="530" r:id="rId54"/>
  </p:sldIdLst>
  <p:sldSz cx="12192000" cy="6858000"/>
  <p:notesSz cx="7104063" cy="10234613"/>
  <p:embeddedFontLst>
    <p:embeddedFont>
      <p:font typeface="Nirmala UI" panose="020B0502040204020203" pitchFamily="34" charset="0"/>
      <p:regular r:id="rId57"/>
      <p:bold r:id="rId58"/>
    </p:embeddedFont>
    <p:embeddedFont>
      <p:font typeface="Roboto" panose="02000000000000000000" pitchFamily="2" charset="0"/>
      <p:regular r:id="rId59"/>
      <p:bold r:id="rId60"/>
      <p:italic r:id="rId61"/>
      <p:boldItalic r:id="rId62"/>
    </p:embeddedFont>
    <p:embeddedFont>
      <p:font typeface="Verdana" panose="020B0604030504040204" pitchFamily="34" charset="0"/>
      <p:regular r:id="rId63"/>
      <p:bold r:id="rId64"/>
      <p:italic r:id="rId65"/>
      <p:boldItalic r:id="rId66"/>
    </p:embeddedFont>
    <p:embeddedFont>
      <p:font typeface="微軟正黑體" panose="020B0604030504040204" pitchFamily="34" charset="-120"/>
      <p:regular r:id="rId67"/>
      <p:bold r:id="rId68"/>
    </p:embeddedFont>
    <p:embeddedFont>
      <p:font typeface="標楷體" panose="03000509000000000000" pitchFamily="65" charset="-120"/>
      <p:regular r:id="rId6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F60"/>
    <a:srgbClr val="E96261"/>
    <a:srgbClr val="FFDCDD"/>
    <a:srgbClr val="FFF4E7"/>
    <a:srgbClr val="385723"/>
    <a:srgbClr val="CFE5C1"/>
    <a:srgbClr val="DDEDD3"/>
    <a:srgbClr val="FFFDDB"/>
    <a:srgbClr val="FFFFFF"/>
    <a:srgbClr val="FFE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82592" autoAdjust="0"/>
  </p:normalViewPr>
  <p:slideViewPr>
    <p:cSldViewPr snapToGrid="0">
      <p:cViewPr>
        <p:scale>
          <a:sx n="106" d="100"/>
          <a:sy n="106" d="100"/>
        </p:scale>
        <p:origin x="792"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79" tIns="47390" rIns="94779" bIns="4739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3836" y="1"/>
            <a:ext cx="3078639" cy="512763"/>
          </a:xfrm>
          <a:prstGeom prst="rect">
            <a:avLst/>
          </a:prstGeom>
        </p:spPr>
        <p:txBody>
          <a:bodyPr vert="horz" lIns="94779" tIns="47390" rIns="94779" bIns="47390"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0" y="9721851"/>
            <a:ext cx="3078639" cy="512763"/>
          </a:xfrm>
          <a:prstGeom prst="rect">
            <a:avLst/>
          </a:prstGeom>
        </p:spPr>
        <p:txBody>
          <a:bodyPr vert="horz" lIns="94779" tIns="47390" rIns="94779" bIns="4739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3836" y="9721851"/>
            <a:ext cx="3078639" cy="512763"/>
          </a:xfrm>
          <a:prstGeom prst="rect">
            <a:avLst/>
          </a:prstGeom>
        </p:spPr>
        <p:txBody>
          <a:bodyPr vert="horz" lIns="94779" tIns="47390" rIns="94779" bIns="47390" rtlCol="0" anchor="b"/>
          <a:lstStyle>
            <a:lvl1pPr algn="r" eaLnBrk="1" fontAlgn="auto" hangingPunct="1">
              <a:spcBef>
                <a:spcPts val="0"/>
              </a:spcBef>
              <a:spcAft>
                <a:spcPts val="0"/>
              </a:spcAft>
              <a:defRPr sz="1200" smtClean="0">
                <a:latin typeface="+mn-lt"/>
                <a:ea typeface="+mn-ea"/>
              </a:defRPr>
            </a:lvl1pPr>
          </a:lstStyle>
          <a:p>
            <a:pPr>
              <a:defRPr/>
            </a:pPr>
            <a:fld id="{42022495-B8B9-4837-8DAB-0F240AD16F14}"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63" tIns="47381" rIns="94763" bIns="47381"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4023836" y="1"/>
            <a:ext cx="3078639" cy="512763"/>
          </a:xfrm>
          <a:prstGeom prst="rect">
            <a:avLst/>
          </a:prstGeom>
        </p:spPr>
        <p:txBody>
          <a:bodyPr vert="horz" lIns="94763" tIns="47381" rIns="94763" bIns="47381"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763" tIns="47381" rIns="94763" bIns="47381" rtlCol="0" anchor="ctr"/>
          <a:lstStyle/>
          <a:p>
            <a:pPr lvl="0"/>
            <a:endParaRPr lang="zh-TW" altLang="en-US" noProof="0"/>
          </a:p>
        </p:txBody>
      </p:sp>
      <p:sp>
        <p:nvSpPr>
          <p:cNvPr id="5" name="備忘稿版面配置區 4"/>
          <p:cNvSpPr>
            <a:spLocks noGrp="1"/>
          </p:cNvSpPr>
          <p:nvPr>
            <p:ph type="body" sz="quarter" idx="3"/>
          </p:nvPr>
        </p:nvSpPr>
        <p:spPr>
          <a:xfrm>
            <a:off x="710089" y="4926013"/>
            <a:ext cx="5683886" cy="4029075"/>
          </a:xfrm>
          <a:prstGeom prst="rect">
            <a:avLst/>
          </a:prstGeom>
        </p:spPr>
        <p:txBody>
          <a:bodyPr vert="horz" lIns="94763" tIns="47381" rIns="94763" bIns="47381"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1851"/>
            <a:ext cx="3078639" cy="512763"/>
          </a:xfrm>
          <a:prstGeom prst="rect">
            <a:avLst/>
          </a:prstGeom>
        </p:spPr>
        <p:txBody>
          <a:bodyPr vert="horz" lIns="94763" tIns="47381" rIns="94763" bIns="47381"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3836" y="9721851"/>
            <a:ext cx="3078639" cy="512763"/>
          </a:xfrm>
          <a:prstGeom prst="rect">
            <a:avLst/>
          </a:prstGeom>
        </p:spPr>
        <p:txBody>
          <a:bodyPr vert="horz" lIns="94763" tIns="47381" rIns="94763" bIns="47381" rtlCol="0" anchor="b"/>
          <a:lstStyle>
            <a:lvl1pPr algn="r" eaLnBrk="1" fontAlgn="auto" hangingPunct="1">
              <a:spcBef>
                <a:spcPts val="0"/>
              </a:spcBef>
              <a:spcAft>
                <a:spcPts val="0"/>
              </a:spcAft>
              <a:defRPr sz="1200" smtClean="0">
                <a:latin typeface="+mn-lt"/>
                <a:ea typeface="+mn-ea"/>
              </a:defRPr>
            </a:lvl1pPr>
          </a:lstStyle>
          <a:p>
            <a:pPr>
              <a:defRPr/>
            </a:pPr>
            <a:fld id="{38D97E58-E3B6-4B3A-B809-FB017E158D2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dirty="0"/>
              <a:t>各位老師好，那我們現在就開始</a:t>
            </a:r>
            <a:r>
              <a:rPr lang="en-US" altLang="zh-TW" dirty="0"/>
              <a:t>115</a:t>
            </a:r>
            <a:r>
              <a:rPr lang="zh-TW" altLang="en-US" dirty="0"/>
              <a:t>學年度五專免試入學的試務宣導說明。</a:t>
            </a:r>
          </a:p>
          <a:p>
            <a:pPr>
              <a:spcBef>
                <a:spcPct val="0"/>
              </a:spcBef>
            </a:pPr>
            <a:r>
              <a:rPr lang="zh-TW" altLang="en-US" dirty="0"/>
              <a:t>那先跟各位老師說一下，前面會先說有關</a:t>
            </a:r>
            <a:r>
              <a:rPr lang="en-US" altLang="zh-TW" dirty="0"/>
              <a:t>115</a:t>
            </a:r>
            <a:r>
              <a:rPr lang="zh-TW" altLang="en-US" dirty="0"/>
              <a:t>學年度五專完免一些新的變革，後面會接著說明五專優免的試務相關作業。</a:t>
            </a:r>
          </a:p>
        </p:txBody>
      </p:sp>
    </p:spTree>
    <p:extLst>
      <p:ext uri="{BB962C8B-B14F-4D97-AF65-F5344CB8AC3E}">
        <p14:creationId xmlns:p14="http://schemas.microsoft.com/office/powerpoint/2010/main" val="275856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168425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a:t>Hji </a:t>
            </a:r>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412896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880892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31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288514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416888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188158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 name="投影片編號版面配置區 1">
            <a:extLst>
              <a:ext uri="{FF2B5EF4-FFF2-40B4-BE49-F238E27FC236}">
                <a16:creationId xmlns:a16="http://schemas.microsoft.com/office/drawing/2014/main" id="{9065AC4A-5E21-CBF6-D15A-E3DB30BE5877}"/>
              </a:ext>
            </a:extLst>
          </p:cNvPr>
          <p:cNvSpPr>
            <a:spLocks noGrp="1"/>
          </p:cNvSpPr>
          <p:nvPr>
            <p:ph type="sldNum" sz="quarter" idx="5"/>
          </p:nvPr>
        </p:nvSpPr>
        <p:spPr/>
        <p:txBody>
          <a:bodyPr/>
          <a:lstStyle/>
          <a:p>
            <a:pPr>
              <a:defRPr/>
            </a:pPr>
            <a:fld id="{38D97E58-E3B6-4B3A-B809-FB017E158D27}" type="slidenum">
              <a:rPr lang="zh-TW" altLang="en-US" smtClean="0"/>
              <a:pPr>
                <a:defRPr/>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8A4764-19B1-4237-BCCD-54C5BCB221C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dirty="0"/>
              <a:t>按一下以編輯母片標題樣式</a:t>
            </a:r>
          </a:p>
        </p:txBody>
      </p:sp>
      <p:sp>
        <p:nvSpPr>
          <p:cNvPr id="3" name="副標題 2">
            <a:extLst>
              <a:ext uri="{FF2B5EF4-FFF2-40B4-BE49-F238E27FC236}">
                <a16:creationId xmlns:a16="http://schemas.microsoft.com/office/drawing/2014/main" id="{D49B9F22-BFAD-4288-B522-1B38A03FC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4" name="日期版面配置區 3">
            <a:extLst>
              <a:ext uri="{FF2B5EF4-FFF2-40B4-BE49-F238E27FC236}">
                <a16:creationId xmlns:a16="http://schemas.microsoft.com/office/drawing/2014/main" id="{18605BC0-91D3-4501-9E41-7744337425CE}"/>
              </a:ext>
            </a:extLst>
          </p:cNvPr>
          <p:cNvSpPr>
            <a:spLocks noGrp="1"/>
          </p:cNvSpPr>
          <p:nvPr>
            <p:ph type="dt" sz="half" idx="10"/>
          </p:nvPr>
        </p:nvSpPr>
        <p:spPr/>
        <p:txBody>
          <a:bodyPr/>
          <a:lstStyle/>
          <a:p>
            <a:fld id="{0EFBA576-1290-4C45-8EBE-5688D807E022}" type="datetime1">
              <a:rPr lang="zh-TW" altLang="en-US" smtClean="0"/>
              <a:t>2025/11/24</a:t>
            </a:fld>
            <a:endParaRPr lang="zh-TW" altLang="en-US" dirty="0"/>
          </a:p>
        </p:txBody>
      </p:sp>
      <p:sp>
        <p:nvSpPr>
          <p:cNvPr id="5" name="頁尾版面配置區 4">
            <a:extLst>
              <a:ext uri="{FF2B5EF4-FFF2-40B4-BE49-F238E27FC236}">
                <a16:creationId xmlns:a16="http://schemas.microsoft.com/office/drawing/2014/main" id="{85F2C059-60C6-4E93-8B9A-1CA139549CE3}"/>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232B0FE9-642F-4B98-9319-26CD01775206}"/>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147286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EEA429-B180-410B-BA3D-69AE5E1E37D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48953BE-2B0A-4539-9033-EA443C7C19F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94DDDEB-9479-4F30-B722-CFD8A8713B3C}"/>
              </a:ext>
            </a:extLst>
          </p:cNvPr>
          <p:cNvSpPr>
            <a:spLocks noGrp="1"/>
          </p:cNvSpPr>
          <p:nvPr>
            <p:ph type="dt" sz="half" idx="10"/>
          </p:nvPr>
        </p:nvSpPr>
        <p:spPr/>
        <p:txBody>
          <a:bodyPr/>
          <a:lstStyle/>
          <a:p>
            <a:fld id="{80ACAF42-656E-4859-B7A4-DF1C3B864599}" type="datetime1">
              <a:rPr lang="zh-TW" altLang="en-US" smtClean="0"/>
              <a:t>2025/11/24</a:t>
            </a:fld>
            <a:endParaRPr lang="zh-TW" altLang="en-US"/>
          </a:p>
        </p:txBody>
      </p:sp>
      <p:sp>
        <p:nvSpPr>
          <p:cNvPr id="5" name="頁尾版面配置區 4">
            <a:extLst>
              <a:ext uri="{FF2B5EF4-FFF2-40B4-BE49-F238E27FC236}">
                <a16:creationId xmlns:a16="http://schemas.microsoft.com/office/drawing/2014/main" id="{DA5EFD59-41F4-483D-AC3C-5DFCA428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ED1BDAE-AC0A-453F-BF59-85053FD62442}"/>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345098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82A68CC-72E3-4678-81ED-861AA9B8B144}"/>
              </a:ext>
            </a:extLst>
          </p:cNvPr>
          <p:cNvSpPr>
            <a:spLocks noGrp="1"/>
          </p:cNvSpPr>
          <p:nvPr>
            <p:ph type="title" orient="vert"/>
          </p:nvPr>
        </p:nvSpPr>
        <p:spPr>
          <a:xfrm>
            <a:off x="8724901"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C230588-FF49-4858-910C-D78357EE759A}"/>
              </a:ext>
            </a:extLst>
          </p:cNvPr>
          <p:cNvSpPr>
            <a:spLocks noGrp="1"/>
          </p:cNvSpPr>
          <p:nvPr>
            <p:ph type="body" orient="vert" idx="1"/>
          </p:nvPr>
        </p:nvSpPr>
        <p:spPr>
          <a:xfrm>
            <a:off x="838201" y="365125"/>
            <a:ext cx="76835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F72E93E-AD31-4F62-8902-E7E32EEC7E92}"/>
              </a:ext>
            </a:extLst>
          </p:cNvPr>
          <p:cNvSpPr>
            <a:spLocks noGrp="1"/>
          </p:cNvSpPr>
          <p:nvPr>
            <p:ph type="dt" sz="half" idx="10"/>
          </p:nvPr>
        </p:nvSpPr>
        <p:spPr/>
        <p:txBody>
          <a:bodyPr/>
          <a:lstStyle/>
          <a:p>
            <a:fld id="{E053A3BF-B227-46C2-BA61-E4E9B09BCD3D}" type="datetime1">
              <a:rPr lang="zh-TW" altLang="en-US" smtClean="0"/>
              <a:t>2025/11/24</a:t>
            </a:fld>
            <a:endParaRPr lang="zh-TW" altLang="en-US"/>
          </a:p>
        </p:txBody>
      </p:sp>
      <p:sp>
        <p:nvSpPr>
          <p:cNvPr id="5" name="頁尾版面配置區 4">
            <a:extLst>
              <a:ext uri="{FF2B5EF4-FFF2-40B4-BE49-F238E27FC236}">
                <a16:creationId xmlns:a16="http://schemas.microsoft.com/office/drawing/2014/main" id="{CBCF3161-17B9-4E79-A887-135ECCB328C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63DB19-4509-4EC8-B11C-02355A9E82C9}"/>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226925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fld id="{A47510D2-A1C7-4151-9025-B19A44302A67}" type="datetime1">
              <a:rPr lang="zh-TW" altLang="en-US" smtClean="0"/>
              <a:t>2025/11/24</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65928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pPr>
              <a:defRPr/>
            </a:pPr>
            <a:fld id="{B6355FBC-C35D-4C0D-8D7E-3CBF4D65D899}" type="datetime1">
              <a:rPr lang="zh-TW" altLang="en-US" smtClean="0"/>
              <a:t>2025/11/24</a:t>
            </a:fld>
            <a:endParaRPr lang="zh-TW" altLang="en-US" dirty="0"/>
          </a:p>
        </p:txBody>
      </p:sp>
      <p:sp>
        <p:nvSpPr>
          <p:cNvPr id="5" name="Footer Placeholder 4"/>
          <p:cNvSpPr>
            <a:spLocks noGrp="1"/>
          </p:cNvSpPr>
          <p:nvPr>
            <p:ph type="ftr" sz="quarter" idx="11"/>
          </p:nvPr>
        </p:nvSpPr>
        <p:spPr/>
        <p:txBody>
          <a:bodyPr/>
          <a:lstStyle/>
          <a:p>
            <a:pPr>
              <a:defRPr/>
            </a:pPr>
            <a:endParaRPr lang="zh-TW" altLang="en-US" dirty="0"/>
          </a:p>
        </p:txBody>
      </p:sp>
      <p:sp>
        <p:nvSpPr>
          <p:cNvPr id="6" name="Slide Number Placeholder 5"/>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232532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BB73E19B-BA8B-4F9B-BC66-E969309E5539}" type="datetime1">
              <a:rPr lang="zh-TW" altLang="en-US" smtClean="0"/>
              <a:t>2025/11/24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C980F5F-BAD0-4F5A-B244-1EA0DE1BD43A}" type="slidenum">
              <a:rPr lang="zh-TW" altLang="en-US" smtClean="0"/>
              <a:pPr>
                <a:defRPr/>
              </a:pPr>
              <a:t>‹#›</a:t>
            </a:fld>
            <a:endParaRPr lang="zh-TW" altLang="en-US" dirty="0"/>
          </a:p>
        </p:txBody>
      </p:sp>
    </p:spTree>
    <p:extLst>
      <p:ext uri="{BB962C8B-B14F-4D97-AF65-F5344CB8AC3E}">
        <p14:creationId xmlns:p14="http://schemas.microsoft.com/office/powerpoint/2010/main" val="78308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Date Placeholder 4"/>
          <p:cNvSpPr>
            <a:spLocks noGrp="1"/>
          </p:cNvSpPr>
          <p:nvPr>
            <p:ph type="dt" sz="half" idx="10"/>
          </p:nvPr>
        </p:nvSpPr>
        <p:spPr/>
        <p:txBody>
          <a:bodyPr/>
          <a:lstStyle/>
          <a:p>
            <a:pPr>
              <a:defRPr/>
            </a:pPr>
            <a:fld id="{8FEA2D2A-675E-426B-ADD0-69BB40AED492}" type="datetime1">
              <a:rPr lang="zh-TW" altLang="en-US" smtClean="0"/>
              <a:t>2025/11/24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92973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6"/>
          <p:cNvSpPr>
            <a:spLocks noGrp="1"/>
          </p:cNvSpPr>
          <p:nvPr>
            <p:ph type="dt" sz="half" idx="10"/>
          </p:nvPr>
        </p:nvSpPr>
        <p:spPr/>
        <p:txBody>
          <a:bodyPr/>
          <a:lstStyle/>
          <a:p>
            <a:pPr>
              <a:defRPr/>
            </a:pPr>
            <a:fld id="{10EBC038-362A-41E0-A8CC-52EA2196D1C1}" type="datetime1">
              <a:rPr lang="zh-TW" altLang="en-US" smtClean="0"/>
              <a:t>2025/11/24</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245233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FA4F37B1-87A5-4017-96C6-55B8B53F0E41}" type="datetime1">
              <a:rPr lang="zh-TW" altLang="en-US" smtClean="0"/>
              <a:t>2025/11/24</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2440BFF3-0F0C-4BF5-B684-3A6E4ADCD23D}" type="slidenum">
              <a:rPr lang="zh-TW" altLang="en-US" smtClean="0"/>
              <a:pPr>
                <a:defRPr/>
              </a:pPr>
              <a:t>‹#›</a:t>
            </a:fld>
            <a:endParaRPr lang="zh-TW" altLang="en-US" dirty="0"/>
          </a:p>
        </p:txBody>
      </p:sp>
    </p:spTree>
    <p:extLst>
      <p:ext uri="{BB962C8B-B14F-4D97-AF65-F5344CB8AC3E}">
        <p14:creationId xmlns:p14="http://schemas.microsoft.com/office/powerpoint/2010/main" val="214812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9C8543F-E2E3-42E1-974A-D7928E78FA19}" type="datetime1">
              <a:rPr lang="zh-TW" altLang="en-US" smtClean="0"/>
              <a:t>2025/11/24</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A3337750-81FE-43BB-BB68-548B93A15F4A}" type="slidenum">
              <a:rPr lang="zh-TW" altLang="en-US" smtClean="0"/>
              <a:pPr>
                <a:defRPr/>
              </a:pPr>
              <a:t>‹#›</a:t>
            </a:fld>
            <a:endParaRPr lang="zh-TW" altLang="en-US" dirty="0"/>
          </a:p>
        </p:txBody>
      </p:sp>
    </p:spTree>
    <p:extLst>
      <p:ext uri="{BB962C8B-B14F-4D97-AF65-F5344CB8AC3E}">
        <p14:creationId xmlns:p14="http://schemas.microsoft.com/office/powerpoint/2010/main" val="2969149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EC3E054D-CC8C-4FD7-B813-3A6C789D8C85}" type="datetime1">
              <a:rPr lang="zh-TW" altLang="en-US" smtClean="0"/>
              <a:t>2025/11/24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36317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057057-6CA4-4B06-A339-04C9DE561AAB}"/>
              </a:ext>
            </a:extLst>
          </p:cNvPr>
          <p:cNvSpPr>
            <a:spLocks noGrp="1"/>
          </p:cNvSpPr>
          <p:nvPr>
            <p:ph type="title"/>
          </p:nvPr>
        </p:nvSpPr>
        <p:spPr/>
        <p:txBody>
          <a:body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C54AC9A5-20ED-4CE1-B449-FD2FF828C954}"/>
              </a:ext>
            </a:extLst>
          </p:cNvPr>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5D76728E-9D39-4F5F-9615-FC8BF8F56015}"/>
              </a:ext>
            </a:extLst>
          </p:cNvPr>
          <p:cNvSpPr>
            <a:spLocks noGrp="1"/>
          </p:cNvSpPr>
          <p:nvPr>
            <p:ph type="dt" sz="half" idx="10"/>
          </p:nvPr>
        </p:nvSpPr>
        <p:spPr/>
        <p:txBody>
          <a:bodyPr/>
          <a:lstStyle/>
          <a:p>
            <a:fld id="{422B775C-B848-4D79-8F67-54042168695F}" type="datetime1">
              <a:rPr lang="zh-TW" altLang="en-US" smtClean="0"/>
              <a:t>2025/11/24</a:t>
            </a:fld>
            <a:endParaRPr lang="zh-TW" altLang="en-US" dirty="0"/>
          </a:p>
        </p:txBody>
      </p:sp>
      <p:sp>
        <p:nvSpPr>
          <p:cNvPr id="5" name="頁尾版面配置區 4">
            <a:extLst>
              <a:ext uri="{FF2B5EF4-FFF2-40B4-BE49-F238E27FC236}">
                <a16:creationId xmlns:a16="http://schemas.microsoft.com/office/drawing/2014/main" id="{F129301D-6A0C-4619-BA6C-9D6561578138}"/>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778AC474-7506-48FD-AAEB-BBEBF2D886AB}"/>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4089225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F7C6DDF1-20BF-470F-B045-FB5C7DCFDB99}" type="datetime1">
              <a:rPr lang="zh-TW" altLang="en-US" smtClean="0"/>
              <a:t>2025/11/24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365010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pPr>
              <a:defRPr/>
            </a:pPr>
            <a:fld id="{47C74BAD-C5A0-4D5C-B7EB-37F95757EF53}" type="datetime1">
              <a:rPr lang="zh-TW" altLang="en-US" smtClean="0"/>
              <a:t>2025/11/24</a:t>
            </a:fld>
            <a:endParaRPr lang="zh-TW" altLang="en-US" dirty="0"/>
          </a:p>
        </p:txBody>
      </p:sp>
      <p:sp>
        <p:nvSpPr>
          <p:cNvPr id="5" name="Footer Placeholder 4"/>
          <p:cNvSpPr>
            <a:spLocks noGrp="1"/>
          </p:cNvSpPr>
          <p:nvPr>
            <p:ph type="ftr" sz="quarter" idx="11"/>
          </p:nvPr>
        </p:nvSpPr>
        <p:spPr/>
        <p:txBody>
          <a:bodyPr/>
          <a:lstStyle/>
          <a:p>
            <a:pPr>
              <a:defRPr/>
            </a:pPr>
            <a:endParaRPr lang="zh-TW" altLang="en-US" dirty="0"/>
          </a:p>
        </p:txBody>
      </p:sp>
      <p:sp>
        <p:nvSpPr>
          <p:cNvPr id="6" name="Slide Number Placeholder 5"/>
          <p:cNvSpPr>
            <a:spLocks noGrp="1"/>
          </p:cNvSpPr>
          <p:nvPr>
            <p:ph type="sldNum" sz="quarter" idx="12"/>
          </p:nvPr>
        </p:nvSpPr>
        <p:spPr/>
        <p:txBody>
          <a:bodyPr/>
          <a:lstStyle/>
          <a:p>
            <a:pPr>
              <a:defRPr/>
            </a:pPr>
            <a:fld id="{FC0DF03C-9A3F-4EB3-94D0-3A64518B323E}" type="slidenum">
              <a:rPr lang="zh-TW" altLang="en-US" smtClean="0"/>
              <a:pPr>
                <a:defRPr/>
              </a:pPr>
              <a:t>‹#›</a:t>
            </a:fld>
            <a:endParaRPr lang="zh-TW" altLang="en-US" dirty="0"/>
          </a:p>
        </p:txBody>
      </p:sp>
    </p:spTree>
    <p:extLst>
      <p:ext uri="{BB962C8B-B14F-4D97-AF65-F5344CB8AC3E}">
        <p14:creationId xmlns:p14="http://schemas.microsoft.com/office/powerpoint/2010/main" val="59637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39A87913-D66B-425C-8DB1-449708D14845}" type="datetime1">
              <a:rPr lang="zh-TW" altLang="en-US" smtClean="0"/>
              <a:t>2025/11/24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771D8D-1990-40B7-AE2B-C7122A53C3D4}" type="slidenum">
              <a:rPr lang="zh-TW" altLang="en-US" smtClean="0"/>
              <a:pPr>
                <a:defRPr/>
              </a:pPr>
              <a:t>‹#›</a:t>
            </a:fld>
            <a:endParaRPr lang="zh-TW" altLang="en-US" dirty="0"/>
          </a:p>
        </p:txBody>
      </p:sp>
    </p:spTree>
    <p:extLst>
      <p:ext uri="{BB962C8B-B14F-4D97-AF65-F5344CB8AC3E}">
        <p14:creationId xmlns:p14="http://schemas.microsoft.com/office/powerpoint/2010/main" val="227223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BD0DF5-36CD-44D5-BD17-CC5E81AB6815}"/>
              </a:ext>
            </a:extLst>
          </p:cNvPr>
          <p:cNvSpPr>
            <a:spLocks noGrp="1"/>
          </p:cNvSpPr>
          <p:nvPr>
            <p:ph type="title"/>
          </p:nvPr>
        </p:nvSpPr>
        <p:spPr>
          <a:xfrm>
            <a:off x="831851" y="1709739"/>
            <a:ext cx="10515600" cy="2852737"/>
          </a:xfrm>
        </p:spPr>
        <p:txBody>
          <a:bodyPr anchor="b"/>
          <a:lstStyle>
            <a:lvl1pPr>
              <a:defRPr sz="6000"/>
            </a:lvl1p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695B9900-BECE-4015-A1F2-C0C094BCA0E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按一下以編輯母片文字樣式</a:t>
            </a:r>
          </a:p>
        </p:txBody>
      </p:sp>
      <p:sp>
        <p:nvSpPr>
          <p:cNvPr id="4" name="日期版面配置區 3">
            <a:extLst>
              <a:ext uri="{FF2B5EF4-FFF2-40B4-BE49-F238E27FC236}">
                <a16:creationId xmlns:a16="http://schemas.microsoft.com/office/drawing/2014/main" id="{A33834C4-61CE-4396-B9EF-651D5AFACAD7}"/>
              </a:ext>
            </a:extLst>
          </p:cNvPr>
          <p:cNvSpPr>
            <a:spLocks noGrp="1"/>
          </p:cNvSpPr>
          <p:nvPr>
            <p:ph type="dt" sz="half" idx="10"/>
          </p:nvPr>
        </p:nvSpPr>
        <p:spPr/>
        <p:txBody>
          <a:bodyPr/>
          <a:lstStyle/>
          <a:p>
            <a:fld id="{02829972-86E8-43E4-B543-16986264970E}" type="datetime1">
              <a:rPr lang="zh-TW" altLang="en-US" smtClean="0"/>
              <a:t>2025/11/24</a:t>
            </a:fld>
            <a:endParaRPr lang="zh-TW" altLang="en-US" dirty="0"/>
          </a:p>
        </p:txBody>
      </p:sp>
      <p:sp>
        <p:nvSpPr>
          <p:cNvPr id="5" name="頁尾版面配置區 4">
            <a:extLst>
              <a:ext uri="{FF2B5EF4-FFF2-40B4-BE49-F238E27FC236}">
                <a16:creationId xmlns:a16="http://schemas.microsoft.com/office/drawing/2014/main" id="{E987A176-570A-49C6-A70A-8C9D38F22E2F}"/>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3D21D3C4-64C3-4BDF-A4FF-6D7A89869B8A}"/>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410570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B35ABB-9AC2-44D8-BB4B-9C17AB883DB1}"/>
              </a:ext>
            </a:extLst>
          </p:cNvPr>
          <p:cNvSpPr>
            <a:spLocks noGrp="1"/>
          </p:cNvSpPr>
          <p:nvPr>
            <p:ph type="title"/>
          </p:nvPr>
        </p:nvSpPr>
        <p:spPr/>
        <p:txBody>
          <a:body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4D3D2877-1EF9-4CCC-BDBE-91FC05553239}"/>
              </a:ext>
            </a:extLst>
          </p:cNvPr>
          <p:cNvSpPr>
            <a:spLocks noGrp="1"/>
          </p:cNvSpPr>
          <p:nvPr>
            <p:ph sz="half" idx="1"/>
          </p:nvPr>
        </p:nvSpPr>
        <p:spPr>
          <a:xfrm>
            <a:off x="838200" y="1825625"/>
            <a:ext cx="51562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a:extLst>
              <a:ext uri="{FF2B5EF4-FFF2-40B4-BE49-F238E27FC236}">
                <a16:creationId xmlns:a16="http://schemas.microsoft.com/office/drawing/2014/main" id="{781FB67F-E091-4063-B8BC-3F44013082DF}"/>
              </a:ext>
            </a:extLst>
          </p:cNvPr>
          <p:cNvSpPr>
            <a:spLocks noGrp="1"/>
          </p:cNvSpPr>
          <p:nvPr>
            <p:ph sz="half" idx="2"/>
          </p:nvPr>
        </p:nvSpPr>
        <p:spPr>
          <a:xfrm>
            <a:off x="6197600" y="1825625"/>
            <a:ext cx="51562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4">
            <a:extLst>
              <a:ext uri="{FF2B5EF4-FFF2-40B4-BE49-F238E27FC236}">
                <a16:creationId xmlns:a16="http://schemas.microsoft.com/office/drawing/2014/main" id="{5EB162DD-BFD7-4935-8531-DED5FE9501C9}"/>
              </a:ext>
            </a:extLst>
          </p:cNvPr>
          <p:cNvSpPr>
            <a:spLocks noGrp="1"/>
          </p:cNvSpPr>
          <p:nvPr>
            <p:ph type="dt" sz="half" idx="10"/>
          </p:nvPr>
        </p:nvSpPr>
        <p:spPr/>
        <p:txBody>
          <a:bodyPr/>
          <a:lstStyle/>
          <a:p>
            <a:fld id="{ABD71101-9B83-4656-B281-058DA0D5A21F}" type="datetime1">
              <a:rPr lang="zh-TW" altLang="en-US" smtClean="0"/>
              <a:t>2025/11/24</a:t>
            </a:fld>
            <a:endParaRPr lang="zh-TW" altLang="en-US" dirty="0"/>
          </a:p>
        </p:txBody>
      </p:sp>
      <p:sp>
        <p:nvSpPr>
          <p:cNvPr id="6" name="頁尾版面配置區 5">
            <a:extLst>
              <a:ext uri="{FF2B5EF4-FFF2-40B4-BE49-F238E27FC236}">
                <a16:creationId xmlns:a16="http://schemas.microsoft.com/office/drawing/2014/main" id="{A3778A8F-27DD-4308-BF5F-03E9A0A7293F}"/>
              </a:ext>
            </a:extLst>
          </p:cNvPr>
          <p:cNvSpPr>
            <a:spLocks noGrp="1"/>
          </p:cNvSpPr>
          <p:nvPr>
            <p:ph type="ftr" sz="quarter" idx="11"/>
          </p:nvPr>
        </p:nvSpPr>
        <p:spPr/>
        <p:txBody>
          <a:bodyPr/>
          <a:lstStyle/>
          <a:p>
            <a:endParaRPr lang="zh-TW" altLang="en-US" dirty="0"/>
          </a:p>
        </p:txBody>
      </p:sp>
      <p:sp>
        <p:nvSpPr>
          <p:cNvPr id="7" name="投影片編號版面配置區 6">
            <a:extLst>
              <a:ext uri="{FF2B5EF4-FFF2-40B4-BE49-F238E27FC236}">
                <a16:creationId xmlns:a16="http://schemas.microsoft.com/office/drawing/2014/main" id="{9A030C87-8061-4208-92A6-208D7AEC205F}"/>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264461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62D951-7CFE-4368-ACD0-E3F5CC5A3509}"/>
              </a:ext>
            </a:extLst>
          </p:cNvPr>
          <p:cNvSpPr>
            <a:spLocks noGrp="1"/>
          </p:cNvSpPr>
          <p:nvPr>
            <p:ph type="title"/>
          </p:nvPr>
        </p:nvSpPr>
        <p:spPr>
          <a:xfrm>
            <a:off x="840317" y="365126"/>
            <a:ext cx="10515600" cy="1325563"/>
          </a:xfrm>
        </p:spPr>
        <p:txBody>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382FC309-6123-425F-BD9C-ED67712F2ED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a:extLst>
              <a:ext uri="{FF2B5EF4-FFF2-40B4-BE49-F238E27FC236}">
                <a16:creationId xmlns:a16="http://schemas.microsoft.com/office/drawing/2014/main" id="{D29778E6-9D2D-4A18-91A4-2DE75C3318CB}"/>
              </a:ext>
            </a:extLst>
          </p:cNvPr>
          <p:cNvSpPr>
            <a:spLocks noGrp="1"/>
          </p:cNvSpPr>
          <p:nvPr>
            <p:ph sz="half" idx="2"/>
          </p:nvPr>
        </p:nvSpPr>
        <p:spPr>
          <a:xfrm>
            <a:off x="840318" y="2505075"/>
            <a:ext cx="5158316" cy="368458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a:extLst>
              <a:ext uri="{FF2B5EF4-FFF2-40B4-BE49-F238E27FC236}">
                <a16:creationId xmlns:a16="http://schemas.microsoft.com/office/drawing/2014/main" id="{936FAFAC-F48C-4E5E-A01B-F12EB0B2D0A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005FC2E3-5AD9-4CE5-A917-797022B45E37}"/>
              </a:ext>
            </a:extLst>
          </p:cNvPr>
          <p:cNvSpPr>
            <a:spLocks noGrp="1"/>
          </p:cNvSpPr>
          <p:nvPr>
            <p:ph sz="quarter" idx="4"/>
          </p:nvPr>
        </p:nvSpPr>
        <p:spPr>
          <a:xfrm>
            <a:off x="6172200" y="2505075"/>
            <a:ext cx="518371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08875CE-94D2-49E7-959F-E237D8B4FDA0}"/>
              </a:ext>
            </a:extLst>
          </p:cNvPr>
          <p:cNvSpPr>
            <a:spLocks noGrp="1"/>
          </p:cNvSpPr>
          <p:nvPr>
            <p:ph type="dt" sz="half" idx="10"/>
          </p:nvPr>
        </p:nvSpPr>
        <p:spPr/>
        <p:txBody>
          <a:bodyPr/>
          <a:lstStyle/>
          <a:p>
            <a:fld id="{B648547D-413C-4F91-9AD2-2F2AE31DCE6C}" type="datetime1">
              <a:rPr lang="zh-TW" altLang="en-US" smtClean="0"/>
              <a:t>2025/11/24</a:t>
            </a:fld>
            <a:endParaRPr lang="zh-TW" altLang="en-US" dirty="0"/>
          </a:p>
        </p:txBody>
      </p:sp>
      <p:sp>
        <p:nvSpPr>
          <p:cNvPr id="8" name="頁尾版面配置區 7">
            <a:extLst>
              <a:ext uri="{FF2B5EF4-FFF2-40B4-BE49-F238E27FC236}">
                <a16:creationId xmlns:a16="http://schemas.microsoft.com/office/drawing/2014/main" id="{7E72D452-0823-4259-BC76-02D9410FF201}"/>
              </a:ext>
            </a:extLst>
          </p:cNvPr>
          <p:cNvSpPr>
            <a:spLocks noGrp="1"/>
          </p:cNvSpPr>
          <p:nvPr>
            <p:ph type="ftr" sz="quarter" idx="11"/>
          </p:nvPr>
        </p:nvSpPr>
        <p:spPr/>
        <p:txBody>
          <a:bodyPr/>
          <a:lstStyle/>
          <a:p>
            <a:endParaRPr lang="zh-TW" altLang="en-US" dirty="0"/>
          </a:p>
        </p:txBody>
      </p:sp>
      <p:sp>
        <p:nvSpPr>
          <p:cNvPr id="9" name="投影片編號版面配置區 8">
            <a:extLst>
              <a:ext uri="{FF2B5EF4-FFF2-40B4-BE49-F238E27FC236}">
                <a16:creationId xmlns:a16="http://schemas.microsoft.com/office/drawing/2014/main" id="{3B272ECA-F382-40DE-929E-71364AD1567C}"/>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382564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913A47-F279-46ED-8DD3-BFB7D1927DE1}"/>
              </a:ext>
            </a:extLst>
          </p:cNvPr>
          <p:cNvSpPr>
            <a:spLocks noGrp="1"/>
          </p:cNvSpPr>
          <p:nvPr>
            <p:ph type="title"/>
          </p:nvPr>
        </p:nvSpPr>
        <p:spPr/>
        <p:txBody>
          <a:bodyPr/>
          <a:lstStyle/>
          <a:p>
            <a:r>
              <a:rPr lang="zh-TW" altLang="en-US" dirty="0"/>
              <a:t>按一下以編輯母片標題樣式</a:t>
            </a:r>
          </a:p>
        </p:txBody>
      </p:sp>
      <p:sp>
        <p:nvSpPr>
          <p:cNvPr id="3" name="日期版面配置區 2">
            <a:extLst>
              <a:ext uri="{FF2B5EF4-FFF2-40B4-BE49-F238E27FC236}">
                <a16:creationId xmlns:a16="http://schemas.microsoft.com/office/drawing/2014/main" id="{A896EF6E-03A3-4509-8FD9-CB150A4DF749}"/>
              </a:ext>
            </a:extLst>
          </p:cNvPr>
          <p:cNvSpPr>
            <a:spLocks noGrp="1"/>
          </p:cNvSpPr>
          <p:nvPr>
            <p:ph type="dt" sz="half" idx="10"/>
          </p:nvPr>
        </p:nvSpPr>
        <p:spPr/>
        <p:txBody>
          <a:bodyPr/>
          <a:lstStyle/>
          <a:p>
            <a:fld id="{22851163-8428-4BBC-9592-FDB89A0AEFEA}" type="datetime1">
              <a:rPr lang="zh-TW" altLang="en-US" smtClean="0"/>
              <a:t>2025/11/24</a:t>
            </a:fld>
            <a:endParaRPr lang="zh-TW" altLang="en-US"/>
          </a:p>
        </p:txBody>
      </p:sp>
      <p:sp>
        <p:nvSpPr>
          <p:cNvPr id="4" name="頁尾版面配置區 3">
            <a:extLst>
              <a:ext uri="{FF2B5EF4-FFF2-40B4-BE49-F238E27FC236}">
                <a16:creationId xmlns:a16="http://schemas.microsoft.com/office/drawing/2014/main" id="{55EE6B04-D5E6-44A2-82EF-048AC2A4085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1F6F08E-EAEA-469D-B3B0-ECE0F70E04DD}"/>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398620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A520842-26C7-43BB-B1C7-3A0C047BBB25}"/>
              </a:ext>
            </a:extLst>
          </p:cNvPr>
          <p:cNvSpPr>
            <a:spLocks noGrp="1"/>
          </p:cNvSpPr>
          <p:nvPr>
            <p:ph type="dt" sz="half" idx="10"/>
          </p:nvPr>
        </p:nvSpPr>
        <p:spPr/>
        <p:txBody>
          <a:bodyPr/>
          <a:lstStyle/>
          <a:p>
            <a:fld id="{F0533FD4-34C0-48A8-9384-D526E8F435D6}" type="datetime1">
              <a:rPr lang="zh-TW" altLang="en-US" smtClean="0"/>
              <a:t>2025/11/24</a:t>
            </a:fld>
            <a:endParaRPr lang="zh-TW" altLang="en-US"/>
          </a:p>
        </p:txBody>
      </p:sp>
      <p:sp>
        <p:nvSpPr>
          <p:cNvPr id="3" name="頁尾版面配置區 2">
            <a:extLst>
              <a:ext uri="{FF2B5EF4-FFF2-40B4-BE49-F238E27FC236}">
                <a16:creationId xmlns:a16="http://schemas.microsoft.com/office/drawing/2014/main" id="{6989E01A-2693-4C37-BA52-4CD5E9E9E29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3774A97-987B-4D03-9F66-94FD8CA53624}"/>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69126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2ED712-D70E-4241-B55E-35502906F00B}"/>
              </a:ext>
            </a:extLst>
          </p:cNvPr>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E93CE1C-3793-432E-87C8-3B2B3F1B66A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934DC28-9E21-45C3-92A3-0E58879235A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64A09DE-0B1D-4182-8360-47A461A3D891}"/>
              </a:ext>
            </a:extLst>
          </p:cNvPr>
          <p:cNvSpPr>
            <a:spLocks noGrp="1"/>
          </p:cNvSpPr>
          <p:nvPr>
            <p:ph type="dt" sz="half" idx="10"/>
          </p:nvPr>
        </p:nvSpPr>
        <p:spPr/>
        <p:txBody>
          <a:bodyPr/>
          <a:lstStyle/>
          <a:p>
            <a:fld id="{3D396055-9877-4EDA-B75B-EFE03A1F6AA1}" type="datetime1">
              <a:rPr lang="zh-TW" altLang="en-US" smtClean="0"/>
              <a:t>2025/11/24</a:t>
            </a:fld>
            <a:endParaRPr lang="zh-TW" altLang="en-US"/>
          </a:p>
        </p:txBody>
      </p:sp>
      <p:sp>
        <p:nvSpPr>
          <p:cNvPr id="6" name="頁尾版面配置區 5">
            <a:extLst>
              <a:ext uri="{FF2B5EF4-FFF2-40B4-BE49-F238E27FC236}">
                <a16:creationId xmlns:a16="http://schemas.microsoft.com/office/drawing/2014/main" id="{CB78FCE1-AA06-4F47-B8AD-744E244B9BE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3D8254A-EEFC-417B-AC06-CAFC72540BB2}"/>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2938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8469C8-4B9F-4BDC-A143-1E8BA201E727}"/>
              </a:ext>
            </a:extLst>
          </p:cNvPr>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2BF17C9-5D57-46D3-B339-FF06FF66F09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24709B9-4808-414B-8E8A-272FCBA0957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5BEB391-D19C-4A50-9804-8192A7F015F4}"/>
              </a:ext>
            </a:extLst>
          </p:cNvPr>
          <p:cNvSpPr>
            <a:spLocks noGrp="1"/>
          </p:cNvSpPr>
          <p:nvPr>
            <p:ph type="dt" sz="half" idx="10"/>
          </p:nvPr>
        </p:nvSpPr>
        <p:spPr/>
        <p:txBody>
          <a:bodyPr/>
          <a:lstStyle/>
          <a:p>
            <a:fld id="{2AE3F568-80CE-4CB8-BCC6-75665E9B36DA}" type="datetime1">
              <a:rPr lang="zh-TW" altLang="en-US" smtClean="0"/>
              <a:t>2025/11/24</a:t>
            </a:fld>
            <a:endParaRPr lang="zh-TW" altLang="en-US"/>
          </a:p>
        </p:txBody>
      </p:sp>
      <p:sp>
        <p:nvSpPr>
          <p:cNvPr id="6" name="頁尾版面配置區 5">
            <a:extLst>
              <a:ext uri="{FF2B5EF4-FFF2-40B4-BE49-F238E27FC236}">
                <a16:creationId xmlns:a16="http://schemas.microsoft.com/office/drawing/2014/main" id="{4153E626-FA2F-4BC3-8C7E-EDB8E40A28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436160-F2C3-45D3-8955-E4C64D1A3F19}"/>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52536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1077E33-C110-4776-87BD-DB345162961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C4CA927F-B49C-46A9-9B77-D523BFDFE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70E7F56-25E8-4972-8B6D-1C029068B01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2B5F4-BDE8-462C-A5CD-BBCAC3A065EE}" type="datetime1">
              <a:rPr lang="zh-TW" altLang="en-US" smtClean="0"/>
              <a:t>2025/11/24</a:t>
            </a:fld>
            <a:endParaRPr lang="zh-TW" altLang="en-US" dirty="0"/>
          </a:p>
        </p:txBody>
      </p:sp>
      <p:sp>
        <p:nvSpPr>
          <p:cNvPr id="5" name="頁尾版面配置區 4">
            <a:extLst>
              <a:ext uri="{FF2B5EF4-FFF2-40B4-BE49-F238E27FC236}">
                <a16:creationId xmlns:a16="http://schemas.microsoft.com/office/drawing/2014/main" id="{E615A021-2A9D-4091-BF3D-9EFA393D0A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a:extLst>
              <a:ext uri="{FF2B5EF4-FFF2-40B4-BE49-F238E27FC236}">
                <a16:creationId xmlns:a16="http://schemas.microsoft.com/office/drawing/2014/main" id="{5E029AA5-9C58-40DC-B906-7EDE3C22D90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14315693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8F9806F-81E4-4194-BAD3-FEF5D0FFA588}" type="datetime1">
              <a:rPr lang="zh-TW" altLang="en-US" smtClean="0"/>
              <a:t>2025/11/24</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977556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www.jctv.ntut.edu.tw/u5/"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jpeg"/><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6105809"/>
            <a:ext cx="12192000" cy="751628"/>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47" name="矩形 10"/>
          <p:cNvSpPr>
            <a:spLocks noChangeArrowheads="1"/>
          </p:cNvSpPr>
          <p:nvPr/>
        </p:nvSpPr>
        <p:spPr bwMode="auto">
          <a:xfrm>
            <a:off x="1590675" y="2002367"/>
            <a:ext cx="958215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spcBef>
                <a:spcPts val="1200"/>
              </a:spcBef>
            </a:pPr>
            <a:r>
              <a:rPr lang="en-US" altLang="zh-TW" sz="4800" b="1" dirty="0">
                <a:solidFill>
                  <a:srgbClr val="C00000"/>
                </a:solidFill>
                <a:latin typeface="微軟正黑體" panose="020B0604030504040204" pitchFamily="34" charset="-120"/>
                <a:ea typeface="微軟正黑體" panose="020B0604030504040204" pitchFamily="34" charset="-120"/>
              </a:rPr>
              <a:t>115</a:t>
            </a:r>
            <a:r>
              <a:rPr lang="zh-TW" altLang="en-US" sz="4800" b="1" dirty="0">
                <a:solidFill>
                  <a:srgbClr val="C00000"/>
                </a:solidFill>
                <a:latin typeface="微軟正黑體" panose="020B0604030504040204" pitchFamily="34" charset="-120"/>
                <a:ea typeface="微軟正黑體" panose="020B0604030504040204" pitchFamily="34" charset="-120"/>
              </a:rPr>
              <a:t>學年度五專完全免試入學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ctr">
              <a:spcBef>
                <a:spcPts val="1200"/>
              </a:spcBef>
            </a:pPr>
            <a:r>
              <a:rPr lang="zh-TW" altLang="en-US" sz="4800" b="1" dirty="0">
                <a:solidFill>
                  <a:srgbClr val="0033CC"/>
                </a:solidFill>
                <a:latin typeface="微軟正黑體" panose="020B0604030504040204" pitchFamily="34" charset="-120"/>
                <a:ea typeface="微軟正黑體" panose="020B0604030504040204" pitchFamily="34" charset="-120"/>
              </a:rPr>
              <a:t>試務宣導說明會</a:t>
            </a:r>
          </a:p>
        </p:txBody>
      </p:sp>
      <p:pic>
        <p:nvPicPr>
          <p:cNvPr id="6151" name="圖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5705" y="3871386"/>
            <a:ext cx="2300459" cy="20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字方塊 1"/>
          <p:cNvSpPr txBox="1">
            <a:spLocks noChangeArrowheads="1"/>
          </p:cNvSpPr>
          <p:nvPr/>
        </p:nvSpPr>
        <p:spPr bwMode="auto">
          <a:xfrm>
            <a:off x="5083544" y="5582589"/>
            <a:ext cx="2238113" cy="52322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solidFill>
                  <a:srgbClr val="002060"/>
                </a:solidFill>
                <a:latin typeface="微軟正黑體" panose="020B0604030504040204" pitchFamily="34" charset="-120"/>
                <a:ea typeface="微軟正黑體" panose="020B0604030504040204" pitchFamily="34" charset="-120"/>
              </a:rPr>
              <a:t>114 </a:t>
            </a:r>
            <a:r>
              <a:rPr lang="zh-TW" altLang="en-US" sz="2800" b="1" dirty="0">
                <a:solidFill>
                  <a:srgbClr val="002060"/>
                </a:solidFill>
                <a:latin typeface="微軟正黑體" panose="020B0604030504040204" pitchFamily="34" charset="-120"/>
                <a:ea typeface="微軟正黑體" panose="020B0604030504040204" pitchFamily="34" charset="-120"/>
              </a:rPr>
              <a:t>年 </a:t>
            </a:r>
            <a:r>
              <a:rPr lang="en-US" altLang="zh-TW" sz="2800" b="1" dirty="0">
                <a:solidFill>
                  <a:srgbClr val="002060"/>
                </a:solidFill>
                <a:latin typeface="微軟正黑體" panose="020B0604030504040204" pitchFamily="34" charset="-120"/>
                <a:ea typeface="微軟正黑體" panose="020B0604030504040204" pitchFamily="34" charset="-120"/>
              </a:rPr>
              <a:t>12 </a:t>
            </a:r>
            <a:r>
              <a:rPr lang="zh-TW" altLang="en-US" sz="2800" b="1" dirty="0">
                <a:solidFill>
                  <a:srgbClr val="002060"/>
                </a:solidFill>
                <a:latin typeface="微軟正黑體" panose="020B0604030504040204" pitchFamily="34" charset="-120"/>
                <a:ea typeface="微軟正黑體" panose="020B0604030504040204" pitchFamily="34" charset="-120"/>
              </a:rPr>
              <a:t>月</a:t>
            </a:r>
          </a:p>
        </p:txBody>
      </p:sp>
      <p:pic>
        <p:nvPicPr>
          <p:cNvPr id="615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12409" y="5440159"/>
            <a:ext cx="793859" cy="122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35" y="196711"/>
            <a:ext cx="4111509" cy="751316"/>
          </a:xfrm>
          <a:prstGeom prst="rect">
            <a:avLst/>
          </a:prstGeom>
        </p:spPr>
      </p:pic>
      <p:pic>
        <p:nvPicPr>
          <p:cNvPr id="8" name="圖片 7" descr="static_qr_code_without_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110" y="4225289"/>
            <a:ext cx="1152525" cy="1152525"/>
          </a:xfrm>
          <a:prstGeom prst="rect">
            <a:avLst/>
          </a:prstGeom>
          <a:noFill/>
          <a:ln>
            <a:noFill/>
          </a:ln>
        </p:spPr>
      </p:pic>
    </p:spTree>
    <p:extLst>
      <p:ext uri="{BB962C8B-B14F-4D97-AF65-F5344CB8AC3E}">
        <p14:creationId xmlns:p14="http://schemas.microsoft.com/office/powerpoint/2010/main" val="37414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6105809"/>
            <a:ext cx="12192000" cy="751628"/>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47" name="矩形 10"/>
          <p:cNvSpPr>
            <a:spLocks noChangeArrowheads="1"/>
          </p:cNvSpPr>
          <p:nvPr/>
        </p:nvSpPr>
        <p:spPr bwMode="auto">
          <a:xfrm>
            <a:off x="1590675" y="2002367"/>
            <a:ext cx="958215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spcBef>
                <a:spcPts val="1200"/>
              </a:spcBef>
            </a:pPr>
            <a:r>
              <a:rPr lang="en-US" altLang="zh-TW" sz="4800" b="1" dirty="0">
                <a:solidFill>
                  <a:srgbClr val="C00000"/>
                </a:solidFill>
                <a:latin typeface="微軟正黑體" panose="020B0604030504040204" pitchFamily="34" charset="-120"/>
                <a:ea typeface="微軟正黑體" panose="020B0604030504040204" pitchFamily="34" charset="-120"/>
              </a:rPr>
              <a:t>115</a:t>
            </a:r>
            <a:r>
              <a:rPr lang="zh-TW" altLang="en-US" sz="48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ctr">
              <a:spcBef>
                <a:spcPts val="1200"/>
              </a:spcBef>
            </a:pPr>
            <a:r>
              <a:rPr lang="zh-TW" altLang="en-US" sz="4800" b="1" dirty="0">
                <a:solidFill>
                  <a:srgbClr val="0033CC"/>
                </a:solidFill>
                <a:latin typeface="微軟正黑體" panose="020B0604030504040204" pitchFamily="34" charset="-120"/>
                <a:ea typeface="微軟正黑體" panose="020B0604030504040204" pitchFamily="34" charset="-120"/>
              </a:rPr>
              <a:t>試務宣導說明會</a:t>
            </a:r>
          </a:p>
        </p:txBody>
      </p:sp>
      <p:pic>
        <p:nvPicPr>
          <p:cNvPr id="6151" name="圖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5705" y="3871386"/>
            <a:ext cx="2300459" cy="20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字方塊 1"/>
          <p:cNvSpPr txBox="1">
            <a:spLocks noChangeArrowheads="1"/>
          </p:cNvSpPr>
          <p:nvPr/>
        </p:nvSpPr>
        <p:spPr bwMode="auto">
          <a:xfrm>
            <a:off x="5083544" y="5582589"/>
            <a:ext cx="2238113" cy="52322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solidFill>
                  <a:srgbClr val="002060"/>
                </a:solidFill>
                <a:latin typeface="微軟正黑體" panose="020B0604030504040204" pitchFamily="34" charset="-120"/>
                <a:ea typeface="微軟正黑體" panose="020B0604030504040204" pitchFamily="34" charset="-120"/>
              </a:rPr>
              <a:t>114 </a:t>
            </a:r>
            <a:r>
              <a:rPr lang="zh-TW" altLang="en-US" sz="2800" b="1" dirty="0">
                <a:solidFill>
                  <a:srgbClr val="002060"/>
                </a:solidFill>
                <a:latin typeface="微軟正黑體" panose="020B0604030504040204" pitchFamily="34" charset="-120"/>
                <a:ea typeface="微軟正黑體" panose="020B0604030504040204" pitchFamily="34" charset="-120"/>
              </a:rPr>
              <a:t>年 </a:t>
            </a:r>
            <a:r>
              <a:rPr lang="en-US" altLang="zh-TW" sz="2800" b="1" dirty="0">
                <a:solidFill>
                  <a:srgbClr val="002060"/>
                </a:solidFill>
                <a:latin typeface="微軟正黑體" panose="020B0604030504040204" pitchFamily="34" charset="-120"/>
                <a:ea typeface="微軟正黑體" panose="020B0604030504040204" pitchFamily="34" charset="-120"/>
              </a:rPr>
              <a:t>12 </a:t>
            </a:r>
            <a:r>
              <a:rPr lang="zh-TW" altLang="en-US" sz="2800" b="1" dirty="0">
                <a:solidFill>
                  <a:srgbClr val="002060"/>
                </a:solidFill>
                <a:latin typeface="微軟正黑體" panose="020B0604030504040204" pitchFamily="34" charset="-120"/>
                <a:ea typeface="微軟正黑體" panose="020B0604030504040204" pitchFamily="34" charset="-120"/>
              </a:rPr>
              <a:t>月</a:t>
            </a:r>
          </a:p>
        </p:txBody>
      </p:sp>
      <p:pic>
        <p:nvPicPr>
          <p:cNvPr id="615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12409" y="5440159"/>
            <a:ext cx="793859" cy="122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35" y="196711"/>
            <a:ext cx="4111509" cy="751316"/>
          </a:xfrm>
          <a:prstGeom prst="rect">
            <a:avLst/>
          </a:prstGeom>
        </p:spPr>
      </p:pic>
      <p:pic>
        <p:nvPicPr>
          <p:cNvPr id="8" name="圖片 7" descr="static_qr_code_without_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110" y="4225289"/>
            <a:ext cx="1152525" cy="1152525"/>
          </a:xfrm>
          <a:prstGeom prst="rect">
            <a:avLst/>
          </a:prstGeom>
          <a:noFill/>
          <a:ln>
            <a:noFill/>
          </a:ln>
        </p:spPr>
      </p:pic>
      <p:sp>
        <p:nvSpPr>
          <p:cNvPr id="2" name="投影片編號版面配置區 1">
            <a:extLst>
              <a:ext uri="{FF2B5EF4-FFF2-40B4-BE49-F238E27FC236}">
                <a16:creationId xmlns:a16="http://schemas.microsoft.com/office/drawing/2014/main" id="{5A9BCA06-7E82-1219-8739-BD25C3C5CA73}"/>
              </a:ext>
            </a:extLst>
          </p:cNvPr>
          <p:cNvSpPr>
            <a:spLocks noGrp="1"/>
          </p:cNvSpPr>
          <p:nvPr>
            <p:ph type="sldNum" sz="quarter" idx="12"/>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76"/>
          <p:cNvGrpSpPr>
            <a:grpSpLocks noChangeAspect="1"/>
          </p:cNvGrpSpPr>
          <p:nvPr/>
        </p:nvGrpSpPr>
        <p:grpSpPr>
          <a:xfrm>
            <a:off x="9389819" y="5589151"/>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7"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76"/>
          <p:cNvGrpSpPr>
            <a:grpSpLocks noChangeAspect="1"/>
          </p:cNvGrpSpPr>
          <p:nvPr/>
        </p:nvGrpSpPr>
        <p:grpSpPr>
          <a:xfrm>
            <a:off x="7147815" y="5594511"/>
            <a:ext cx="800461"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7" name="组合 116"/>
          <p:cNvGrpSpPr>
            <a:grpSpLocks noChangeAspect="1"/>
          </p:cNvGrpSpPr>
          <p:nvPr/>
        </p:nvGrpSpPr>
        <p:grpSpPr>
          <a:xfrm>
            <a:off x="8252454" y="5600453"/>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7" name="组合 76"/>
          <p:cNvGrpSpPr>
            <a:grpSpLocks noChangeAspect="1"/>
          </p:cNvGrpSpPr>
          <p:nvPr/>
        </p:nvGrpSpPr>
        <p:grpSpPr>
          <a:xfrm>
            <a:off x="4987501" y="5594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7" name="组合 116"/>
          <p:cNvGrpSpPr>
            <a:grpSpLocks noChangeAspect="1"/>
          </p:cNvGrpSpPr>
          <p:nvPr/>
        </p:nvGrpSpPr>
        <p:grpSpPr>
          <a:xfrm>
            <a:off x="6092140" y="5583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6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7" name="组合 116">
            <a:extLst>
              <a:ext uri="{FF2B5EF4-FFF2-40B4-BE49-F238E27FC236}">
                <a16:creationId xmlns:a16="http://schemas.microsoft.com/office/drawing/2014/main" id="{D0CA6B26-26C1-46D9-BD22-25FF1E8EA694}"/>
              </a:ext>
            </a:extLst>
          </p:cNvPr>
          <p:cNvGrpSpPr>
            <a:grpSpLocks noChangeAspect="1"/>
          </p:cNvGrpSpPr>
          <p:nvPr/>
        </p:nvGrpSpPr>
        <p:grpSpPr>
          <a:xfrm>
            <a:off x="10350499" y="5580675"/>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08" name="Freeform 45">
              <a:extLst>
                <a:ext uri="{FF2B5EF4-FFF2-40B4-BE49-F238E27FC236}">
                  <a16:creationId xmlns:a16="http://schemas.microsoft.com/office/drawing/2014/main" id="{086E9DD5-6526-44E4-97C4-F9F8C76E788B}"/>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46">
              <a:extLst>
                <a:ext uri="{FF2B5EF4-FFF2-40B4-BE49-F238E27FC236}">
                  <a16:creationId xmlns:a16="http://schemas.microsoft.com/office/drawing/2014/main" id="{0F93340B-158A-4186-B90A-A29B19AF89BB}"/>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47">
              <a:extLst>
                <a:ext uri="{FF2B5EF4-FFF2-40B4-BE49-F238E27FC236}">
                  <a16:creationId xmlns:a16="http://schemas.microsoft.com/office/drawing/2014/main" id="{B3A72D6F-9091-449E-A922-0EFF9FF6C4E9}"/>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48">
              <a:extLst>
                <a:ext uri="{FF2B5EF4-FFF2-40B4-BE49-F238E27FC236}">
                  <a16:creationId xmlns:a16="http://schemas.microsoft.com/office/drawing/2014/main" id="{D17272AE-30C0-4819-9727-C9C428E4EA97}"/>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49">
              <a:extLst>
                <a:ext uri="{FF2B5EF4-FFF2-40B4-BE49-F238E27FC236}">
                  <a16:creationId xmlns:a16="http://schemas.microsoft.com/office/drawing/2014/main" id="{8F45ACC3-18F4-47E1-ABAF-EB9CD027EB1C}"/>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50">
              <a:extLst>
                <a:ext uri="{FF2B5EF4-FFF2-40B4-BE49-F238E27FC236}">
                  <a16:creationId xmlns:a16="http://schemas.microsoft.com/office/drawing/2014/main" id="{BA97AA5D-A3E8-4E36-A87B-47A45F553D03}"/>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51">
              <a:extLst>
                <a:ext uri="{FF2B5EF4-FFF2-40B4-BE49-F238E27FC236}">
                  <a16:creationId xmlns:a16="http://schemas.microsoft.com/office/drawing/2014/main" id="{FA09C39B-545F-4FEE-910F-B2E214E599AD}"/>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52">
              <a:extLst>
                <a:ext uri="{FF2B5EF4-FFF2-40B4-BE49-F238E27FC236}">
                  <a16:creationId xmlns:a16="http://schemas.microsoft.com/office/drawing/2014/main" id="{E67E9DB8-6F94-468D-8687-234264D22C40}"/>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53">
              <a:extLst>
                <a:ext uri="{FF2B5EF4-FFF2-40B4-BE49-F238E27FC236}">
                  <a16:creationId xmlns:a16="http://schemas.microsoft.com/office/drawing/2014/main" id="{4A578C89-40B8-4E65-8069-69FF16247664}"/>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54">
              <a:extLst>
                <a:ext uri="{FF2B5EF4-FFF2-40B4-BE49-F238E27FC236}">
                  <a16:creationId xmlns:a16="http://schemas.microsoft.com/office/drawing/2014/main" id="{A78B254F-2EE8-46FF-A6B3-22919B57BD84}"/>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55">
              <a:extLst>
                <a:ext uri="{FF2B5EF4-FFF2-40B4-BE49-F238E27FC236}">
                  <a16:creationId xmlns:a16="http://schemas.microsoft.com/office/drawing/2014/main" id="{361A3914-4654-4970-804E-3E3A710A7CEC}"/>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56">
              <a:extLst>
                <a:ext uri="{FF2B5EF4-FFF2-40B4-BE49-F238E27FC236}">
                  <a16:creationId xmlns:a16="http://schemas.microsoft.com/office/drawing/2014/main" id="{93BBF34E-F145-4AEA-97F9-5F1AEB2090BF}"/>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57">
              <a:extLst>
                <a:ext uri="{FF2B5EF4-FFF2-40B4-BE49-F238E27FC236}">
                  <a16:creationId xmlns:a16="http://schemas.microsoft.com/office/drawing/2014/main" id="{8867E5AA-28DE-4317-857F-D208793426DF}"/>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58">
              <a:extLst>
                <a:ext uri="{FF2B5EF4-FFF2-40B4-BE49-F238E27FC236}">
                  <a16:creationId xmlns:a16="http://schemas.microsoft.com/office/drawing/2014/main" id="{6F2C7D74-16B0-422F-A2D3-418EB497B3D0}"/>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59">
              <a:extLst>
                <a:ext uri="{FF2B5EF4-FFF2-40B4-BE49-F238E27FC236}">
                  <a16:creationId xmlns:a16="http://schemas.microsoft.com/office/drawing/2014/main" id="{57F880EB-1382-4917-BD91-33502F9128B2}"/>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60">
              <a:extLst>
                <a:ext uri="{FF2B5EF4-FFF2-40B4-BE49-F238E27FC236}">
                  <a16:creationId xmlns:a16="http://schemas.microsoft.com/office/drawing/2014/main" id="{F491230D-1181-4703-BFDD-0217A248706F}"/>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61">
              <a:extLst>
                <a:ext uri="{FF2B5EF4-FFF2-40B4-BE49-F238E27FC236}">
                  <a16:creationId xmlns:a16="http://schemas.microsoft.com/office/drawing/2014/main" id="{66D6FCD7-F78B-4ED7-AE86-983BE903B572}"/>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62">
              <a:extLst>
                <a:ext uri="{FF2B5EF4-FFF2-40B4-BE49-F238E27FC236}">
                  <a16:creationId xmlns:a16="http://schemas.microsoft.com/office/drawing/2014/main" id="{3EF31EF0-2CB2-4CDD-A75D-C2E8E2329599}"/>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63">
              <a:extLst>
                <a:ext uri="{FF2B5EF4-FFF2-40B4-BE49-F238E27FC236}">
                  <a16:creationId xmlns:a16="http://schemas.microsoft.com/office/drawing/2014/main" id="{3976F117-36CA-4740-9FC8-66888D435413}"/>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64">
              <a:extLst>
                <a:ext uri="{FF2B5EF4-FFF2-40B4-BE49-F238E27FC236}">
                  <a16:creationId xmlns:a16="http://schemas.microsoft.com/office/drawing/2014/main" id="{771141EF-8766-45A9-8182-AEBDE4CE8FA9}"/>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65">
              <a:extLst>
                <a:ext uri="{FF2B5EF4-FFF2-40B4-BE49-F238E27FC236}">
                  <a16:creationId xmlns:a16="http://schemas.microsoft.com/office/drawing/2014/main" id="{E13905A3-97D0-41A7-9403-D85EA28D41B2}"/>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66">
              <a:extLst>
                <a:ext uri="{FF2B5EF4-FFF2-40B4-BE49-F238E27FC236}">
                  <a16:creationId xmlns:a16="http://schemas.microsoft.com/office/drawing/2014/main" id="{888EC371-9DE0-4496-982C-2C1881C3887F}"/>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67">
              <a:extLst>
                <a:ext uri="{FF2B5EF4-FFF2-40B4-BE49-F238E27FC236}">
                  <a16:creationId xmlns:a16="http://schemas.microsoft.com/office/drawing/2014/main" id="{A7431EAB-2F2C-4BF5-8218-45DC9ED425C6}"/>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68">
              <a:extLst>
                <a:ext uri="{FF2B5EF4-FFF2-40B4-BE49-F238E27FC236}">
                  <a16:creationId xmlns:a16="http://schemas.microsoft.com/office/drawing/2014/main" id="{0FF9CED8-8F6C-4CE4-8C94-3C845FEA6DE2}"/>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69">
              <a:extLst>
                <a:ext uri="{FF2B5EF4-FFF2-40B4-BE49-F238E27FC236}">
                  <a16:creationId xmlns:a16="http://schemas.microsoft.com/office/drawing/2014/main" id="{E660F583-8ADA-43C6-80A5-4F43F55F8C31}"/>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70">
              <a:extLst>
                <a:ext uri="{FF2B5EF4-FFF2-40B4-BE49-F238E27FC236}">
                  <a16:creationId xmlns:a16="http://schemas.microsoft.com/office/drawing/2014/main" id="{1421CB49-B860-477A-8B98-BC0DDF26E59D}"/>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71">
              <a:extLst>
                <a:ext uri="{FF2B5EF4-FFF2-40B4-BE49-F238E27FC236}">
                  <a16:creationId xmlns:a16="http://schemas.microsoft.com/office/drawing/2014/main" id="{DAAD541D-018A-4AA9-8B62-6D9AE96841B3}"/>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72">
              <a:extLst>
                <a:ext uri="{FF2B5EF4-FFF2-40B4-BE49-F238E27FC236}">
                  <a16:creationId xmlns:a16="http://schemas.microsoft.com/office/drawing/2014/main" id="{581BCC92-CB67-4399-A74D-7F8F1827E1A1}"/>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73">
              <a:extLst>
                <a:ext uri="{FF2B5EF4-FFF2-40B4-BE49-F238E27FC236}">
                  <a16:creationId xmlns:a16="http://schemas.microsoft.com/office/drawing/2014/main" id="{6D0E3B05-0F76-48B9-873F-E00FD2E235DD}"/>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74">
              <a:extLst>
                <a:ext uri="{FF2B5EF4-FFF2-40B4-BE49-F238E27FC236}">
                  <a16:creationId xmlns:a16="http://schemas.microsoft.com/office/drawing/2014/main" id="{C77BB1C0-491A-48F6-9A53-A127D5FF7720}"/>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75">
              <a:extLst>
                <a:ext uri="{FF2B5EF4-FFF2-40B4-BE49-F238E27FC236}">
                  <a16:creationId xmlns:a16="http://schemas.microsoft.com/office/drawing/2014/main" id="{552E0DAB-02D1-42D1-83FE-7CB805035703}"/>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76">
              <a:extLst>
                <a:ext uri="{FF2B5EF4-FFF2-40B4-BE49-F238E27FC236}">
                  <a16:creationId xmlns:a16="http://schemas.microsoft.com/office/drawing/2014/main" id="{CFFFDD74-7430-4CF8-9591-527425DA5126}"/>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77">
              <a:extLst>
                <a:ext uri="{FF2B5EF4-FFF2-40B4-BE49-F238E27FC236}">
                  <a16:creationId xmlns:a16="http://schemas.microsoft.com/office/drawing/2014/main" id="{6ADFE8DC-27A5-4DD3-9C26-D755F7D521F4}"/>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78">
              <a:extLst>
                <a:ext uri="{FF2B5EF4-FFF2-40B4-BE49-F238E27FC236}">
                  <a16:creationId xmlns:a16="http://schemas.microsoft.com/office/drawing/2014/main" id="{D0C40DF0-49BE-4900-ABE4-E1FC6BCB17CE}"/>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79">
              <a:extLst>
                <a:ext uri="{FF2B5EF4-FFF2-40B4-BE49-F238E27FC236}">
                  <a16:creationId xmlns:a16="http://schemas.microsoft.com/office/drawing/2014/main" id="{35FEAAD6-4F63-4F38-A6F4-64813D29CB47}"/>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80">
              <a:extLst>
                <a:ext uri="{FF2B5EF4-FFF2-40B4-BE49-F238E27FC236}">
                  <a16:creationId xmlns:a16="http://schemas.microsoft.com/office/drawing/2014/main" id="{3AB656DA-6177-40BF-B3DA-365DA3BE2103}"/>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81">
              <a:extLst>
                <a:ext uri="{FF2B5EF4-FFF2-40B4-BE49-F238E27FC236}">
                  <a16:creationId xmlns:a16="http://schemas.microsoft.com/office/drawing/2014/main" id="{8DDF5C64-B848-4E09-9B06-2CA2F0E230B8}"/>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82">
              <a:extLst>
                <a:ext uri="{FF2B5EF4-FFF2-40B4-BE49-F238E27FC236}">
                  <a16:creationId xmlns:a16="http://schemas.microsoft.com/office/drawing/2014/main" id="{EE1A4E5F-9241-4402-8CB6-7A285CCB372E}"/>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83">
              <a:extLst>
                <a:ext uri="{FF2B5EF4-FFF2-40B4-BE49-F238E27FC236}">
                  <a16:creationId xmlns:a16="http://schemas.microsoft.com/office/drawing/2014/main" id="{70763CB4-C883-496A-B407-AA7BECE987C3}"/>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7" name="组合 76">
            <a:extLst>
              <a:ext uri="{FF2B5EF4-FFF2-40B4-BE49-F238E27FC236}">
                <a16:creationId xmlns:a16="http://schemas.microsoft.com/office/drawing/2014/main" id="{B5CC6B74-EAAF-464B-B0EF-D3CB4832DDA4}"/>
              </a:ext>
            </a:extLst>
          </p:cNvPr>
          <p:cNvGrpSpPr>
            <a:grpSpLocks noChangeAspect="1"/>
          </p:cNvGrpSpPr>
          <p:nvPr/>
        </p:nvGrpSpPr>
        <p:grpSpPr>
          <a:xfrm>
            <a:off x="2231973" y="5594511"/>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48" name="Freeform 45">
              <a:extLst>
                <a:ext uri="{FF2B5EF4-FFF2-40B4-BE49-F238E27FC236}">
                  <a16:creationId xmlns:a16="http://schemas.microsoft.com/office/drawing/2014/main" id="{BB39B16E-9DC9-40CD-8101-663035518F06}"/>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46">
              <a:extLst>
                <a:ext uri="{FF2B5EF4-FFF2-40B4-BE49-F238E27FC236}">
                  <a16:creationId xmlns:a16="http://schemas.microsoft.com/office/drawing/2014/main" id="{458D38BC-02D9-4572-B016-AF6853227A09}"/>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47">
              <a:extLst>
                <a:ext uri="{FF2B5EF4-FFF2-40B4-BE49-F238E27FC236}">
                  <a16:creationId xmlns:a16="http://schemas.microsoft.com/office/drawing/2014/main" id="{3050B00F-62B8-4C11-BA43-652E1C632CEF}"/>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48">
              <a:extLst>
                <a:ext uri="{FF2B5EF4-FFF2-40B4-BE49-F238E27FC236}">
                  <a16:creationId xmlns:a16="http://schemas.microsoft.com/office/drawing/2014/main" id="{455AA487-21A3-4955-82F2-9845BE5BE0AE}"/>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49">
              <a:extLst>
                <a:ext uri="{FF2B5EF4-FFF2-40B4-BE49-F238E27FC236}">
                  <a16:creationId xmlns:a16="http://schemas.microsoft.com/office/drawing/2014/main" id="{DC33545E-1923-48BE-816D-CD02D3A5A3F0}"/>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50">
              <a:extLst>
                <a:ext uri="{FF2B5EF4-FFF2-40B4-BE49-F238E27FC236}">
                  <a16:creationId xmlns:a16="http://schemas.microsoft.com/office/drawing/2014/main" id="{4FAF519D-474D-4677-A273-929060DB4DA0}"/>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51">
              <a:extLst>
                <a:ext uri="{FF2B5EF4-FFF2-40B4-BE49-F238E27FC236}">
                  <a16:creationId xmlns:a16="http://schemas.microsoft.com/office/drawing/2014/main" id="{AC77D9F1-4342-44E4-80D3-FF3ACC62EF64}"/>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52">
              <a:extLst>
                <a:ext uri="{FF2B5EF4-FFF2-40B4-BE49-F238E27FC236}">
                  <a16:creationId xmlns:a16="http://schemas.microsoft.com/office/drawing/2014/main" id="{1DF59C17-048D-4E13-8B75-D38B837411C9}"/>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53">
              <a:extLst>
                <a:ext uri="{FF2B5EF4-FFF2-40B4-BE49-F238E27FC236}">
                  <a16:creationId xmlns:a16="http://schemas.microsoft.com/office/drawing/2014/main" id="{59AC40D8-A461-44EF-9536-0D5E1822F57D}"/>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54">
              <a:extLst>
                <a:ext uri="{FF2B5EF4-FFF2-40B4-BE49-F238E27FC236}">
                  <a16:creationId xmlns:a16="http://schemas.microsoft.com/office/drawing/2014/main" id="{B12F23D0-149A-4694-B8C8-E0B32DBD8B35}"/>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55">
              <a:extLst>
                <a:ext uri="{FF2B5EF4-FFF2-40B4-BE49-F238E27FC236}">
                  <a16:creationId xmlns:a16="http://schemas.microsoft.com/office/drawing/2014/main" id="{FEE7044A-82FB-404F-A570-B65EE0720B29}"/>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56">
              <a:extLst>
                <a:ext uri="{FF2B5EF4-FFF2-40B4-BE49-F238E27FC236}">
                  <a16:creationId xmlns:a16="http://schemas.microsoft.com/office/drawing/2014/main" id="{61E6B3CB-0BE1-417C-861D-19B88FF5F0CA}"/>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57">
              <a:extLst>
                <a:ext uri="{FF2B5EF4-FFF2-40B4-BE49-F238E27FC236}">
                  <a16:creationId xmlns:a16="http://schemas.microsoft.com/office/drawing/2014/main" id="{3EB9E75F-0D99-42A0-BC86-B0BA17ECCC2D}"/>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58">
              <a:extLst>
                <a:ext uri="{FF2B5EF4-FFF2-40B4-BE49-F238E27FC236}">
                  <a16:creationId xmlns:a16="http://schemas.microsoft.com/office/drawing/2014/main" id="{B1BFB8A2-A2CB-4F6E-A344-C9A73F992B95}"/>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59">
              <a:extLst>
                <a:ext uri="{FF2B5EF4-FFF2-40B4-BE49-F238E27FC236}">
                  <a16:creationId xmlns:a16="http://schemas.microsoft.com/office/drawing/2014/main" id="{8DA466B6-D952-4D13-914F-31A7860DEFBF}"/>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60">
              <a:extLst>
                <a:ext uri="{FF2B5EF4-FFF2-40B4-BE49-F238E27FC236}">
                  <a16:creationId xmlns:a16="http://schemas.microsoft.com/office/drawing/2014/main" id="{7FDCB6C8-E79E-4370-8084-721FE98ADBC9}"/>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61">
              <a:extLst>
                <a:ext uri="{FF2B5EF4-FFF2-40B4-BE49-F238E27FC236}">
                  <a16:creationId xmlns:a16="http://schemas.microsoft.com/office/drawing/2014/main" id="{DC7E08A6-E78B-4912-8ABD-1F01BA2135F3}"/>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62">
              <a:extLst>
                <a:ext uri="{FF2B5EF4-FFF2-40B4-BE49-F238E27FC236}">
                  <a16:creationId xmlns:a16="http://schemas.microsoft.com/office/drawing/2014/main" id="{E1213946-1118-4267-A2A6-448F43447472}"/>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63">
              <a:extLst>
                <a:ext uri="{FF2B5EF4-FFF2-40B4-BE49-F238E27FC236}">
                  <a16:creationId xmlns:a16="http://schemas.microsoft.com/office/drawing/2014/main" id="{B612A8A8-925A-4897-BB9D-1FF29F0738E2}"/>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64">
              <a:extLst>
                <a:ext uri="{FF2B5EF4-FFF2-40B4-BE49-F238E27FC236}">
                  <a16:creationId xmlns:a16="http://schemas.microsoft.com/office/drawing/2014/main" id="{17C43F54-160C-422D-B36D-687847ACCB9F}"/>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65">
              <a:extLst>
                <a:ext uri="{FF2B5EF4-FFF2-40B4-BE49-F238E27FC236}">
                  <a16:creationId xmlns:a16="http://schemas.microsoft.com/office/drawing/2014/main" id="{1578FA3D-4741-4969-9966-621BFEB652EE}"/>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66">
              <a:extLst>
                <a:ext uri="{FF2B5EF4-FFF2-40B4-BE49-F238E27FC236}">
                  <a16:creationId xmlns:a16="http://schemas.microsoft.com/office/drawing/2014/main" id="{FB9F22AB-308F-4835-B8D0-2B04666CD320}"/>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67">
              <a:extLst>
                <a:ext uri="{FF2B5EF4-FFF2-40B4-BE49-F238E27FC236}">
                  <a16:creationId xmlns:a16="http://schemas.microsoft.com/office/drawing/2014/main" id="{9FDC7E28-AF8E-481B-9A2F-F3E4F5C83CED}"/>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68">
              <a:extLst>
                <a:ext uri="{FF2B5EF4-FFF2-40B4-BE49-F238E27FC236}">
                  <a16:creationId xmlns:a16="http://schemas.microsoft.com/office/drawing/2014/main" id="{0FB9C30F-BDF9-49E8-A498-4F426EA547F2}"/>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69">
              <a:extLst>
                <a:ext uri="{FF2B5EF4-FFF2-40B4-BE49-F238E27FC236}">
                  <a16:creationId xmlns:a16="http://schemas.microsoft.com/office/drawing/2014/main" id="{80D4F0F2-9EBC-4C88-AAF0-08C3B9F3E2B1}"/>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70">
              <a:extLst>
                <a:ext uri="{FF2B5EF4-FFF2-40B4-BE49-F238E27FC236}">
                  <a16:creationId xmlns:a16="http://schemas.microsoft.com/office/drawing/2014/main" id="{185E97F3-91D2-41E0-8623-18D248B8CB08}"/>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71">
              <a:extLst>
                <a:ext uri="{FF2B5EF4-FFF2-40B4-BE49-F238E27FC236}">
                  <a16:creationId xmlns:a16="http://schemas.microsoft.com/office/drawing/2014/main" id="{342FCFEC-9A8D-482D-8651-54DECEC43595}"/>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72">
              <a:extLst>
                <a:ext uri="{FF2B5EF4-FFF2-40B4-BE49-F238E27FC236}">
                  <a16:creationId xmlns:a16="http://schemas.microsoft.com/office/drawing/2014/main" id="{5C8A2EC9-A997-43F0-970C-151381112527}"/>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73">
              <a:extLst>
                <a:ext uri="{FF2B5EF4-FFF2-40B4-BE49-F238E27FC236}">
                  <a16:creationId xmlns:a16="http://schemas.microsoft.com/office/drawing/2014/main" id="{7EEE0D41-6238-4E7C-8E7D-7C88FFAB1BA5}"/>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74">
              <a:extLst>
                <a:ext uri="{FF2B5EF4-FFF2-40B4-BE49-F238E27FC236}">
                  <a16:creationId xmlns:a16="http://schemas.microsoft.com/office/drawing/2014/main" id="{93BEAA76-4085-4B29-822F-36B683CA6929}"/>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75">
              <a:extLst>
                <a:ext uri="{FF2B5EF4-FFF2-40B4-BE49-F238E27FC236}">
                  <a16:creationId xmlns:a16="http://schemas.microsoft.com/office/drawing/2014/main" id="{B9E1C028-51A4-461F-B0A6-269AACCAE450}"/>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76">
              <a:extLst>
                <a:ext uri="{FF2B5EF4-FFF2-40B4-BE49-F238E27FC236}">
                  <a16:creationId xmlns:a16="http://schemas.microsoft.com/office/drawing/2014/main" id="{A855F62A-95B4-47DF-ABEB-98927C6527A2}"/>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7">
              <a:extLst>
                <a:ext uri="{FF2B5EF4-FFF2-40B4-BE49-F238E27FC236}">
                  <a16:creationId xmlns:a16="http://schemas.microsoft.com/office/drawing/2014/main" id="{86EB0319-F8FF-4862-8275-028144A4B4EA}"/>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78">
              <a:extLst>
                <a:ext uri="{FF2B5EF4-FFF2-40B4-BE49-F238E27FC236}">
                  <a16:creationId xmlns:a16="http://schemas.microsoft.com/office/drawing/2014/main" id="{D79572E5-02B8-457A-90B4-B922806DEF20}"/>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79">
              <a:extLst>
                <a:ext uri="{FF2B5EF4-FFF2-40B4-BE49-F238E27FC236}">
                  <a16:creationId xmlns:a16="http://schemas.microsoft.com/office/drawing/2014/main" id="{7D63E83B-E4D9-4732-816F-640FA0145F21}"/>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80">
              <a:extLst>
                <a:ext uri="{FF2B5EF4-FFF2-40B4-BE49-F238E27FC236}">
                  <a16:creationId xmlns:a16="http://schemas.microsoft.com/office/drawing/2014/main" id="{0274047F-1A2C-499C-9941-17C2FF52453B}"/>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81">
              <a:extLst>
                <a:ext uri="{FF2B5EF4-FFF2-40B4-BE49-F238E27FC236}">
                  <a16:creationId xmlns:a16="http://schemas.microsoft.com/office/drawing/2014/main" id="{60112055-1F29-4D15-9180-62E4537931C3}"/>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82">
              <a:extLst>
                <a:ext uri="{FF2B5EF4-FFF2-40B4-BE49-F238E27FC236}">
                  <a16:creationId xmlns:a16="http://schemas.microsoft.com/office/drawing/2014/main" id="{27669556-8DDE-4BC4-9C62-0B9B0AC43157}"/>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83">
              <a:extLst>
                <a:ext uri="{FF2B5EF4-FFF2-40B4-BE49-F238E27FC236}">
                  <a16:creationId xmlns:a16="http://schemas.microsoft.com/office/drawing/2014/main" id="{3188E717-612C-4D42-8FB8-5D12C3BFD382}"/>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7" name="组合 76">
            <a:extLst>
              <a:ext uri="{FF2B5EF4-FFF2-40B4-BE49-F238E27FC236}">
                <a16:creationId xmlns:a16="http://schemas.microsoft.com/office/drawing/2014/main" id="{56B4903F-F558-4237-8B5C-B9FDEDF7A4F8}"/>
              </a:ext>
            </a:extLst>
          </p:cNvPr>
          <p:cNvGrpSpPr>
            <a:grpSpLocks noChangeAspect="1"/>
          </p:cNvGrpSpPr>
          <p:nvPr/>
        </p:nvGrpSpPr>
        <p:grpSpPr>
          <a:xfrm>
            <a:off x="149428" y="5615654"/>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88" name="Freeform 45">
              <a:extLst>
                <a:ext uri="{FF2B5EF4-FFF2-40B4-BE49-F238E27FC236}">
                  <a16:creationId xmlns:a16="http://schemas.microsoft.com/office/drawing/2014/main" id="{428E2D30-EAFA-409C-98B9-FC155CCFD512}"/>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46">
              <a:extLst>
                <a:ext uri="{FF2B5EF4-FFF2-40B4-BE49-F238E27FC236}">
                  <a16:creationId xmlns:a16="http://schemas.microsoft.com/office/drawing/2014/main" id="{89C5AE30-59DB-4680-9B2F-4991285B07BF}"/>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47">
              <a:extLst>
                <a:ext uri="{FF2B5EF4-FFF2-40B4-BE49-F238E27FC236}">
                  <a16:creationId xmlns:a16="http://schemas.microsoft.com/office/drawing/2014/main" id="{10176947-F552-450C-8681-2B3129ED2399}"/>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48">
              <a:extLst>
                <a:ext uri="{FF2B5EF4-FFF2-40B4-BE49-F238E27FC236}">
                  <a16:creationId xmlns:a16="http://schemas.microsoft.com/office/drawing/2014/main" id="{2E1D09B2-2BF6-4AFD-AFD1-1C0EF9AA2215}"/>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49">
              <a:extLst>
                <a:ext uri="{FF2B5EF4-FFF2-40B4-BE49-F238E27FC236}">
                  <a16:creationId xmlns:a16="http://schemas.microsoft.com/office/drawing/2014/main" id="{1EA0F6D4-1609-4BDB-B059-501E4D337133}"/>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50">
              <a:extLst>
                <a:ext uri="{FF2B5EF4-FFF2-40B4-BE49-F238E27FC236}">
                  <a16:creationId xmlns:a16="http://schemas.microsoft.com/office/drawing/2014/main" id="{E0CBEEE7-34C9-468A-9E99-26481AD6CBA9}"/>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51">
              <a:extLst>
                <a:ext uri="{FF2B5EF4-FFF2-40B4-BE49-F238E27FC236}">
                  <a16:creationId xmlns:a16="http://schemas.microsoft.com/office/drawing/2014/main" id="{0EC4F3DD-FCDB-4192-9205-C3807761A36B}"/>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52">
              <a:extLst>
                <a:ext uri="{FF2B5EF4-FFF2-40B4-BE49-F238E27FC236}">
                  <a16:creationId xmlns:a16="http://schemas.microsoft.com/office/drawing/2014/main" id="{28B72A26-371D-4810-81DE-8077673BCB6B}"/>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53">
              <a:extLst>
                <a:ext uri="{FF2B5EF4-FFF2-40B4-BE49-F238E27FC236}">
                  <a16:creationId xmlns:a16="http://schemas.microsoft.com/office/drawing/2014/main" id="{B2472267-796E-473B-A47B-BA807C343B42}"/>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54">
              <a:extLst>
                <a:ext uri="{FF2B5EF4-FFF2-40B4-BE49-F238E27FC236}">
                  <a16:creationId xmlns:a16="http://schemas.microsoft.com/office/drawing/2014/main" id="{A7D9DD62-E187-4054-9721-C77684B5285B}"/>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55">
              <a:extLst>
                <a:ext uri="{FF2B5EF4-FFF2-40B4-BE49-F238E27FC236}">
                  <a16:creationId xmlns:a16="http://schemas.microsoft.com/office/drawing/2014/main" id="{330DB103-68B3-4556-BEA3-D310260F08D4}"/>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56">
              <a:extLst>
                <a:ext uri="{FF2B5EF4-FFF2-40B4-BE49-F238E27FC236}">
                  <a16:creationId xmlns:a16="http://schemas.microsoft.com/office/drawing/2014/main" id="{8E8B0679-50D0-4862-AC8B-9AFB0372EC29}"/>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57">
              <a:extLst>
                <a:ext uri="{FF2B5EF4-FFF2-40B4-BE49-F238E27FC236}">
                  <a16:creationId xmlns:a16="http://schemas.microsoft.com/office/drawing/2014/main" id="{A211A7A6-5AE8-4426-AE3A-D98D3EBDE25B}"/>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58">
              <a:extLst>
                <a:ext uri="{FF2B5EF4-FFF2-40B4-BE49-F238E27FC236}">
                  <a16:creationId xmlns:a16="http://schemas.microsoft.com/office/drawing/2014/main" id="{617A4C54-ED10-437F-8195-906EBD6CDA20}"/>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59">
              <a:extLst>
                <a:ext uri="{FF2B5EF4-FFF2-40B4-BE49-F238E27FC236}">
                  <a16:creationId xmlns:a16="http://schemas.microsoft.com/office/drawing/2014/main" id="{0AA31A8F-3DA9-4778-B328-53377FDB256C}"/>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60">
              <a:extLst>
                <a:ext uri="{FF2B5EF4-FFF2-40B4-BE49-F238E27FC236}">
                  <a16:creationId xmlns:a16="http://schemas.microsoft.com/office/drawing/2014/main" id="{752CF154-0540-4CDD-97D7-770A897F4A24}"/>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61">
              <a:extLst>
                <a:ext uri="{FF2B5EF4-FFF2-40B4-BE49-F238E27FC236}">
                  <a16:creationId xmlns:a16="http://schemas.microsoft.com/office/drawing/2014/main" id="{43F6F76B-918C-41F6-A88F-4E7A4265E004}"/>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62">
              <a:extLst>
                <a:ext uri="{FF2B5EF4-FFF2-40B4-BE49-F238E27FC236}">
                  <a16:creationId xmlns:a16="http://schemas.microsoft.com/office/drawing/2014/main" id="{5080EC30-9E4C-4439-B470-E80FDA0A2185}"/>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63">
              <a:extLst>
                <a:ext uri="{FF2B5EF4-FFF2-40B4-BE49-F238E27FC236}">
                  <a16:creationId xmlns:a16="http://schemas.microsoft.com/office/drawing/2014/main" id="{9B62DECE-DA36-4BEC-89BC-D644185DA6B9}"/>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64">
              <a:extLst>
                <a:ext uri="{FF2B5EF4-FFF2-40B4-BE49-F238E27FC236}">
                  <a16:creationId xmlns:a16="http://schemas.microsoft.com/office/drawing/2014/main" id="{BE6162A0-08BA-4DD2-B8E3-AA24B3875EED}"/>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65">
              <a:extLst>
                <a:ext uri="{FF2B5EF4-FFF2-40B4-BE49-F238E27FC236}">
                  <a16:creationId xmlns:a16="http://schemas.microsoft.com/office/drawing/2014/main" id="{C44BDAD3-8FE4-4E38-837B-BDAD4E4C07BF}"/>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66">
              <a:extLst>
                <a:ext uri="{FF2B5EF4-FFF2-40B4-BE49-F238E27FC236}">
                  <a16:creationId xmlns:a16="http://schemas.microsoft.com/office/drawing/2014/main" id="{0D77B9DE-137A-486C-8B67-8ADC9EACB205}"/>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67">
              <a:extLst>
                <a:ext uri="{FF2B5EF4-FFF2-40B4-BE49-F238E27FC236}">
                  <a16:creationId xmlns:a16="http://schemas.microsoft.com/office/drawing/2014/main" id="{7F9D7991-4B7F-47FC-A8D2-DE3746CBB12B}"/>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68">
              <a:extLst>
                <a:ext uri="{FF2B5EF4-FFF2-40B4-BE49-F238E27FC236}">
                  <a16:creationId xmlns:a16="http://schemas.microsoft.com/office/drawing/2014/main" id="{BA509FCA-8224-4AB0-8314-4BF77D243637}"/>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69">
              <a:extLst>
                <a:ext uri="{FF2B5EF4-FFF2-40B4-BE49-F238E27FC236}">
                  <a16:creationId xmlns:a16="http://schemas.microsoft.com/office/drawing/2014/main" id="{D38FDB5D-202A-4D7F-A7F6-900A563BA872}"/>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70">
              <a:extLst>
                <a:ext uri="{FF2B5EF4-FFF2-40B4-BE49-F238E27FC236}">
                  <a16:creationId xmlns:a16="http://schemas.microsoft.com/office/drawing/2014/main" id="{5B961705-A554-4AEF-8D0C-1A900772ACB0}"/>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71">
              <a:extLst>
                <a:ext uri="{FF2B5EF4-FFF2-40B4-BE49-F238E27FC236}">
                  <a16:creationId xmlns:a16="http://schemas.microsoft.com/office/drawing/2014/main" id="{67351B96-86E5-4AA6-84F2-176970CD9F4F}"/>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72">
              <a:extLst>
                <a:ext uri="{FF2B5EF4-FFF2-40B4-BE49-F238E27FC236}">
                  <a16:creationId xmlns:a16="http://schemas.microsoft.com/office/drawing/2014/main" id="{787DBCBF-1516-47C2-BD66-82B732EA3F15}"/>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73">
              <a:extLst>
                <a:ext uri="{FF2B5EF4-FFF2-40B4-BE49-F238E27FC236}">
                  <a16:creationId xmlns:a16="http://schemas.microsoft.com/office/drawing/2014/main" id="{9DC32EE9-E60C-4252-9334-E5D3E16C82A2}"/>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74">
              <a:extLst>
                <a:ext uri="{FF2B5EF4-FFF2-40B4-BE49-F238E27FC236}">
                  <a16:creationId xmlns:a16="http://schemas.microsoft.com/office/drawing/2014/main" id="{AC92A551-588D-4B2B-8DC3-1A01B4C1E410}"/>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75">
              <a:extLst>
                <a:ext uri="{FF2B5EF4-FFF2-40B4-BE49-F238E27FC236}">
                  <a16:creationId xmlns:a16="http://schemas.microsoft.com/office/drawing/2014/main" id="{95CFDFB4-5E70-4A3B-A0F5-5A8A8ACF2D4B}"/>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76">
              <a:extLst>
                <a:ext uri="{FF2B5EF4-FFF2-40B4-BE49-F238E27FC236}">
                  <a16:creationId xmlns:a16="http://schemas.microsoft.com/office/drawing/2014/main" id="{E7B821CD-A094-472E-9F77-DF2634FB8D74}"/>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77">
              <a:extLst>
                <a:ext uri="{FF2B5EF4-FFF2-40B4-BE49-F238E27FC236}">
                  <a16:creationId xmlns:a16="http://schemas.microsoft.com/office/drawing/2014/main" id="{8DA43287-E5B6-4356-A8B8-7B64B8619B71}"/>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78">
              <a:extLst>
                <a:ext uri="{FF2B5EF4-FFF2-40B4-BE49-F238E27FC236}">
                  <a16:creationId xmlns:a16="http://schemas.microsoft.com/office/drawing/2014/main" id="{1488D7AF-4216-4A32-8A3C-8F012EF9753E}"/>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79">
              <a:extLst>
                <a:ext uri="{FF2B5EF4-FFF2-40B4-BE49-F238E27FC236}">
                  <a16:creationId xmlns:a16="http://schemas.microsoft.com/office/drawing/2014/main" id="{886CDBD7-A8AF-4CA1-B3A1-EEA74F02AFEC}"/>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80">
              <a:extLst>
                <a:ext uri="{FF2B5EF4-FFF2-40B4-BE49-F238E27FC236}">
                  <a16:creationId xmlns:a16="http://schemas.microsoft.com/office/drawing/2014/main" id="{6A2FFBE8-46F3-417C-8458-BBC9D6DCF8AA}"/>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81">
              <a:extLst>
                <a:ext uri="{FF2B5EF4-FFF2-40B4-BE49-F238E27FC236}">
                  <a16:creationId xmlns:a16="http://schemas.microsoft.com/office/drawing/2014/main" id="{2ED1FFCB-72C1-49E9-954E-622F595EA849}"/>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82">
              <a:extLst>
                <a:ext uri="{FF2B5EF4-FFF2-40B4-BE49-F238E27FC236}">
                  <a16:creationId xmlns:a16="http://schemas.microsoft.com/office/drawing/2014/main" id="{1B7889AA-1F12-4625-9594-57317925F6A5}"/>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83">
              <a:extLst>
                <a:ext uri="{FF2B5EF4-FFF2-40B4-BE49-F238E27FC236}">
                  <a16:creationId xmlns:a16="http://schemas.microsoft.com/office/drawing/2014/main" id="{B179DD0B-AC95-4EF4-89C9-B613796B39AA}"/>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7" name="组合 76">
            <a:extLst>
              <a:ext uri="{FF2B5EF4-FFF2-40B4-BE49-F238E27FC236}">
                <a16:creationId xmlns:a16="http://schemas.microsoft.com/office/drawing/2014/main" id="{076A5651-1B3F-4E2D-BC3E-C8236BD075AB}"/>
              </a:ext>
            </a:extLst>
          </p:cNvPr>
          <p:cNvGrpSpPr>
            <a:grpSpLocks noChangeAspect="1"/>
          </p:cNvGrpSpPr>
          <p:nvPr/>
        </p:nvGrpSpPr>
        <p:grpSpPr>
          <a:xfrm>
            <a:off x="3347161" y="5592268"/>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28" name="Freeform 45">
              <a:extLst>
                <a:ext uri="{FF2B5EF4-FFF2-40B4-BE49-F238E27FC236}">
                  <a16:creationId xmlns:a16="http://schemas.microsoft.com/office/drawing/2014/main" id="{85A3DC5C-C397-4072-83E3-31FA8A05BC73}"/>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46">
              <a:extLst>
                <a:ext uri="{FF2B5EF4-FFF2-40B4-BE49-F238E27FC236}">
                  <a16:creationId xmlns:a16="http://schemas.microsoft.com/office/drawing/2014/main" id="{E8000ABA-2746-40AB-A747-CDAC1C06486B}"/>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47">
              <a:extLst>
                <a:ext uri="{FF2B5EF4-FFF2-40B4-BE49-F238E27FC236}">
                  <a16:creationId xmlns:a16="http://schemas.microsoft.com/office/drawing/2014/main" id="{C94E7499-D73C-4F59-8C00-BB15230D3F7A}"/>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48">
              <a:extLst>
                <a:ext uri="{FF2B5EF4-FFF2-40B4-BE49-F238E27FC236}">
                  <a16:creationId xmlns:a16="http://schemas.microsoft.com/office/drawing/2014/main" id="{D71D260F-A8B8-4A55-ADE6-615239C71E66}"/>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49">
              <a:extLst>
                <a:ext uri="{FF2B5EF4-FFF2-40B4-BE49-F238E27FC236}">
                  <a16:creationId xmlns:a16="http://schemas.microsoft.com/office/drawing/2014/main" id="{01E329FD-37CC-4CCB-A85A-7C8683397073}"/>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50">
              <a:extLst>
                <a:ext uri="{FF2B5EF4-FFF2-40B4-BE49-F238E27FC236}">
                  <a16:creationId xmlns:a16="http://schemas.microsoft.com/office/drawing/2014/main" id="{38BB4465-6A61-4015-B856-0FCCE7E7BD76}"/>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51">
              <a:extLst>
                <a:ext uri="{FF2B5EF4-FFF2-40B4-BE49-F238E27FC236}">
                  <a16:creationId xmlns:a16="http://schemas.microsoft.com/office/drawing/2014/main" id="{1CE8CCB3-4AA5-4AE3-82A7-B4B0F037D64A}"/>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52">
              <a:extLst>
                <a:ext uri="{FF2B5EF4-FFF2-40B4-BE49-F238E27FC236}">
                  <a16:creationId xmlns:a16="http://schemas.microsoft.com/office/drawing/2014/main" id="{4998570D-3DC1-4BE7-986A-440E064A12E3}"/>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53">
              <a:extLst>
                <a:ext uri="{FF2B5EF4-FFF2-40B4-BE49-F238E27FC236}">
                  <a16:creationId xmlns:a16="http://schemas.microsoft.com/office/drawing/2014/main" id="{5BA3FE6A-D07B-48CB-ABC0-B6DED6A27D0E}"/>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54">
              <a:extLst>
                <a:ext uri="{FF2B5EF4-FFF2-40B4-BE49-F238E27FC236}">
                  <a16:creationId xmlns:a16="http://schemas.microsoft.com/office/drawing/2014/main" id="{8830B7BA-0EF1-442A-A6B5-8B12DF57F019}"/>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55">
              <a:extLst>
                <a:ext uri="{FF2B5EF4-FFF2-40B4-BE49-F238E27FC236}">
                  <a16:creationId xmlns:a16="http://schemas.microsoft.com/office/drawing/2014/main" id="{384551BF-5EF3-4A03-A8F4-A91BD867F59F}"/>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56">
              <a:extLst>
                <a:ext uri="{FF2B5EF4-FFF2-40B4-BE49-F238E27FC236}">
                  <a16:creationId xmlns:a16="http://schemas.microsoft.com/office/drawing/2014/main" id="{5A96B6AF-85BA-4238-893D-1E59DFC77568}"/>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57">
              <a:extLst>
                <a:ext uri="{FF2B5EF4-FFF2-40B4-BE49-F238E27FC236}">
                  <a16:creationId xmlns:a16="http://schemas.microsoft.com/office/drawing/2014/main" id="{2297DC90-AD38-45D1-8CA0-D151246C524B}"/>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58">
              <a:extLst>
                <a:ext uri="{FF2B5EF4-FFF2-40B4-BE49-F238E27FC236}">
                  <a16:creationId xmlns:a16="http://schemas.microsoft.com/office/drawing/2014/main" id="{098B5D2B-FAC6-4AAA-95B1-12692E37F2D7}"/>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59">
              <a:extLst>
                <a:ext uri="{FF2B5EF4-FFF2-40B4-BE49-F238E27FC236}">
                  <a16:creationId xmlns:a16="http://schemas.microsoft.com/office/drawing/2014/main" id="{F8532776-F191-44BD-941E-9A547D8C2956}"/>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60">
              <a:extLst>
                <a:ext uri="{FF2B5EF4-FFF2-40B4-BE49-F238E27FC236}">
                  <a16:creationId xmlns:a16="http://schemas.microsoft.com/office/drawing/2014/main" id="{4D5789B1-3367-4CCC-ACA5-DD4E30526117}"/>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61">
              <a:extLst>
                <a:ext uri="{FF2B5EF4-FFF2-40B4-BE49-F238E27FC236}">
                  <a16:creationId xmlns:a16="http://schemas.microsoft.com/office/drawing/2014/main" id="{45FBC087-94A7-4924-B3D8-A96B781FB465}"/>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62">
              <a:extLst>
                <a:ext uri="{FF2B5EF4-FFF2-40B4-BE49-F238E27FC236}">
                  <a16:creationId xmlns:a16="http://schemas.microsoft.com/office/drawing/2014/main" id="{164D220F-FBA5-433E-AF00-AE75DC06B77E}"/>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63">
              <a:extLst>
                <a:ext uri="{FF2B5EF4-FFF2-40B4-BE49-F238E27FC236}">
                  <a16:creationId xmlns:a16="http://schemas.microsoft.com/office/drawing/2014/main" id="{5B581B93-B8B4-484E-BCC8-0A49851084A3}"/>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64">
              <a:extLst>
                <a:ext uri="{FF2B5EF4-FFF2-40B4-BE49-F238E27FC236}">
                  <a16:creationId xmlns:a16="http://schemas.microsoft.com/office/drawing/2014/main" id="{2594B7DD-6CDA-480C-9481-106542A6DF9A}"/>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65">
              <a:extLst>
                <a:ext uri="{FF2B5EF4-FFF2-40B4-BE49-F238E27FC236}">
                  <a16:creationId xmlns:a16="http://schemas.microsoft.com/office/drawing/2014/main" id="{0654984E-D1E8-4BA4-AE70-D27D101272E2}"/>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66">
              <a:extLst>
                <a:ext uri="{FF2B5EF4-FFF2-40B4-BE49-F238E27FC236}">
                  <a16:creationId xmlns:a16="http://schemas.microsoft.com/office/drawing/2014/main" id="{D3C2887A-ECAC-4600-87C7-6FD3EBBFF92B}"/>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67">
              <a:extLst>
                <a:ext uri="{FF2B5EF4-FFF2-40B4-BE49-F238E27FC236}">
                  <a16:creationId xmlns:a16="http://schemas.microsoft.com/office/drawing/2014/main" id="{6D615E47-5DA1-4A7A-ACA8-22E23241D582}"/>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68">
              <a:extLst>
                <a:ext uri="{FF2B5EF4-FFF2-40B4-BE49-F238E27FC236}">
                  <a16:creationId xmlns:a16="http://schemas.microsoft.com/office/drawing/2014/main" id="{47A0A1F7-4B40-403D-87B5-D4CFD29C4469}"/>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69">
              <a:extLst>
                <a:ext uri="{FF2B5EF4-FFF2-40B4-BE49-F238E27FC236}">
                  <a16:creationId xmlns:a16="http://schemas.microsoft.com/office/drawing/2014/main" id="{B7E382E1-E570-498D-85E0-ACAD6C53EDBC}"/>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70">
              <a:extLst>
                <a:ext uri="{FF2B5EF4-FFF2-40B4-BE49-F238E27FC236}">
                  <a16:creationId xmlns:a16="http://schemas.microsoft.com/office/drawing/2014/main" id="{D650528B-CA78-4B1E-A607-BFB559206BC1}"/>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71">
              <a:extLst>
                <a:ext uri="{FF2B5EF4-FFF2-40B4-BE49-F238E27FC236}">
                  <a16:creationId xmlns:a16="http://schemas.microsoft.com/office/drawing/2014/main" id="{226D9E59-7E01-416F-966D-EC1C56D87010}"/>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72">
              <a:extLst>
                <a:ext uri="{FF2B5EF4-FFF2-40B4-BE49-F238E27FC236}">
                  <a16:creationId xmlns:a16="http://schemas.microsoft.com/office/drawing/2014/main" id="{4C1C3ABC-0C90-4095-933C-7C2FA2878332}"/>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73">
              <a:extLst>
                <a:ext uri="{FF2B5EF4-FFF2-40B4-BE49-F238E27FC236}">
                  <a16:creationId xmlns:a16="http://schemas.microsoft.com/office/drawing/2014/main" id="{A6B4E7CF-D9A6-4195-9DC9-570768A8E145}"/>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74">
              <a:extLst>
                <a:ext uri="{FF2B5EF4-FFF2-40B4-BE49-F238E27FC236}">
                  <a16:creationId xmlns:a16="http://schemas.microsoft.com/office/drawing/2014/main" id="{678CA58C-C243-4A67-A455-641DA4FBFCB7}"/>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75">
              <a:extLst>
                <a:ext uri="{FF2B5EF4-FFF2-40B4-BE49-F238E27FC236}">
                  <a16:creationId xmlns:a16="http://schemas.microsoft.com/office/drawing/2014/main" id="{AF2D393B-8F91-4B86-AA3A-E4DE4AE183C7}"/>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76">
              <a:extLst>
                <a:ext uri="{FF2B5EF4-FFF2-40B4-BE49-F238E27FC236}">
                  <a16:creationId xmlns:a16="http://schemas.microsoft.com/office/drawing/2014/main" id="{7DAD528D-A401-4E82-8F9B-8629385B0D3B}"/>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77">
              <a:extLst>
                <a:ext uri="{FF2B5EF4-FFF2-40B4-BE49-F238E27FC236}">
                  <a16:creationId xmlns:a16="http://schemas.microsoft.com/office/drawing/2014/main" id="{9B773B51-F383-4EC9-AD8F-C46AB91AD5E2}"/>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78">
              <a:extLst>
                <a:ext uri="{FF2B5EF4-FFF2-40B4-BE49-F238E27FC236}">
                  <a16:creationId xmlns:a16="http://schemas.microsoft.com/office/drawing/2014/main" id="{66F84318-CB19-4394-B70A-59E9EB2591C1}"/>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79">
              <a:extLst>
                <a:ext uri="{FF2B5EF4-FFF2-40B4-BE49-F238E27FC236}">
                  <a16:creationId xmlns:a16="http://schemas.microsoft.com/office/drawing/2014/main" id="{A45A26CF-14B6-404F-BB78-6EEC0ED418AF}"/>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80">
              <a:extLst>
                <a:ext uri="{FF2B5EF4-FFF2-40B4-BE49-F238E27FC236}">
                  <a16:creationId xmlns:a16="http://schemas.microsoft.com/office/drawing/2014/main" id="{07C8272C-3E89-4ECE-8A56-1DA8CB746527}"/>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81">
              <a:extLst>
                <a:ext uri="{FF2B5EF4-FFF2-40B4-BE49-F238E27FC236}">
                  <a16:creationId xmlns:a16="http://schemas.microsoft.com/office/drawing/2014/main" id="{70EFBB3F-9ED9-4F56-915B-DA7FAAAEA343}"/>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82">
              <a:extLst>
                <a:ext uri="{FF2B5EF4-FFF2-40B4-BE49-F238E27FC236}">
                  <a16:creationId xmlns:a16="http://schemas.microsoft.com/office/drawing/2014/main" id="{1E340D34-A9AB-415B-937A-62F6CAD97B0D}"/>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83">
              <a:extLst>
                <a:ext uri="{FF2B5EF4-FFF2-40B4-BE49-F238E27FC236}">
                  <a16:creationId xmlns:a16="http://schemas.microsoft.com/office/drawing/2014/main" id="{41820622-BC75-4BDD-9AB6-71460FFEF23E}"/>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7" name="组合 76">
            <a:extLst>
              <a:ext uri="{FF2B5EF4-FFF2-40B4-BE49-F238E27FC236}">
                <a16:creationId xmlns:a16="http://schemas.microsoft.com/office/drawing/2014/main" id="{B5C33A8B-ECA9-41C1-828D-5EFFFF915748}"/>
              </a:ext>
            </a:extLst>
          </p:cNvPr>
          <p:cNvGrpSpPr>
            <a:grpSpLocks noChangeAspect="1"/>
          </p:cNvGrpSpPr>
          <p:nvPr/>
        </p:nvGrpSpPr>
        <p:grpSpPr>
          <a:xfrm>
            <a:off x="1204726" y="5599894"/>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68" name="Freeform 45">
              <a:extLst>
                <a:ext uri="{FF2B5EF4-FFF2-40B4-BE49-F238E27FC236}">
                  <a16:creationId xmlns:a16="http://schemas.microsoft.com/office/drawing/2014/main" id="{C5698263-C885-459E-AF3D-01D4E946DFDA}"/>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46">
              <a:extLst>
                <a:ext uri="{FF2B5EF4-FFF2-40B4-BE49-F238E27FC236}">
                  <a16:creationId xmlns:a16="http://schemas.microsoft.com/office/drawing/2014/main" id="{5C593732-469D-43BF-8D81-783108288267}"/>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47">
              <a:extLst>
                <a:ext uri="{FF2B5EF4-FFF2-40B4-BE49-F238E27FC236}">
                  <a16:creationId xmlns:a16="http://schemas.microsoft.com/office/drawing/2014/main" id="{257C663A-BDD4-477E-BE2D-30E203A47B5E}"/>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48">
              <a:extLst>
                <a:ext uri="{FF2B5EF4-FFF2-40B4-BE49-F238E27FC236}">
                  <a16:creationId xmlns:a16="http://schemas.microsoft.com/office/drawing/2014/main" id="{3F4702B6-7558-4369-94BA-F943303667BE}"/>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49">
              <a:extLst>
                <a:ext uri="{FF2B5EF4-FFF2-40B4-BE49-F238E27FC236}">
                  <a16:creationId xmlns:a16="http://schemas.microsoft.com/office/drawing/2014/main" id="{D5EF09C2-4425-46D1-9068-084EDA85BF0D}"/>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50">
              <a:extLst>
                <a:ext uri="{FF2B5EF4-FFF2-40B4-BE49-F238E27FC236}">
                  <a16:creationId xmlns:a16="http://schemas.microsoft.com/office/drawing/2014/main" id="{282B965C-EBC3-432A-8E5B-09238951B706}"/>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51">
              <a:extLst>
                <a:ext uri="{FF2B5EF4-FFF2-40B4-BE49-F238E27FC236}">
                  <a16:creationId xmlns:a16="http://schemas.microsoft.com/office/drawing/2014/main" id="{5400D527-C292-4A97-A150-E6DBB55914C5}"/>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52">
              <a:extLst>
                <a:ext uri="{FF2B5EF4-FFF2-40B4-BE49-F238E27FC236}">
                  <a16:creationId xmlns:a16="http://schemas.microsoft.com/office/drawing/2014/main" id="{F3CD0E46-D76D-4FC8-96CE-4CC9B2B91A0B}"/>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53">
              <a:extLst>
                <a:ext uri="{FF2B5EF4-FFF2-40B4-BE49-F238E27FC236}">
                  <a16:creationId xmlns:a16="http://schemas.microsoft.com/office/drawing/2014/main" id="{402D6BBF-AB36-45E0-8BB6-2738485E2BC3}"/>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54">
              <a:extLst>
                <a:ext uri="{FF2B5EF4-FFF2-40B4-BE49-F238E27FC236}">
                  <a16:creationId xmlns:a16="http://schemas.microsoft.com/office/drawing/2014/main" id="{663980EE-DDF2-48BA-8241-17AB603B19E6}"/>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55">
              <a:extLst>
                <a:ext uri="{FF2B5EF4-FFF2-40B4-BE49-F238E27FC236}">
                  <a16:creationId xmlns:a16="http://schemas.microsoft.com/office/drawing/2014/main" id="{8FF43CB5-3B73-47A7-83A7-69D85D1EDD49}"/>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56">
              <a:extLst>
                <a:ext uri="{FF2B5EF4-FFF2-40B4-BE49-F238E27FC236}">
                  <a16:creationId xmlns:a16="http://schemas.microsoft.com/office/drawing/2014/main" id="{F2D7F0DD-DE79-4CE0-98C9-9FD9DE0CB1B3}"/>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57">
              <a:extLst>
                <a:ext uri="{FF2B5EF4-FFF2-40B4-BE49-F238E27FC236}">
                  <a16:creationId xmlns:a16="http://schemas.microsoft.com/office/drawing/2014/main" id="{D37D9075-FBD6-4ADC-B6A8-270A256039CE}"/>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58">
              <a:extLst>
                <a:ext uri="{FF2B5EF4-FFF2-40B4-BE49-F238E27FC236}">
                  <a16:creationId xmlns:a16="http://schemas.microsoft.com/office/drawing/2014/main" id="{D4131174-2BE9-4574-AD0D-63705659149C}"/>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59">
              <a:extLst>
                <a:ext uri="{FF2B5EF4-FFF2-40B4-BE49-F238E27FC236}">
                  <a16:creationId xmlns:a16="http://schemas.microsoft.com/office/drawing/2014/main" id="{5278E299-D360-4BBE-A857-582DF612A5F9}"/>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60">
              <a:extLst>
                <a:ext uri="{FF2B5EF4-FFF2-40B4-BE49-F238E27FC236}">
                  <a16:creationId xmlns:a16="http://schemas.microsoft.com/office/drawing/2014/main" id="{3A99E74E-E8D5-41C6-A3DF-DDA78AEFA571}"/>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61">
              <a:extLst>
                <a:ext uri="{FF2B5EF4-FFF2-40B4-BE49-F238E27FC236}">
                  <a16:creationId xmlns:a16="http://schemas.microsoft.com/office/drawing/2014/main" id="{B6F10BC5-E728-42E9-8F33-01283B707A59}"/>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62">
              <a:extLst>
                <a:ext uri="{FF2B5EF4-FFF2-40B4-BE49-F238E27FC236}">
                  <a16:creationId xmlns:a16="http://schemas.microsoft.com/office/drawing/2014/main" id="{5B327A31-EB0D-495B-B61C-A7C5FCF06D71}"/>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63">
              <a:extLst>
                <a:ext uri="{FF2B5EF4-FFF2-40B4-BE49-F238E27FC236}">
                  <a16:creationId xmlns:a16="http://schemas.microsoft.com/office/drawing/2014/main" id="{C558C8C2-12B1-4654-9028-CD5B1C8387AB}"/>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64">
              <a:extLst>
                <a:ext uri="{FF2B5EF4-FFF2-40B4-BE49-F238E27FC236}">
                  <a16:creationId xmlns:a16="http://schemas.microsoft.com/office/drawing/2014/main" id="{DE2C2904-C8A3-423B-9C4F-ED099B85D8E4}"/>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65">
              <a:extLst>
                <a:ext uri="{FF2B5EF4-FFF2-40B4-BE49-F238E27FC236}">
                  <a16:creationId xmlns:a16="http://schemas.microsoft.com/office/drawing/2014/main" id="{0BD30E40-6E02-4BC9-AA00-7077A8884BDB}"/>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66">
              <a:extLst>
                <a:ext uri="{FF2B5EF4-FFF2-40B4-BE49-F238E27FC236}">
                  <a16:creationId xmlns:a16="http://schemas.microsoft.com/office/drawing/2014/main" id="{3358AC92-62C8-4084-B469-23852CFE6C1D}"/>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67">
              <a:extLst>
                <a:ext uri="{FF2B5EF4-FFF2-40B4-BE49-F238E27FC236}">
                  <a16:creationId xmlns:a16="http://schemas.microsoft.com/office/drawing/2014/main" id="{A1FCC872-B694-47B5-B4AC-27155BA192B5}"/>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68">
              <a:extLst>
                <a:ext uri="{FF2B5EF4-FFF2-40B4-BE49-F238E27FC236}">
                  <a16:creationId xmlns:a16="http://schemas.microsoft.com/office/drawing/2014/main" id="{DE977BA1-0142-4B36-A1B5-1AC8F0598525}"/>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69">
              <a:extLst>
                <a:ext uri="{FF2B5EF4-FFF2-40B4-BE49-F238E27FC236}">
                  <a16:creationId xmlns:a16="http://schemas.microsoft.com/office/drawing/2014/main" id="{951B1287-5BB3-4483-99C7-85E460B43AD4}"/>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70">
              <a:extLst>
                <a:ext uri="{FF2B5EF4-FFF2-40B4-BE49-F238E27FC236}">
                  <a16:creationId xmlns:a16="http://schemas.microsoft.com/office/drawing/2014/main" id="{EC1F9849-5B4C-4C20-88A2-5DF906E91A22}"/>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71">
              <a:extLst>
                <a:ext uri="{FF2B5EF4-FFF2-40B4-BE49-F238E27FC236}">
                  <a16:creationId xmlns:a16="http://schemas.microsoft.com/office/drawing/2014/main" id="{B3E69F90-2A23-407B-8A4B-B18E6640A764}"/>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72">
              <a:extLst>
                <a:ext uri="{FF2B5EF4-FFF2-40B4-BE49-F238E27FC236}">
                  <a16:creationId xmlns:a16="http://schemas.microsoft.com/office/drawing/2014/main" id="{509BEACB-5387-4A2C-B23D-037206BF9D45}"/>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73">
              <a:extLst>
                <a:ext uri="{FF2B5EF4-FFF2-40B4-BE49-F238E27FC236}">
                  <a16:creationId xmlns:a16="http://schemas.microsoft.com/office/drawing/2014/main" id="{0CABA3B4-C67B-473F-8185-A8CE9804E01E}"/>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74">
              <a:extLst>
                <a:ext uri="{FF2B5EF4-FFF2-40B4-BE49-F238E27FC236}">
                  <a16:creationId xmlns:a16="http://schemas.microsoft.com/office/drawing/2014/main" id="{B4752E9A-DC17-4916-AC5B-D71C2855F126}"/>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75">
              <a:extLst>
                <a:ext uri="{FF2B5EF4-FFF2-40B4-BE49-F238E27FC236}">
                  <a16:creationId xmlns:a16="http://schemas.microsoft.com/office/drawing/2014/main" id="{D3C03224-8209-45C2-8FCA-886D7DB98F1F}"/>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76">
              <a:extLst>
                <a:ext uri="{FF2B5EF4-FFF2-40B4-BE49-F238E27FC236}">
                  <a16:creationId xmlns:a16="http://schemas.microsoft.com/office/drawing/2014/main" id="{1ED57854-6CA2-4BF5-94C1-E122ADEB180C}"/>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77">
              <a:extLst>
                <a:ext uri="{FF2B5EF4-FFF2-40B4-BE49-F238E27FC236}">
                  <a16:creationId xmlns:a16="http://schemas.microsoft.com/office/drawing/2014/main" id="{1B80906A-881F-4FA7-93C7-EC1B492DE812}"/>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78">
              <a:extLst>
                <a:ext uri="{FF2B5EF4-FFF2-40B4-BE49-F238E27FC236}">
                  <a16:creationId xmlns:a16="http://schemas.microsoft.com/office/drawing/2014/main" id="{ACF98550-307A-4819-8682-1BF8494530F7}"/>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79">
              <a:extLst>
                <a:ext uri="{FF2B5EF4-FFF2-40B4-BE49-F238E27FC236}">
                  <a16:creationId xmlns:a16="http://schemas.microsoft.com/office/drawing/2014/main" id="{37EE3F1F-C4C0-40EB-8CED-7B052ABCE2C9}"/>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80">
              <a:extLst>
                <a:ext uri="{FF2B5EF4-FFF2-40B4-BE49-F238E27FC236}">
                  <a16:creationId xmlns:a16="http://schemas.microsoft.com/office/drawing/2014/main" id="{94618FF3-79EA-440A-9B19-FCB2A765E63C}"/>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81">
              <a:extLst>
                <a:ext uri="{FF2B5EF4-FFF2-40B4-BE49-F238E27FC236}">
                  <a16:creationId xmlns:a16="http://schemas.microsoft.com/office/drawing/2014/main" id="{9FD35E46-64B9-4580-A515-4B96D84B9A45}"/>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82">
              <a:extLst>
                <a:ext uri="{FF2B5EF4-FFF2-40B4-BE49-F238E27FC236}">
                  <a16:creationId xmlns:a16="http://schemas.microsoft.com/office/drawing/2014/main" id="{3D8362EF-CF83-43AB-B742-80E5D583AA0D}"/>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83">
              <a:extLst>
                <a:ext uri="{FF2B5EF4-FFF2-40B4-BE49-F238E27FC236}">
                  <a16:creationId xmlns:a16="http://schemas.microsoft.com/office/drawing/2014/main" id="{171C219F-5458-4C17-BD37-D1DA7F3635C0}"/>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194" name="標題 1"/>
          <p:cNvSpPr>
            <a:spLocks noGrp="1"/>
          </p:cNvSpPr>
          <p:nvPr>
            <p:ph type="title"/>
          </p:nvPr>
        </p:nvSpPr>
        <p:spPr>
          <a:xfrm>
            <a:off x="2145565" y="666287"/>
            <a:ext cx="7886700" cy="749241"/>
          </a:xfrm>
        </p:spPr>
        <p:txBody>
          <a:bodyPr>
            <a:noAutofit/>
          </a:bodyPr>
          <a:lstStyle/>
          <a:p>
            <a:pPr algn="ctr"/>
            <a:r>
              <a:rPr lang="zh-TW" altLang="zh-TW" b="1" dirty="0">
                <a:solidFill>
                  <a:srgbClr val="C00000"/>
                </a:solidFill>
                <a:latin typeface="微軟正黑體" panose="020B0604030504040204" pitchFamily="34" charset="-120"/>
                <a:ea typeface="微軟正黑體" panose="020B0604030504040204" pitchFamily="34" charset="-120"/>
              </a:rPr>
              <a:t>簡報大綱</a:t>
            </a:r>
            <a:endParaRPr lang="zh-TW" altLang="en-US" dirty="0">
              <a:solidFill>
                <a:srgbClr val="C00000"/>
              </a:solidFill>
              <a:latin typeface="微軟正黑體" panose="020B0604030504040204" pitchFamily="34" charset="-120"/>
              <a:ea typeface="微軟正黑體" panose="020B0604030504040204" pitchFamily="34" charset="-120"/>
            </a:endParaRPr>
          </a:p>
        </p:txBody>
      </p:sp>
      <p:pic>
        <p:nvPicPr>
          <p:cNvPr id="8" name="圖片 7" descr="聯合會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708" y="146114"/>
            <a:ext cx="2899954" cy="529923"/>
          </a:xfrm>
          <a:prstGeom prst="rect">
            <a:avLst/>
          </a:prstGeom>
        </p:spPr>
      </p:pic>
      <p:sp>
        <p:nvSpPr>
          <p:cNvPr id="408" name="內容版面配置區 2">
            <a:extLst>
              <a:ext uri="{FF2B5EF4-FFF2-40B4-BE49-F238E27FC236}">
                <a16:creationId xmlns:a16="http://schemas.microsoft.com/office/drawing/2014/main" id="{DDF84074-863A-441A-A374-C76DDD5475D1}"/>
              </a:ext>
            </a:extLst>
          </p:cNvPr>
          <p:cNvSpPr txBox="1">
            <a:spLocks/>
          </p:cNvSpPr>
          <p:nvPr/>
        </p:nvSpPr>
        <p:spPr>
          <a:xfrm>
            <a:off x="1979994" y="1364523"/>
            <a:ext cx="8232012" cy="52110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壹、招生簡章購買方式、查詢系統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3</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zh-TW"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貳、</a:t>
            </a:r>
            <a:r>
              <a:rPr lang="en-US" altLang="zh-TW" sz="2400" b="1" dirty="0">
                <a:solidFill>
                  <a:srgbClr val="002060"/>
                </a:solidFill>
                <a:latin typeface="微軟正黑體" panose="020B0604030504040204" pitchFamily="34" charset="-120"/>
                <a:ea typeface="微軟正黑體" panose="020B0604030504040204" pitchFamily="34" charset="-120"/>
              </a:rPr>
              <a:t> 115</a:t>
            </a:r>
            <a:r>
              <a:rPr lang="zh-TW" altLang="en-US" sz="2400" b="1" dirty="0">
                <a:solidFill>
                  <a:srgbClr val="002060"/>
                </a:solidFill>
                <a:latin typeface="微軟正黑體" panose="020B0604030504040204" pitchFamily="34" charset="-120"/>
                <a:ea typeface="微軟正黑體" panose="020B0604030504040204" pitchFamily="34" charset="-120"/>
              </a:rPr>
              <a:t>學年度重要注意事項                                                  </a:t>
            </a:r>
            <a:r>
              <a:rPr lang="en-US" altLang="zh-TW" sz="2400" b="1" dirty="0">
                <a:solidFill>
                  <a:srgbClr val="002060"/>
                </a:solidFill>
                <a:latin typeface="微軟正黑體" panose="020B0604030504040204" pitchFamily="34" charset="-120"/>
                <a:ea typeface="微軟正黑體" panose="020B0604030504040204" pitchFamily="34" charset="-120"/>
              </a:rPr>
              <a:t>5</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参、招生學校、科組名額                                                          </a:t>
            </a:r>
            <a:r>
              <a:rPr lang="en-US" altLang="zh-TW" sz="2400" b="1" dirty="0">
                <a:solidFill>
                  <a:srgbClr val="002060"/>
                </a:solidFill>
                <a:latin typeface="微軟正黑體" panose="020B0604030504040204" pitchFamily="34" charset="-120"/>
                <a:ea typeface="微軟正黑體" panose="020B0604030504040204" pitchFamily="34" charset="-120"/>
              </a:rPr>
              <a:t>6</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肆、招生重要日程                                                                      </a:t>
            </a:r>
            <a:r>
              <a:rPr lang="en-US" altLang="zh-TW" sz="2400" b="1" dirty="0">
                <a:solidFill>
                  <a:srgbClr val="002060"/>
                </a:solidFill>
                <a:latin typeface="微軟正黑體" panose="020B0604030504040204" pitchFamily="34" charset="-120"/>
                <a:ea typeface="微軟正黑體" panose="020B0604030504040204" pitchFamily="34" charset="-120"/>
              </a:rPr>
              <a:t>8</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伍、報名作業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10</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陸、成績採計與計算                                                                </a:t>
            </a:r>
            <a:r>
              <a:rPr lang="en-US" altLang="zh-TW" sz="2400" b="1" dirty="0">
                <a:solidFill>
                  <a:srgbClr val="002060"/>
                </a:solidFill>
                <a:latin typeface="微軟正黑體" panose="020B0604030504040204" pitchFamily="34" charset="-120"/>
                <a:ea typeface="微軟正黑體" panose="020B0604030504040204" pitchFamily="34" charset="-120"/>
              </a:rPr>
              <a:t>21</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柒、分發順位比序原則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28</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捌、網路選填登記志願                                                            </a:t>
            </a:r>
            <a:r>
              <a:rPr lang="en-US" altLang="zh-TW" sz="2400" b="1" dirty="0">
                <a:solidFill>
                  <a:srgbClr val="002060"/>
                </a:solidFill>
                <a:latin typeface="微軟正黑體" panose="020B0604030504040204" pitchFamily="34" charset="-120"/>
                <a:ea typeface="微軟正黑體" panose="020B0604030504040204" pitchFamily="34" charset="-120"/>
              </a:rPr>
              <a:t>32</a:t>
            </a:r>
            <a:endParaRPr lang="en-US" altLang="zh-TW" sz="2400" b="1" dirty="0">
              <a:solidFill>
                <a:srgbClr val="002060"/>
              </a:solidFill>
              <a:latin typeface="Arial Unicode MS" pitchFamily="34" charset="-120"/>
              <a:ea typeface="Arial Unicode MS" pitchFamily="34" charset="-120"/>
              <a:cs typeface="Arial Unicode MS"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玖、分發方式                                                                            </a:t>
            </a:r>
            <a:r>
              <a:rPr lang="en-US" altLang="zh-TW" sz="2400" b="1" dirty="0">
                <a:solidFill>
                  <a:srgbClr val="002060"/>
                </a:solidFill>
                <a:latin typeface="微軟正黑體" panose="020B0604030504040204" pitchFamily="34" charset="-120"/>
                <a:ea typeface="微軟正黑體" panose="020B0604030504040204" pitchFamily="34" charset="-120"/>
              </a:rPr>
              <a:t>34</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拾、報到及放棄                                                                        </a:t>
            </a:r>
            <a:r>
              <a:rPr lang="en-US" altLang="zh-TW" sz="2400" b="1" dirty="0">
                <a:solidFill>
                  <a:srgbClr val="002060"/>
                </a:solidFill>
                <a:latin typeface="微軟正黑體" panose="020B0604030504040204" pitchFamily="34" charset="-120"/>
                <a:ea typeface="微軟正黑體" panose="020B0604030504040204" pitchFamily="34" charset="-120"/>
              </a:rPr>
              <a:t>37</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拾壹、</a:t>
            </a:r>
            <a:r>
              <a:rPr lang="zh-TW" altLang="zh-TW" sz="2400" b="1" dirty="0">
                <a:solidFill>
                  <a:srgbClr val="002060"/>
                </a:solidFill>
                <a:latin typeface="微軟正黑體" panose="020B0604030504040204" pitchFamily="34" charset="-120"/>
                <a:ea typeface="微軟正黑體" panose="020B0604030504040204" pitchFamily="34" charset="-120"/>
              </a:rPr>
              <a:t>報名表</a:t>
            </a:r>
            <a:r>
              <a:rPr lang="zh-TW" altLang="en-US" sz="2400" b="1" dirty="0">
                <a:solidFill>
                  <a:srgbClr val="002060"/>
                </a:solidFill>
                <a:latin typeface="微軟正黑體" panose="020B0604030504040204" pitchFamily="34" charset="-120"/>
                <a:ea typeface="微軟正黑體" panose="020B0604030504040204" pitchFamily="34" charset="-120"/>
              </a:rPr>
              <a:t>件</a:t>
            </a:r>
            <a:r>
              <a:rPr lang="zh-TW" altLang="zh-TW" sz="2400" b="1" dirty="0">
                <a:solidFill>
                  <a:srgbClr val="002060"/>
                </a:solidFill>
                <a:latin typeface="微軟正黑體" panose="020B0604030504040204" pitchFamily="34" charset="-120"/>
                <a:ea typeface="微軟正黑體" panose="020B0604030504040204" pitchFamily="34" charset="-120"/>
              </a:rPr>
              <a:t>填寫範例</a:t>
            </a: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                                                       </a:t>
            </a:r>
            <a:r>
              <a:rPr lang="en-US" altLang="zh-TW" sz="2400" b="1" dirty="0">
                <a:solidFill>
                  <a:srgbClr val="002060"/>
                </a:solidFill>
                <a:latin typeface="微軟正黑體" panose="020B0604030504040204" pitchFamily="34" charset="-120"/>
                <a:ea typeface="微軟正黑體" panose="020B0604030504040204" pitchFamily="34" charset="-120"/>
              </a:rPr>
              <a:t>38</a:t>
            </a:r>
            <a:endParaRPr lang="zh-TW" altLang="en-US" sz="2400" b="1" dirty="0">
              <a:solidFill>
                <a:srgbClr val="002060"/>
              </a:solidFill>
              <a:latin typeface="Arial Unicode MS" pitchFamily="34" charset="-120"/>
              <a:ea typeface="Arial Unicode MS" pitchFamily="34" charset="-120"/>
              <a:cs typeface="Arial Unicode MS" pitchFamily="34" charset="-120"/>
            </a:endParaRPr>
          </a:p>
        </p:txBody>
      </p:sp>
      <p:sp>
        <p:nvSpPr>
          <p:cNvPr id="407" name="投影片編號版面配置區 4">
            <a:extLst>
              <a:ext uri="{FF2B5EF4-FFF2-40B4-BE49-F238E27FC236}">
                <a16:creationId xmlns:a16="http://schemas.microsoft.com/office/drawing/2014/main" id="{D615D3C6-64C2-4A26-B4DF-54F00874221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4F778F0-E6EC-47E5-A18B-BA623A259D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3936" y="1533169"/>
            <a:ext cx="5433814" cy="4622967"/>
          </a:xfrm>
          <a:prstGeom prst="rect">
            <a:avLst/>
          </a:prstGeom>
        </p:spPr>
      </p:pic>
      <p:pic>
        <p:nvPicPr>
          <p:cNvPr id="11" name="圖片 10">
            <a:extLst>
              <a:ext uri="{FF2B5EF4-FFF2-40B4-BE49-F238E27FC236}">
                <a16:creationId xmlns:a16="http://schemas.microsoft.com/office/drawing/2014/main" id="{9B3CC563-99E3-4544-844E-9452807566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86466" y="1524299"/>
            <a:ext cx="5138409" cy="4867074"/>
          </a:xfrm>
          <a:prstGeom prst="rect">
            <a:avLst/>
          </a:prstGeom>
        </p:spPr>
      </p:pic>
      <p:sp>
        <p:nvSpPr>
          <p:cNvPr id="22531" name="內容版面配置區 2"/>
          <p:cNvSpPr>
            <a:spLocks noGrp="1"/>
          </p:cNvSpPr>
          <p:nvPr>
            <p:ph idx="1"/>
          </p:nvPr>
        </p:nvSpPr>
        <p:spPr>
          <a:xfrm>
            <a:off x="1063935" y="1054369"/>
            <a:ext cx="3864769" cy="478800"/>
          </a:xfrm>
        </p:spPr>
        <p:txBody>
          <a:bodyPr>
            <a:normAutofit/>
          </a:bodyPr>
          <a:lstStyle/>
          <a:p>
            <a:pPr>
              <a:buFont typeface="Wingdings" panose="05000000000000000000" pitchFamily="2" charset="2"/>
              <a:buChar char="Ø"/>
            </a:pPr>
            <a:r>
              <a:rPr lang="zh-TW" altLang="en-US" b="1" dirty="0">
                <a:solidFill>
                  <a:schemeClr val="accent5">
                    <a:lumMod val="75000"/>
                  </a:schemeClr>
                </a:solidFill>
                <a:latin typeface="微軟正黑體" pitchFamily="34" charset="-120"/>
                <a:ea typeface="微軟正黑體" pitchFamily="34" charset="-120"/>
              </a:rPr>
              <a:t>招生簡章訂購</a:t>
            </a:r>
            <a:endParaRPr lang="en-US" altLang="zh-TW" b="1" dirty="0">
              <a:solidFill>
                <a:schemeClr val="accent5">
                  <a:lumMod val="75000"/>
                </a:schemeClr>
              </a:solidFill>
              <a:latin typeface="微軟正黑體" pitchFamily="34" charset="-120"/>
              <a:ea typeface="微軟正黑體" pitchFamily="34" charset="-120"/>
            </a:endParaRPr>
          </a:p>
        </p:txBody>
      </p:sp>
      <p:sp>
        <p:nvSpPr>
          <p:cNvPr id="8" name="矩形 7"/>
          <p:cNvSpPr/>
          <p:nvPr/>
        </p:nvSpPr>
        <p:spPr>
          <a:xfrm>
            <a:off x="6409851" y="986890"/>
            <a:ext cx="4645760" cy="480131"/>
          </a:xfrm>
          <a:prstGeom prst="rect">
            <a:avLst/>
          </a:prstGeom>
        </p:spPr>
        <p:txBody>
          <a:bodyPr wrap="square">
            <a:spAutoFit/>
          </a:bodyPr>
          <a:lstStyle/>
          <a:p>
            <a:pPr marL="457200" indent="-457200">
              <a:lnSpc>
                <a:spcPct val="90000"/>
              </a:lnSpc>
              <a:spcBef>
                <a:spcPts val="750"/>
              </a:spcBef>
              <a:buFont typeface="Wingdings" panose="05000000000000000000" pitchFamily="2" charset="2"/>
              <a:buChar char="Ø"/>
              <a:defRPr/>
            </a:pPr>
            <a:r>
              <a:rPr lang="zh-TW" altLang="en-US" sz="2800" b="1" dirty="0">
                <a:solidFill>
                  <a:schemeClr val="accent5">
                    <a:lumMod val="75000"/>
                  </a:schemeClr>
                </a:solidFill>
                <a:latin typeface="微軟正黑體" pitchFamily="34" charset="-120"/>
                <a:ea typeface="微軟正黑體" pitchFamily="34" charset="-120"/>
              </a:rPr>
              <a:t>招生簡章下載、各項資訊</a:t>
            </a:r>
            <a:endParaRPr lang="en-US" altLang="zh-TW" sz="2800" b="1" dirty="0">
              <a:solidFill>
                <a:schemeClr val="accent5">
                  <a:lumMod val="75000"/>
                </a:schemeClr>
              </a:solidFill>
              <a:latin typeface="微軟正黑體" pitchFamily="34" charset="-120"/>
              <a:ea typeface="微軟正黑體" pitchFamily="34" charset="-120"/>
            </a:endParaRPr>
          </a:p>
        </p:txBody>
      </p:sp>
      <p:cxnSp>
        <p:nvCxnSpPr>
          <p:cNvPr id="19" name="直接连接符 42">
            <a:extLst>
              <a:ext uri="{FF2B5EF4-FFF2-40B4-BE49-F238E27FC236}">
                <a16:creationId xmlns:a16="http://schemas.microsoft.com/office/drawing/2014/main" id="{2F665846-9C60-44C9-9595-9EC7F9322141}"/>
              </a:ext>
            </a:extLst>
          </p:cNvPr>
          <p:cNvCxnSpPr>
            <a:cxnSpLocks/>
          </p:cNvCxnSpPr>
          <p:nvPr/>
        </p:nvCxnSpPr>
        <p:spPr>
          <a:xfrm>
            <a:off x="862762" y="72935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3601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815176" y="293245"/>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壹</a:t>
            </a:r>
            <a:r>
              <a:rPr lang="zh-TW" altLang="en-US" sz="3000" b="1" dirty="0">
                <a:solidFill>
                  <a:srgbClr val="002060"/>
                </a:solidFill>
                <a:latin typeface="微軟正黑體" panose="020B0604030504040204" pitchFamily="34" charset="-120"/>
                <a:ea typeface="微軟正黑體" panose="020B0604030504040204" pitchFamily="34" charset="-120"/>
              </a:rPr>
              <a:t>、招生簡章購買方式、查詢系統（</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216119" y="4405736"/>
            <a:ext cx="2956541" cy="2576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1" name="矩形 20"/>
          <p:cNvSpPr/>
          <p:nvPr/>
        </p:nvSpPr>
        <p:spPr>
          <a:xfrm>
            <a:off x="9436977" y="2005527"/>
            <a:ext cx="573396" cy="1753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6686466" y="4300399"/>
            <a:ext cx="1023869" cy="1543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14" name="矩形 13"/>
          <p:cNvSpPr/>
          <p:nvPr/>
        </p:nvSpPr>
        <p:spPr>
          <a:xfrm>
            <a:off x="1216119" y="5272176"/>
            <a:ext cx="961024" cy="2576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文字方塊 2"/>
          <p:cNvSpPr txBox="1"/>
          <p:nvPr/>
        </p:nvSpPr>
        <p:spPr>
          <a:xfrm>
            <a:off x="685718" y="6266936"/>
            <a:ext cx="5653168"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網址</a:t>
            </a: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https://www.jctv.ntut.edu.tw/contents.php?subId=77</a:t>
            </a:r>
            <a:endParaRPr lang="en-US" altLang="zh-TW" sz="28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文字方塊 5"/>
          <p:cNvSpPr txBox="1"/>
          <p:nvPr/>
        </p:nvSpPr>
        <p:spPr>
          <a:xfrm>
            <a:off x="7985283" y="6097369"/>
            <a:ext cx="3401577" cy="646331"/>
          </a:xfrm>
          <a:prstGeom prst="rect">
            <a:avLst/>
          </a:prstGeom>
          <a:noFill/>
        </p:spPr>
        <p:txBody>
          <a:bodyPr wrap="square" rtlCol="0">
            <a:spAutoFit/>
          </a:bodyPr>
          <a:lstStyle/>
          <a:p>
            <a:r>
              <a:rPr lang="zh-TW" altLang="en-US" b="1" dirty="0">
                <a:latin typeface="微軟正黑體" pitchFamily="34" charset="-120"/>
                <a:ea typeface="微軟正黑體" pitchFamily="34" charset="-120"/>
              </a:rPr>
              <a:t>五專優先免試入學招生網站</a:t>
            </a:r>
            <a:br>
              <a:rPr lang="en-US" altLang="zh-TW" b="1" dirty="0">
                <a:latin typeface="微軟正黑體" pitchFamily="34" charset="-120"/>
                <a:ea typeface="微軟正黑體" pitchFamily="34" charset="-120"/>
              </a:rPr>
            </a:b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https://www.jctv.ntut.edu.tw/u5/</a:t>
            </a:r>
            <a:endParaRPr lang="zh-TW" altLang="en-US" dirty="0">
              <a:latin typeface="Times New Roman" panose="02020603050405020304" pitchFamily="18" charset="0"/>
              <a:ea typeface="微軟正黑體" pitchFamily="34" charset="-120"/>
              <a:cs typeface="Times New Roman" panose="02020603050405020304" pitchFamily="18" charset="0"/>
            </a:endParaRPr>
          </a:p>
        </p:txBody>
      </p:sp>
      <p:sp>
        <p:nvSpPr>
          <p:cNvPr id="24" name="矩形 23"/>
          <p:cNvSpPr/>
          <p:nvPr/>
        </p:nvSpPr>
        <p:spPr>
          <a:xfrm>
            <a:off x="7271389" y="3844465"/>
            <a:ext cx="1834257"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簡章查詢與下載</a:t>
            </a:r>
          </a:p>
        </p:txBody>
      </p:sp>
      <p:sp>
        <p:nvSpPr>
          <p:cNvPr id="25" name="矩形 24"/>
          <p:cNvSpPr/>
          <p:nvPr/>
        </p:nvSpPr>
        <p:spPr>
          <a:xfrm>
            <a:off x="139141" y="3928631"/>
            <a:ext cx="2153957" cy="31886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簡章發售辦法及購買系統</a:t>
            </a:r>
          </a:p>
        </p:txBody>
      </p:sp>
      <p:sp>
        <p:nvSpPr>
          <p:cNvPr id="26" name="投影片編號版面配置區 4">
            <a:extLst>
              <a:ext uri="{FF2B5EF4-FFF2-40B4-BE49-F238E27FC236}">
                <a16:creationId xmlns:a16="http://schemas.microsoft.com/office/drawing/2014/main" id="{44D3C65E-659A-4D63-B1EE-E382C7CDB2B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86842" y="1157459"/>
            <a:ext cx="4950619" cy="480131"/>
          </a:xfrm>
          <a:prstGeom prst="rect">
            <a:avLst/>
          </a:prstGeom>
        </p:spPr>
        <p:txBody>
          <a:bodyPr>
            <a:spAutoFit/>
          </a:bodyPr>
          <a:lstStyle/>
          <a:p>
            <a:pPr marL="0" lvl="4" algn="just">
              <a:lnSpc>
                <a:spcPct val="90000"/>
              </a:lnSpc>
              <a:spcBef>
                <a:spcPts val="750"/>
              </a:spcBef>
              <a:defRPr/>
            </a:pPr>
            <a:r>
              <a:rPr lang="zh-TW" altLang="en-US" sz="2800" b="1" dirty="0">
                <a:solidFill>
                  <a:schemeClr val="accent5">
                    <a:lumMod val="75000"/>
                  </a:schemeClr>
                </a:solidFill>
                <a:latin typeface="微軟正黑體" pitchFamily="34" charset="-120"/>
                <a:ea typeface="微軟正黑體" pitchFamily="34" charset="-120"/>
              </a:rPr>
              <a:t>簡章查詢系統</a:t>
            </a:r>
            <a:endParaRPr lang="en-US" altLang="zh-TW" sz="2800" b="1" dirty="0">
              <a:solidFill>
                <a:schemeClr val="accent5">
                  <a:lumMod val="75000"/>
                </a:schemeClr>
              </a:solidFill>
              <a:latin typeface="微軟正黑體" pitchFamily="34" charset="-120"/>
              <a:ea typeface="微軟正黑體" pitchFamily="34" charset="-120"/>
            </a:endParaRPr>
          </a:p>
        </p:txBody>
      </p:sp>
      <p:cxnSp>
        <p:nvCxnSpPr>
          <p:cNvPr id="20" name="直接连接符 42">
            <a:extLst>
              <a:ext uri="{FF2B5EF4-FFF2-40B4-BE49-F238E27FC236}">
                <a16:creationId xmlns:a16="http://schemas.microsoft.com/office/drawing/2014/main" id="{2F665846-9C60-44C9-9595-9EC7F9322141}"/>
              </a:ext>
            </a:extLst>
          </p:cNvPr>
          <p:cNvCxnSpPr>
            <a:cxnSpLocks/>
          </p:cNvCxnSpPr>
          <p:nvPr/>
        </p:nvCxnSpPr>
        <p:spPr>
          <a:xfrm>
            <a:off x="862762" y="739015"/>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45670"/>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815176" y="302902"/>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壹</a:t>
            </a:r>
            <a:r>
              <a:rPr lang="zh-TW" altLang="en-US" sz="3000" b="1" dirty="0">
                <a:solidFill>
                  <a:srgbClr val="002060"/>
                </a:solidFill>
                <a:latin typeface="微軟正黑體" panose="020B0604030504040204" pitchFamily="34" charset="-120"/>
                <a:ea typeface="微軟正黑體" panose="020B0604030504040204" pitchFamily="34" charset="-120"/>
              </a:rPr>
              <a:t>、招生</a:t>
            </a:r>
            <a:r>
              <a:rPr lang="zh-TW" altLang="en-US" sz="3000" b="1" dirty="0">
                <a:solidFill>
                  <a:srgbClr val="C00000"/>
                </a:solidFill>
                <a:latin typeface="微軟正黑體" panose="020B0604030504040204" pitchFamily="34" charset="-120"/>
                <a:ea typeface="微軟正黑體" panose="020B0604030504040204" pitchFamily="34" charset="-120"/>
              </a:rPr>
              <a:t>簡章</a:t>
            </a:r>
            <a:r>
              <a:rPr lang="zh-TW" altLang="en-US" sz="3000" b="1" dirty="0">
                <a:solidFill>
                  <a:srgbClr val="002060"/>
                </a:solidFill>
                <a:latin typeface="微軟正黑體" panose="020B0604030504040204" pitchFamily="34" charset="-120"/>
                <a:ea typeface="微軟正黑體" panose="020B0604030504040204" pitchFamily="34" charset="-120"/>
              </a:rPr>
              <a:t>購買方式、</a:t>
            </a:r>
            <a:r>
              <a:rPr lang="zh-TW" altLang="en-US" sz="3000" b="1" dirty="0">
                <a:solidFill>
                  <a:srgbClr val="C00000"/>
                </a:solidFill>
                <a:latin typeface="微軟正黑體" panose="020B0604030504040204" pitchFamily="34" charset="-120"/>
                <a:ea typeface="微軟正黑體" panose="020B0604030504040204" pitchFamily="34" charset="-120"/>
              </a:rPr>
              <a:t>查詢系統</a:t>
            </a:r>
            <a:r>
              <a:rPr lang="zh-TW" altLang="en-US" sz="3000" b="1" dirty="0">
                <a:solidFill>
                  <a:srgbClr val="002060"/>
                </a:solidFill>
                <a:latin typeface="微軟正黑體" panose="020B0604030504040204" pitchFamily="34" charset="-120"/>
                <a:ea typeface="微軟正黑體" panose="020B0604030504040204" pitchFamily="34" charset="-120"/>
              </a:rPr>
              <a:t>（</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30" name="组合 182"/>
          <p:cNvGrpSpPr/>
          <p:nvPr/>
        </p:nvGrpSpPr>
        <p:grpSpPr>
          <a:xfrm>
            <a:off x="933012" y="1030150"/>
            <a:ext cx="899446" cy="899451"/>
            <a:chOff x="925975" y="3363269"/>
            <a:chExt cx="899446" cy="899451"/>
          </a:xfrm>
        </p:grpSpPr>
        <p:sp>
          <p:nvSpPr>
            <p:cNvPr id="31" name="Oval 173"/>
            <p:cNvSpPr>
              <a:spLocks noChangeArrowheads="1"/>
            </p:cNvSpPr>
            <p:nvPr/>
          </p:nvSpPr>
          <p:spPr bwMode="auto">
            <a:xfrm>
              <a:off x="925975" y="3363269"/>
              <a:ext cx="899446" cy="899451"/>
            </a:xfrm>
            <a:prstGeom prst="ellipse">
              <a:avLst/>
            </a:pr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174"/>
            <p:cNvSpPr>
              <a:spLocks noChangeArrowheads="1"/>
            </p:cNvSpPr>
            <p:nvPr/>
          </p:nvSpPr>
          <p:spPr bwMode="auto">
            <a:xfrm>
              <a:off x="976750" y="3414044"/>
              <a:ext cx="797896" cy="794274"/>
            </a:xfrm>
            <a:prstGeom prst="ellipse">
              <a:avLst/>
            </a:prstGeom>
            <a:solidFill>
              <a:srgbClr val="03A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5"/>
            <p:cNvSpPr>
              <a:spLocks/>
            </p:cNvSpPr>
            <p:nvPr/>
          </p:nvSpPr>
          <p:spPr bwMode="auto">
            <a:xfrm>
              <a:off x="976750" y="3551864"/>
              <a:ext cx="634690" cy="656454"/>
            </a:xfrm>
            <a:custGeom>
              <a:avLst/>
              <a:gdLst>
                <a:gd name="T0" fmla="*/ 97 w 175"/>
                <a:gd name="T1" fmla="*/ 4 h 181"/>
                <a:gd name="T2" fmla="*/ 0 w 175"/>
                <a:gd name="T3" fmla="*/ 104 h 181"/>
                <a:gd name="T4" fmla="*/ 38 w 175"/>
                <a:gd name="T5" fmla="*/ 165 h 181"/>
                <a:gd name="T6" fmla="*/ 71 w 175"/>
                <a:gd name="T7" fmla="*/ 181 h 181"/>
                <a:gd name="T8" fmla="*/ 175 w 175"/>
                <a:gd name="T9" fmla="*/ 75 h 181"/>
                <a:gd name="T10" fmla="*/ 165 w 175"/>
                <a:gd name="T11" fmla="*/ 11 h 181"/>
                <a:gd name="T12" fmla="*/ 135 w 175"/>
                <a:gd name="T13" fmla="*/ 0 h 181"/>
                <a:gd name="T14" fmla="*/ 97 w 175"/>
                <a:gd name="T15" fmla="*/ 4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81">
                  <a:moveTo>
                    <a:pt x="97" y="4"/>
                  </a:moveTo>
                  <a:lnTo>
                    <a:pt x="0" y="104"/>
                  </a:lnTo>
                  <a:lnTo>
                    <a:pt x="38" y="165"/>
                  </a:lnTo>
                  <a:lnTo>
                    <a:pt x="71" y="181"/>
                  </a:lnTo>
                  <a:lnTo>
                    <a:pt x="175" y="75"/>
                  </a:lnTo>
                  <a:lnTo>
                    <a:pt x="165" y="11"/>
                  </a:lnTo>
                  <a:lnTo>
                    <a:pt x="135" y="0"/>
                  </a:lnTo>
                  <a:lnTo>
                    <a:pt x="97" y="4"/>
                  </a:lnTo>
                  <a:close/>
                </a:path>
              </a:pathLst>
            </a:cu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76"/>
            <p:cNvSpPr>
              <a:spLocks noEditPoints="1"/>
            </p:cNvSpPr>
            <p:nvPr/>
          </p:nvSpPr>
          <p:spPr bwMode="auto">
            <a:xfrm>
              <a:off x="1071047" y="3508342"/>
              <a:ext cx="591168" cy="591172"/>
            </a:xfrm>
            <a:custGeom>
              <a:avLst/>
              <a:gdLst>
                <a:gd name="T0" fmla="*/ 46 w 69"/>
                <a:gd name="T1" fmla="*/ 15 h 69"/>
                <a:gd name="T2" fmla="*/ 46 w 69"/>
                <a:gd name="T3" fmla="*/ 33 h 69"/>
                <a:gd name="T4" fmla="*/ 55 w 69"/>
                <a:gd name="T5" fmla="*/ 24 h 69"/>
                <a:gd name="T6" fmla="*/ 46 w 69"/>
                <a:gd name="T7" fmla="*/ 15 h 69"/>
                <a:gd name="T8" fmla="*/ 60 w 69"/>
                <a:gd name="T9" fmla="*/ 8 h 69"/>
                <a:gd name="T10" fmla="*/ 29 w 69"/>
                <a:gd name="T11" fmla="*/ 8 h 69"/>
                <a:gd name="T12" fmla="*/ 26 w 69"/>
                <a:gd name="T13" fmla="*/ 36 h 69"/>
                <a:gd name="T14" fmla="*/ 20 w 69"/>
                <a:gd name="T15" fmla="*/ 42 h 69"/>
                <a:gd name="T16" fmla="*/ 27 w 69"/>
                <a:gd name="T17" fmla="*/ 49 h 69"/>
                <a:gd name="T18" fmla="*/ 33 w 69"/>
                <a:gd name="T19" fmla="*/ 43 h 69"/>
                <a:gd name="T20" fmla="*/ 60 w 69"/>
                <a:gd name="T21" fmla="*/ 40 h 69"/>
                <a:gd name="T22" fmla="*/ 60 w 69"/>
                <a:gd name="T23" fmla="*/ 8 h 69"/>
                <a:gd name="T24" fmla="*/ 34 w 69"/>
                <a:gd name="T25" fmla="*/ 35 h 69"/>
                <a:gd name="T26" fmla="*/ 34 w 69"/>
                <a:gd name="T27" fmla="*/ 13 h 69"/>
                <a:gd name="T28" fmla="*/ 55 w 69"/>
                <a:gd name="T29" fmla="*/ 13 h 69"/>
                <a:gd name="T30" fmla="*/ 55 w 69"/>
                <a:gd name="T31" fmla="*/ 35 h 69"/>
                <a:gd name="T32" fmla="*/ 34 w 69"/>
                <a:gd name="T33" fmla="*/ 35 h 69"/>
                <a:gd name="T34" fmla="*/ 17 w 69"/>
                <a:gd name="T35" fmla="*/ 42 h 69"/>
                <a:gd name="T36" fmla="*/ 0 w 69"/>
                <a:gd name="T37" fmla="*/ 58 h 69"/>
                <a:gd name="T38" fmla="*/ 11 w 69"/>
                <a:gd name="T39" fmla="*/ 69 h 69"/>
                <a:gd name="T40" fmla="*/ 27 w 69"/>
                <a:gd name="T41" fmla="*/ 52 h 69"/>
                <a:gd name="T42" fmla="*/ 17 w 69"/>
                <a:gd name="T43"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9">
                  <a:moveTo>
                    <a:pt x="46" y="15"/>
                  </a:moveTo>
                  <a:cubicBezTo>
                    <a:pt x="50" y="20"/>
                    <a:pt x="52" y="25"/>
                    <a:pt x="46" y="33"/>
                  </a:cubicBezTo>
                  <a:cubicBezTo>
                    <a:pt x="51" y="33"/>
                    <a:pt x="55" y="29"/>
                    <a:pt x="55" y="24"/>
                  </a:cubicBezTo>
                  <a:cubicBezTo>
                    <a:pt x="55" y="19"/>
                    <a:pt x="51" y="15"/>
                    <a:pt x="46" y="15"/>
                  </a:cubicBezTo>
                  <a:close/>
                  <a:moveTo>
                    <a:pt x="60" y="8"/>
                  </a:moveTo>
                  <a:cubicBezTo>
                    <a:pt x="52" y="0"/>
                    <a:pt x="38" y="0"/>
                    <a:pt x="29" y="8"/>
                  </a:cubicBezTo>
                  <a:cubicBezTo>
                    <a:pt x="21" y="16"/>
                    <a:pt x="20" y="27"/>
                    <a:pt x="26" y="36"/>
                  </a:cubicBezTo>
                  <a:cubicBezTo>
                    <a:pt x="20" y="42"/>
                    <a:pt x="20" y="42"/>
                    <a:pt x="20" y="42"/>
                  </a:cubicBezTo>
                  <a:cubicBezTo>
                    <a:pt x="27" y="49"/>
                    <a:pt x="27" y="49"/>
                    <a:pt x="27" y="49"/>
                  </a:cubicBezTo>
                  <a:cubicBezTo>
                    <a:pt x="33" y="43"/>
                    <a:pt x="33" y="43"/>
                    <a:pt x="33" y="43"/>
                  </a:cubicBezTo>
                  <a:cubicBezTo>
                    <a:pt x="42" y="48"/>
                    <a:pt x="53" y="47"/>
                    <a:pt x="60" y="40"/>
                  </a:cubicBezTo>
                  <a:cubicBezTo>
                    <a:pt x="69" y="31"/>
                    <a:pt x="69" y="17"/>
                    <a:pt x="60" y="8"/>
                  </a:cubicBezTo>
                  <a:close/>
                  <a:moveTo>
                    <a:pt x="34" y="35"/>
                  </a:moveTo>
                  <a:cubicBezTo>
                    <a:pt x="28" y="29"/>
                    <a:pt x="28" y="19"/>
                    <a:pt x="34" y="13"/>
                  </a:cubicBezTo>
                  <a:cubicBezTo>
                    <a:pt x="40" y="7"/>
                    <a:pt x="49" y="7"/>
                    <a:pt x="55" y="13"/>
                  </a:cubicBezTo>
                  <a:cubicBezTo>
                    <a:pt x="61" y="19"/>
                    <a:pt x="61" y="29"/>
                    <a:pt x="55" y="35"/>
                  </a:cubicBezTo>
                  <a:cubicBezTo>
                    <a:pt x="49" y="41"/>
                    <a:pt x="40" y="41"/>
                    <a:pt x="34" y="35"/>
                  </a:cubicBezTo>
                  <a:close/>
                  <a:moveTo>
                    <a:pt x="17" y="42"/>
                  </a:moveTo>
                  <a:cubicBezTo>
                    <a:pt x="0" y="58"/>
                    <a:pt x="0" y="58"/>
                    <a:pt x="0" y="58"/>
                  </a:cubicBezTo>
                  <a:cubicBezTo>
                    <a:pt x="11" y="69"/>
                    <a:pt x="11" y="69"/>
                    <a:pt x="11" y="69"/>
                  </a:cubicBezTo>
                  <a:cubicBezTo>
                    <a:pt x="27" y="52"/>
                    <a:pt x="27" y="52"/>
                    <a:pt x="27" y="52"/>
                  </a:cubicBezTo>
                  <a:lnTo>
                    <a:pt x="17" y="42"/>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77"/>
            <p:cNvSpPr>
              <a:spLocks noEditPoints="1"/>
            </p:cNvSpPr>
            <p:nvPr/>
          </p:nvSpPr>
          <p:spPr bwMode="auto">
            <a:xfrm>
              <a:off x="1078301" y="3490208"/>
              <a:ext cx="591168" cy="598425"/>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 name="投影片編號版面配置區 4">
            <a:extLst>
              <a:ext uri="{FF2B5EF4-FFF2-40B4-BE49-F238E27FC236}">
                <a16:creationId xmlns:a16="http://schemas.microsoft.com/office/drawing/2014/main" id="{3D5F6730-39D8-4F9C-AA44-283212B39AE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8" name="群組 27">
            <a:extLst>
              <a:ext uri="{FF2B5EF4-FFF2-40B4-BE49-F238E27FC236}">
                <a16:creationId xmlns:a16="http://schemas.microsoft.com/office/drawing/2014/main" id="{0DFD27D6-3C57-343C-ED72-1D6D5D48044E}"/>
              </a:ext>
            </a:extLst>
          </p:cNvPr>
          <p:cNvGrpSpPr/>
          <p:nvPr/>
        </p:nvGrpSpPr>
        <p:grpSpPr>
          <a:xfrm>
            <a:off x="1883233" y="1637590"/>
            <a:ext cx="8687164" cy="5161845"/>
            <a:chOff x="1883233" y="1637590"/>
            <a:chExt cx="8687164" cy="5161845"/>
          </a:xfrm>
        </p:grpSpPr>
        <p:grpSp>
          <p:nvGrpSpPr>
            <p:cNvPr id="24" name="群組 23">
              <a:extLst>
                <a:ext uri="{FF2B5EF4-FFF2-40B4-BE49-F238E27FC236}">
                  <a16:creationId xmlns:a16="http://schemas.microsoft.com/office/drawing/2014/main" id="{3BD2D587-451C-90F2-61E2-35AC81EF0BCF}"/>
                </a:ext>
              </a:extLst>
            </p:cNvPr>
            <p:cNvGrpSpPr/>
            <p:nvPr/>
          </p:nvGrpSpPr>
          <p:grpSpPr>
            <a:xfrm>
              <a:off x="1883233" y="1637590"/>
              <a:ext cx="8687164" cy="5161845"/>
              <a:chOff x="1883233" y="1637590"/>
              <a:chExt cx="8687164" cy="5161845"/>
            </a:xfrm>
          </p:grpSpPr>
          <p:grpSp>
            <p:nvGrpSpPr>
              <p:cNvPr id="17" name="群組 16">
                <a:extLst>
                  <a:ext uri="{FF2B5EF4-FFF2-40B4-BE49-F238E27FC236}">
                    <a16:creationId xmlns:a16="http://schemas.microsoft.com/office/drawing/2014/main" id="{463DC7BA-2B86-AD71-AC11-875892D43D2F}"/>
                  </a:ext>
                </a:extLst>
              </p:cNvPr>
              <p:cNvGrpSpPr/>
              <p:nvPr/>
            </p:nvGrpSpPr>
            <p:grpSpPr>
              <a:xfrm>
                <a:off x="1883233" y="1637590"/>
                <a:ext cx="8687164" cy="5161845"/>
                <a:chOff x="1883233" y="1637590"/>
                <a:chExt cx="8687164" cy="5161845"/>
              </a:xfrm>
            </p:grpSpPr>
            <p:grpSp>
              <p:nvGrpSpPr>
                <p:cNvPr id="14" name="群組 13">
                  <a:extLst>
                    <a:ext uri="{FF2B5EF4-FFF2-40B4-BE49-F238E27FC236}">
                      <a16:creationId xmlns:a16="http://schemas.microsoft.com/office/drawing/2014/main" id="{25081845-6295-8CB2-A5D7-AA4553808ABE}"/>
                    </a:ext>
                  </a:extLst>
                </p:cNvPr>
                <p:cNvGrpSpPr/>
                <p:nvPr/>
              </p:nvGrpSpPr>
              <p:grpSpPr>
                <a:xfrm>
                  <a:off x="1883233" y="1637590"/>
                  <a:ext cx="8687164" cy="5161845"/>
                  <a:chOff x="1883233" y="1637590"/>
                  <a:chExt cx="8687164" cy="5161845"/>
                </a:xfrm>
              </p:grpSpPr>
              <p:pic>
                <p:nvPicPr>
                  <p:cNvPr id="12" name="圖片 11" descr="一張含有 文字, 螢幕擷取畫面 的圖片&#10;&#10;AI 產生的內容可能不正確。">
                    <a:extLst>
                      <a:ext uri="{FF2B5EF4-FFF2-40B4-BE49-F238E27FC236}">
                        <a16:creationId xmlns:a16="http://schemas.microsoft.com/office/drawing/2014/main" id="{0A1197F7-0E46-797A-8BCB-ABEBA81A2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233" y="1637590"/>
                    <a:ext cx="8687164" cy="5161845"/>
                  </a:xfrm>
                  <a:prstGeom prst="rect">
                    <a:avLst/>
                  </a:prstGeom>
                </p:spPr>
              </p:pic>
              <p:sp>
                <p:nvSpPr>
                  <p:cNvPr id="13" name="矩形 12">
                    <a:extLst>
                      <a:ext uri="{FF2B5EF4-FFF2-40B4-BE49-F238E27FC236}">
                        <a16:creationId xmlns:a16="http://schemas.microsoft.com/office/drawing/2014/main" id="{284015C6-148D-4BDC-4A26-77C522C3F318}"/>
                      </a:ext>
                    </a:extLst>
                  </p:cNvPr>
                  <p:cNvSpPr/>
                  <p:nvPr/>
                </p:nvSpPr>
                <p:spPr>
                  <a:xfrm>
                    <a:off x="3994151" y="1736435"/>
                    <a:ext cx="241300" cy="132414"/>
                  </a:xfrm>
                  <a:prstGeom prst="rect">
                    <a:avLst/>
                  </a:prstGeom>
                  <a:solidFill>
                    <a:srgbClr val="FFAC59"/>
                  </a:solidFill>
                  <a:ln>
                    <a:solidFill>
                      <a:srgbClr val="FFAC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6" name="圖片 15">
                  <a:extLst>
                    <a:ext uri="{FF2B5EF4-FFF2-40B4-BE49-F238E27FC236}">
                      <a16:creationId xmlns:a16="http://schemas.microsoft.com/office/drawing/2014/main" id="{45ECF9E5-7C83-AAA6-7067-B17A5C322D64}"/>
                    </a:ext>
                  </a:extLst>
                </p:cNvPr>
                <p:cNvPicPr>
                  <a:picLocks noChangeAspect="1"/>
                </p:cNvPicPr>
                <p:nvPr/>
              </p:nvPicPr>
              <p:blipFill>
                <a:blip r:embed="rId3">
                  <a:extLst>
                    <a:ext uri="{28A0092B-C50C-407E-A947-70E740481C1C}">
                      <a14:useLocalDpi xmlns:a14="http://schemas.microsoft.com/office/drawing/2010/main" val="0"/>
                    </a:ext>
                  </a:extLst>
                </a:blip>
                <a:srcRect t="3" r="84248" b="7732"/>
                <a:stretch/>
              </p:blipFill>
              <p:spPr>
                <a:xfrm>
                  <a:off x="3971980" y="1706823"/>
                  <a:ext cx="276171" cy="172367"/>
                </a:xfrm>
                <a:prstGeom prst="rect">
                  <a:avLst/>
                </a:prstGeom>
              </p:spPr>
            </p:pic>
          </p:grpSp>
          <p:sp>
            <p:nvSpPr>
              <p:cNvPr id="19" name="矩形 18">
                <a:extLst>
                  <a:ext uri="{FF2B5EF4-FFF2-40B4-BE49-F238E27FC236}">
                    <a16:creationId xmlns:a16="http://schemas.microsoft.com/office/drawing/2014/main" id="{D08EB2F5-8217-17E1-DCD9-E56E8F91608E}"/>
                  </a:ext>
                </a:extLst>
              </p:cNvPr>
              <p:cNvSpPr/>
              <p:nvPr/>
            </p:nvSpPr>
            <p:spPr>
              <a:xfrm>
                <a:off x="4241801" y="2997200"/>
                <a:ext cx="276171" cy="172367"/>
              </a:xfrm>
              <a:prstGeom prst="rect">
                <a:avLst/>
              </a:prstGeom>
              <a:solidFill>
                <a:srgbClr val="FFE4B5"/>
              </a:solidFill>
              <a:ln>
                <a:solidFill>
                  <a:srgbClr val="FFE4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29181A10-AE71-214D-81BD-ACBD35A6EB8E}"/>
                  </a:ext>
                </a:extLst>
              </p:cNvPr>
              <p:cNvSpPr/>
              <p:nvPr/>
            </p:nvSpPr>
            <p:spPr>
              <a:xfrm>
                <a:off x="5873750" y="3829050"/>
                <a:ext cx="139700" cy="101600"/>
              </a:xfrm>
              <a:prstGeom prst="rect">
                <a:avLst/>
              </a:prstGeom>
              <a:solidFill>
                <a:srgbClr val="FFE4B5"/>
              </a:solidFill>
              <a:ln>
                <a:solidFill>
                  <a:srgbClr val="FFE4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6" name="文字方塊 25">
              <a:extLst>
                <a:ext uri="{FF2B5EF4-FFF2-40B4-BE49-F238E27FC236}">
                  <a16:creationId xmlns:a16="http://schemas.microsoft.com/office/drawing/2014/main" id="{C3D3ECA2-8F1C-9450-FA69-37EE0EFED8A2}"/>
                </a:ext>
              </a:extLst>
            </p:cNvPr>
            <p:cNvSpPr txBox="1"/>
            <p:nvPr/>
          </p:nvSpPr>
          <p:spPr>
            <a:xfrm>
              <a:off x="4171951" y="2933700"/>
              <a:ext cx="546099" cy="307777"/>
            </a:xfrm>
            <a:prstGeom prst="rect">
              <a:avLst/>
            </a:prstGeom>
            <a:noFill/>
          </p:spPr>
          <p:txBody>
            <a:bodyPr wrap="square" rtlCol="0">
              <a:spAutoFit/>
            </a:bodyPr>
            <a:lstStyle/>
            <a:p>
              <a:r>
                <a:rPr lang="en-US" altLang="zh-TW" sz="1400" b="1" dirty="0">
                  <a:solidFill>
                    <a:srgbClr val="333333"/>
                  </a:solidFill>
                </a:rPr>
                <a:t>115</a:t>
              </a:r>
              <a:endParaRPr lang="zh-TW" altLang="en-US" sz="1400" b="1" dirty="0">
                <a:solidFill>
                  <a:srgbClr val="333333"/>
                </a:solidFill>
              </a:endParaRPr>
            </a:p>
          </p:txBody>
        </p:sp>
        <p:sp>
          <p:nvSpPr>
            <p:cNvPr id="27" name="文字方塊 26">
              <a:extLst>
                <a:ext uri="{FF2B5EF4-FFF2-40B4-BE49-F238E27FC236}">
                  <a16:creationId xmlns:a16="http://schemas.microsoft.com/office/drawing/2014/main" id="{1CBD58D8-BCC0-8EC0-A5F5-D7D994B030BB}"/>
                </a:ext>
              </a:extLst>
            </p:cNvPr>
            <p:cNvSpPr txBox="1"/>
            <p:nvPr/>
          </p:nvSpPr>
          <p:spPr>
            <a:xfrm>
              <a:off x="5765800" y="3771900"/>
              <a:ext cx="622300" cy="230832"/>
            </a:xfrm>
            <a:prstGeom prst="rect">
              <a:avLst/>
            </a:prstGeom>
            <a:noFill/>
          </p:spPr>
          <p:txBody>
            <a:bodyPr wrap="square" rtlCol="0">
              <a:spAutoFit/>
            </a:bodyPr>
            <a:lstStyle/>
            <a:p>
              <a:r>
                <a:rPr lang="en-US" altLang="zh-TW" sz="900" dirty="0"/>
                <a:t>115</a:t>
              </a:r>
              <a:endParaRPr lang="zh-TW" altLang="en-US" sz="9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858042" y="70127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938503" y="20793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2" name="標題 1"/>
          <p:cNvSpPr txBox="1">
            <a:spLocks/>
          </p:cNvSpPr>
          <p:nvPr/>
        </p:nvSpPr>
        <p:spPr bwMode="auto">
          <a:xfrm>
            <a:off x="810454" y="265163"/>
            <a:ext cx="5589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貳</a:t>
            </a:r>
            <a:r>
              <a:rPr lang="zh-TW" altLang="en-US" sz="3000" b="1" dirty="0">
                <a:solidFill>
                  <a:srgbClr val="002060"/>
                </a:solidFill>
                <a:latin typeface="微軟正黑體" panose="020B0604030504040204" pitchFamily="34" charset="-120"/>
                <a:ea typeface="微軟正黑體" panose="020B0604030504040204" pitchFamily="34" charset="-120"/>
              </a:rPr>
              <a:t>、</a:t>
            </a:r>
            <a:r>
              <a:rPr lang="en-US" altLang="zh-TW" sz="3000" b="1" dirty="0">
                <a:solidFill>
                  <a:srgbClr val="C00000"/>
                </a:solidFill>
                <a:latin typeface="微軟正黑體" panose="020B0604030504040204" pitchFamily="34" charset="-120"/>
                <a:ea typeface="微軟正黑體" panose="020B0604030504040204" pitchFamily="34" charset="-120"/>
              </a:rPr>
              <a:t>115</a:t>
            </a:r>
            <a:r>
              <a:rPr lang="zh-TW" altLang="en-US" sz="3000" b="1" dirty="0">
                <a:solidFill>
                  <a:srgbClr val="C00000"/>
                </a:solidFill>
                <a:latin typeface="微軟正黑體" panose="020B0604030504040204" pitchFamily="34" charset="-120"/>
                <a:ea typeface="微軟正黑體" panose="020B0604030504040204" pitchFamily="34" charset="-120"/>
              </a:rPr>
              <a:t>學年度重要注意事項</a:t>
            </a:r>
            <a:endParaRPr lang="zh-TW" altLang="en-US" sz="3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F899C2D0-6552-442B-A032-9A4C8F3F1E8C}"/>
              </a:ext>
            </a:extLst>
          </p:cNvPr>
          <p:cNvGrpSpPr/>
          <p:nvPr/>
        </p:nvGrpSpPr>
        <p:grpSpPr>
          <a:xfrm>
            <a:off x="1112895" y="1211709"/>
            <a:ext cx="10006709" cy="1604694"/>
            <a:chOff x="314243" y="1000029"/>
            <a:chExt cx="5705119" cy="1604694"/>
          </a:xfrm>
        </p:grpSpPr>
        <p:sp>
          <p:nvSpPr>
            <p:cNvPr id="25" name="梯形 24"/>
            <p:cNvSpPr/>
            <p:nvPr/>
          </p:nvSpPr>
          <p:spPr>
            <a:xfrm flipH="1">
              <a:off x="314243" y="1000029"/>
              <a:ext cx="3285602"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nvGrpSpPr>
            <p:cNvPr id="30" name="组合 196"/>
            <p:cNvGrpSpPr/>
            <p:nvPr/>
          </p:nvGrpSpPr>
          <p:grpSpPr>
            <a:xfrm rot="16200000">
              <a:off x="442332" y="1121108"/>
              <a:ext cx="255531" cy="288000"/>
              <a:chOff x="5732082" y="977140"/>
              <a:chExt cx="739998" cy="1096651"/>
            </a:xfrm>
            <a:scene3d>
              <a:camera prst="orthographicFront">
                <a:rot lat="20944032" lon="19239453" rev="161931"/>
              </a:camera>
              <a:lightRig rig="threePt" dir="t"/>
            </a:scene3d>
          </p:grpSpPr>
          <p:sp>
            <p:nvSpPr>
              <p:cNvPr id="31"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defTabSz="914400">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198"/>
              <p:cNvSpPr>
                <a:spLocks/>
              </p:cNvSpPr>
              <p:nvPr/>
            </p:nvSpPr>
            <p:spPr bwMode="auto">
              <a:xfrm rot="5400000">
                <a:off x="5610997" y="1212708"/>
                <a:ext cx="1096651" cy="625515"/>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defTabSz="914400">
                  <a:defRPr/>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字方塊 2"/>
            <p:cNvSpPr txBox="1"/>
            <p:nvPr/>
          </p:nvSpPr>
          <p:spPr>
            <a:xfrm>
              <a:off x="705412" y="1025432"/>
              <a:ext cx="2887884" cy="461665"/>
            </a:xfrm>
            <a:prstGeom prst="rect">
              <a:avLst/>
            </a:prstGeom>
            <a:noFill/>
          </p:spPr>
          <p:txBody>
            <a:bodyPr wrap="square" rtlCol="0">
              <a:spAutoFit/>
            </a:bodyPr>
            <a:lstStyle/>
            <a:p>
              <a:r>
                <a:rPr lang="zh-TW" altLang="zh-TW" sz="2400" b="1" dirty="0">
                  <a:solidFill>
                    <a:schemeClr val="accent5">
                      <a:lumMod val="75000"/>
                    </a:schemeClr>
                  </a:solidFill>
                  <a:latin typeface="微軟正黑體" pitchFamily="34" charset="-120"/>
                  <a:ea typeface="微軟正黑體" pitchFamily="34" charset="-120"/>
                </a:rPr>
                <a:t>錄取生報到或放棄錄取資格截止</a:t>
              </a:r>
              <a:r>
                <a:rPr lang="zh-TW" altLang="en-US" sz="2400" b="1" dirty="0">
                  <a:solidFill>
                    <a:srgbClr val="C00000"/>
                  </a:solidFill>
                  <a:latin typeface="微軟正黑體" panose="020B0604030504040204" pitchFamily="34" charset="-120"/>
                  <a:ea typeface="微軟正黑體" panose="020B0604030504040204" pitchFamily="34" charset="-120"/>
                </a:rPr>
                <a:t>時間</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grpSp>
          <p:nvGrpSpPr>
            <p:cNvPr id="12" name="群組 11">
              <a:extLst>
                <a:ext uri="{FF2B5EF4-FFF2-40B4-BE49-F238E27FC236}">
                  <a16:creationId xmlns:a16="http://schemas.microsoft.com/office/drawing/2014/main" id="{FE6DE0F7-97ED-4DB1-8596-1CC78EA51EB6}"/>
                </a:ext>
              </a:extLst>
            </p:cNvPr>
            <p:cNvGrpSpPr/>
            <p:nvPr/>
          </p:nvGrpSpPr>
          <p:grpSpPr>
            <a:xfrm>
              <a:off x="314243" y="1676651"/>
              <a:ext cx="5705119" cy="928072"/>
              <a:chOff x="250751" y="3123680"/>
              <a:chExt cx="5705119" cy="928072"/>
            </a:xfrm>
          </p:grpSpPr>
          <p:grpSp>
            <p:nvGrpSpPr>
              <p:cNvPr id="39" name="组合 7"/>
              <p:cNvGrpSpPr/>
              <p:nvPr/>
            </p:nvGrpSpPr>
            <p:grpSpPr>
              <a:xfrm>
                <a:off x="250751" y="3123680"/>
                <a:ext cx="5495600" cy="673654"/>
                <a:chOff x="0" y="194742"/>
                <a:chExt cx="4275892" cy="655611"/>
              </a:xfrm>
            </p:grpSpPr>
            <p:sp>
              <p:nvSpPr>
                <p:cNvPr id="40" name="圆角矩形 8"/>
                <p:cNvSpPr/>
                <p:nvPr/>
              </p:nvSpPr>
              <p:spPr>
                <a:xfrm>
                  <a:off x="173209" y="194742"/>
                  <a:ext cx="4102683" cy="655611"/>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41" name="组合 9"/>
                <p:cNvGrpSpPr/>
                <p:nvPr/>
              </p:nvGrpSpPr>
              <p:grpSpPr>
                <a:xfrm>
                  <a:off x="0" y="290669"/>
                  <a:ext cx="424561" cy="355906"/>
                  <a:chOff x="469900" y="728859"/>
                  <a:chExt cx="424561" cy="355906"/>
                </a:xfrm>
              </p:grpSpPr>
              <p:sp>
                <p:nvSpPr>
                  <p:cNvPr id="4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36" name="文字方塊 35"/>
              <p:cNvSpPr txBox="1"/>
              <p:nvPr/>
            </p:nvSpPr>
            <p:spPr>
              <a:xfrm>
                <a:off x="782953" y="3220755"/>
                <a:ext cx="5172917" cy="830997"/>
              </a:xfrm>
              <a:prstGeom prst="rect">
                <a:avLst/>
              </a:prstGeom>
              <a:noFill/>
            </p:spPr>
            <p:txBody>
              <a:bodyPr wrap="square" rtlCol="0">
                <a:spAutoFit/>
              </a:bodyPr>
              <a:lstStyle/>
              <a:p>
                <a:r>
                  <a:rPr lang="en-US" altLang="zh-TW" sz="2400" b="1" dirty="0">
                    <a:solidFill>
                      <a:schemeClr val="accent5">
                        <a:lumMod val="75000"/>
                      </a:schemeClr>
                    </a:solidFill>
                    <a:latin typeface="微軟正黑體" pitchFamily="34" charset="-120"/>
                    <a:ea typeface="微軟正黑體" pitchFamily="34" charset="-120"/>
                  </a:rPr>
                  <a:t>115</a:t>
                </a:r>
                <a:r>
                  <a:rPr lang="zh-TW" altLang="en-US" sz="2400" b="1" dirty="0">
                    <a:solidFill>
                      <a:schemeClr val="accent5">
                        <a:lumMod val="75000"/>
                      </a:schemeClr>
                    </a:solidFill>
                    <a:latin typeface="微軟正黑體" pitchFamily="34" charset="-120"/>
                    <a:ea typeface="微軟正黑體" pitchFamily="34" charset="-120"/>
                  </a:rPr>
                  <a:t>年</a:t>
                </a:r>
                <a:r>
                  <a:rPr lang="en-US" altLang="zh-TW" sz="2400" b="1" dirty="0">
                    <a:solidFill>
                      <a:schemeClr val="accent5">
                        <a:lumMod val="75000"/>
                      </a:schemeClr>
                    </a:solidFill>
                    <a:latin typeface="微軟正黑體" pitchFamily="34" charset="-120"/>
                    <a:ea typeface="微軟正黑體" pitchFamily="34" charset="-120"/>
                  </a:rPr>
                  <a:t>6</a:t>
                </a:r>
                <a:r>
                  <a:rPr lang="zh-TW" altLang="en-US" sz="2400" b="1" dirty="0">
                    <a:solidFill>
                      <a:schemeClr val="accent5">
                        <a:lumMod val="75000"/>
                      </a:schemeClr>
                    </a:solidFill>
                    <a:latin typeface="微軟正黑體" pitchFamily="34" charset="-120"/>
                    <a:ea typeface="微軟正黑體" pitchFamily="34" charset="-120"/>
                  </a:rPr>
                  <a:t>月</a:t>
                </a:r>
                <a:r>
                  <a:rPr lang="en-US" altLang="zh-TW" sz="2400" b="1" dirty="0">
                    <a:solidFill>
                      <a:schemeClr val="accent5">
                        <a:lumMod val="75000"/>
                      </a:schemeClr>
                    </a:solidFill>
                    <a:latin typeface="微軟正黑體" pitchFamily="34" charset="-120"/>
                    <a:ea typeface="微軟正黑體" pitchFamily="34" charset="-120"/>
                  </a:rPr>
                  <a:t>11</a:t>
                </a:r>
                <a:r>
                  <a:rPr lang="zh-TW" altLang="en-US" sz="2400" b="1" dirty="0">
                    <a:solidFill>
                      <a:schemeClr val="accent5">
                        <a:lumMod val="75000"/>
                      </a:schemeClr>
                    </a:solidFill>
                    <a:latin typeface="微軟正黑體" pitchFamily="34" charset="-120"/>
                    <a:ea typeface="微軟正黑體" pitchFamily="34" charset="-120"/>
                  </a:rPr>
                  <a:t>日</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星期四</a:t>
                </a:r>
                <a:r>
                  <a:rPr lang="en-US" altLang="zh-TW" sz="2400" b="1" dirty="0">
                    <a:solidFill>
                      <a:schemeClr val="accent5">
                        <a:lumMod val="75000"/>
                      </a:schemeClr>
                    </a:solidFill>
                    <a:latin typeface="微軟正黑體" pitchFamily="34" charset="-120"/>
                    <a:ea typeface="微軟正黑體" pitchFamily="34" charset="-120"/>
                  </a:rPr>
                  <a:t>) 9:00</a:t>
                </a:r>
                <a:r>
                  <a:rPr lang="zh-TW" altLang="en-US" sz="2400" b="1" dirty="0">
                    <a:solidFill>
                      <a:schemeClr val="accent5">
                        <a:lumMod val="75000"/>
                      </a:schemeClr>
                    </a:solidFill>
                    <a:latin typeface="微軟正黑體" pitchFamily="34" charset="-120"/>
                    <a:ea typeface="微軟正黑體" pitchFamily="34" charset="-120"/>
                  </a:rPr>
                  <a:t>至</a:t>
                </a:r>
                <a:r>
                  <a:rPr lang="en-US" altLang="zh-TW" sz="2400" b="1" dirty="0">
                    <a:solidFill>
                      <a:schemeClr val="accent5">
                        <a:lumMod val="75000"/>
                      </a:schemeClr>
                    </a:solidFill>
                    <a:latin typeface="微軟正黑體" pitchFamily="34" charset="-120"/>
                    <a:ea typeface="微軟正黑體" pitchFamily="34" charset="-120"/>
                  </a:rPr>
                  <a:t>115</a:t>
                </a:r>
                <a:r>
                  <a:rPr lang="zh-TW" altLang="en-US" sz="2400" b="1" dirty="0">
                    <a:solidFill>
                      <a:schemeClr val="accent5">
                        <a:lumMod val="75000"/>
                      </a:schemeClr>
                    </a:solidFill>
                    <a:latin typeface="微軟正黑體" pitchFamily="34" charset="-120"/>
                    <a:ea typeface="微軟正黑體" pitchFamily="34" charset="-120"/>
                  </a:rPr>
                  <a:t>年</a:t>
                </a:r>
                <a:r>
                  <a:rPr lang="en-US" altLang="zh-TW" sz="2400" b="1" dirty="0">
                    <a:solidFill>
                      <a:schemeClr val="accent5">
                        <a:lumMod val="75000"/>
                      </a:schemeClr>
                    </a:solidFill>
                    <a:latin typeface="微軟正黑體" pitchFamily="34" charset="-120"/>
                    <a:ea typeface="微軟正黑體" pitchFamily="34" charset="-120"/>
                  </a:rPr>
                  <a:t>6</a:t>
                </a:r>
                <a:r>
                  <a:rPr lang="zh-TW" altLang="en-US" sz="2400" b="1" dirty="0">
                    <a:solidFill>
                      <a:schemeClr val="accent5">
                        <a:lumMod val="75000"/>
                      </a:schemeClr>
                    </a:solidFill>
                    <a:latin typeface="微軟正黑體" pitchFamily="34" charset="-120"/>
                    <a:ea typeface="微軟正黑體" pitchFamily="34" charset="-120"/>
                  </a:rPr>
                  <a:t>月</a:t>
                </a:r>
                <a:r>
                  <a:rPr lang="en-US" altLang="zh-TW" sz="2400" b="1" dirty="0">
                    <a:solidFill>
                      <a:schemeClr val="accent5">
                        <a:lumMod val="75000"/>
                      </a:schemeClr>
                    </a:solidFill>
                    <a:latin typeface="微軟正黑體" pitchFamily="34" charset="-120"/>
                    <a:ea typeface="微軟正黑體" pitchFamily="34" charset="-120"/>
                  </a:rPr>
                  <a:t>15</a:t>
                </a:r>
                <a:r>
                  <a:rPr lang="zh-TW" altLang="en-US" sz="2400" b="1" dirty="0">
                    <a:solidFill>
                      <a:schemeClr val="accent5">
                        <a:lumMod val="75000"/>
                      </a:schemeClr>
                    </a:solidFill>
                    <a:latin typeface="微軟正黑體" pitchFamily="34" charset="-120"/>
                    <a:ea typeface="微軟正黑體" pitchFamily="34" charset="-120"/>
                  </a:rPr>
                  <a:t>日</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星期一</a:t>
                </a:r>
                <a:r>
                  <a:rPr lang="en-US" altLang="zh-TW" sz="2400" b="1" dirty="0">
                    <a:solidFill>
                      <a:schemeClr val="accent5">
                        <a:lumMod val="75000"/>
                      </a:schemeClr>
                    </a:solidFill>
                    <a:latin typeface="微軟正黑體" pitchFamily="34" charset="-120"/>
                    <a:ea typeface="微軟正黑體"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12:00</a:t>
                </a:r>
                <a:r>
                  <a:rPr lang="zh-TW" altLang="en-US" sz="2400" b="1" dirty="0">
                    <a:solidFill>
                      <a:schemeClr val="accent5">
                        <a:lumMod val="75000"/>
                      </a:schemeClr>
                    </a:solidFill>
                    <a:latin typeface="微軟正黑體" pitchFamily="34" charset="-120"/>
                    <a:ea typeface="微軟正黑體" pitchFamily="34" charset="-120"/>
                  </a:rPr>
                  <a:t>止</a:t>
                </a:r>
              </a:p>
              <a:p>
                <a:endParaRPr lang="en-US" altLang="zh-TW" sz="2400" b="1" dirty="0">
                  <a:solidFill>
                    <a:schemeClr val="accent5">
                      <a:lumMod val="75000"/>
                    </a:schemeClr>
                  </a:solidFill>
                  <a:latin typeface="微軟正黑體" pitchFamily="34" charset="-120"/>
                  <a:ea typeface="微軟正黑體" pitchFamily="34" charset="-120"/>
                </a:endParaRPr>
              </a:p>
            </p:txBody>
          </p:sp>
        </p:grpSp>
      </p:grpSp>
      <p:grpSp>
        <p:nvGrpSpPr>
          <p:cNvPr id="2" name="群組 1">
            <a:extLst>
              <a:ext uri="{FF2B5EF4-FFF2-40B4-BE49-F238E27FC236}">
                <a16:creationId xmlns:a16="http://schemas.microsoft.com/office/drawing/2014/main" id="{7E64690A-273C-F93E-CDF6-0E36CE2EF5FE}"/>
              </a:ext>
            </a:extLst>
          </p:cNvPr>
          <p:cNvGrpSpPr/>
          <p:nvPr/>
        </p:nvGrpSpPr>
        <p:grpSpPr>
          <a:xfrm>
            <a:off x="1112895" y="3068263"/>
            <a:ext cx="9781524" cy="2032251"/>
            <a:chOff x="1112895" y="3068263"/>
            <a:chExt cx="9781524" cy="2032251"/>
          </a:xfrm>
        </p:grpSpPr>
        <p:sp>
          <p:nvSpPr>
            <p:cNvPr id="27" name="梯形 26">
              <a:extLst>
                <a:ext uri="{FF2B5EF4-FFF2-40B4-BE49-F238E27FC236}">
                  <a16:creationId xmlns:a16="http://schemas.microsoft.com/office/drawing/2014/main" id="{F2C81843-E5E2-418B-8480-C64D9F4AA7BD}"/>
                </a:ext>
              </a:extLst>
            </p:cNvPr>
            <p:cNvSpPr/>
            <p:nvPr/>
          </p:nvSpPr>
          <p:spPr>
            <a:xfrm flipH="1">
              <a:off x="1112895" y="3068263"/>
              <a:ext cx="2805961"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8" name="任意多边形 198">
              <a:extLst>
                <a:ext uri="{FF2B5EF4-FFF2-40B4-BE49-F238E27FC236}">
                  <a16:creationId xmlns:a16="http://schemas.microsoft.com/office/drawing/2014/main" id="{D497D3B5-3340-4BA1-9CBC-281660C3EE5A}"/>
                </a:ext>
              </a:extLst>
            </p:cNvPr>
            <p:cNvSpPr>
              <a:spLocks/>
            </p:cNvSpPr>
            <p:nvPr/>
          </p:nvSpPr>
          <p:spPr bwMode="auto">
            <a:xfrm rot="21378434">
              <a:off x="1268894" y="3221293"/>
              <a:ext cx="569499" cy="216000"/>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a:scene3d>
              <a:camera prst="orthographicFront">
                <a:rot lat="20944032" lon="19239453" rev="161931"/>
              </a:camera>
              <a:lightRig rig="threePt" dir="t"/>
            </a:scene3d>
          </p:spPr>
          <p:txBody>
            <a:bodyPr vert="horz" wrap="square" lIns="91440" tIns="45720" rIns="91440" bIns="45720" numCol="1" anchor="t" anchorCtr="0" compatLnSpc="1">
              <a:prstTxWarp prst="textNoShape">
                <a:avLst/>
              </a:prstTxWarp>
              <a:noAutofit/>
            </a:bodyPr>
            <a:lstStyle/>
            <a:p>
              <a:pPr defTabSz="914400">
                <a:defRPr/>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字方塊 28">
              <a:extLst>
                <a:ext uri="{FF2B5EF4-FFF2-40B4-BE49-F238E27FC236}">
                  <a16:creationId xmlns:a16="http://schemas.microsoft.com/office/drawing/2014/main" id="{A795A691-7760-4D59-8600-3BC2F3781D1E}"/>
                </a:ext>
              </a:extLst>
            </p:cNvPr>
            <p:cNvSpPr txBox="1"/>
            <p:nvPr/>
          </p:nvSpPr>
          <p:spPr>
            <a:xfrm>
              <a:off x="1817601" y="3100583"/>
              <a:ext cx="2031325"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報到注意事項</a:t>
              </a:r>
              <a:endParaRPr lang="en-US" altLang="zh-TW" sz="2400" b="1" dirty="0">
                <a:solidFill>
                  <a:srgbClr val="C00000"/>
                </a:solidFill>
                <a:latin typeface="微軟正黑體" pitchFamily="34" charset="-120"/>
                <a:ea typeface="微軟正黑體" pitchFamily="34" charset="-120"/>
              </a:endParaRPr>
            </a:p>
          </p:txBody>
        </p:sp>
        <p:sp>
          <p:nvSpPr>
            <p:cNvPr id="33" name="圆角矩形 8">
              <a:extLst>
                <a:ext uri="{FF2B5EF4-FFF2-40B4-BE49-F238E27FC236}">
                  <a16:creationId xmlns:a16="http://schemas.microsoft.com/office/drawing/2014/main" id="{BDBF9326-B616-4A6C-82A3-1EDD05ADADCA}"/>
                </a:ext>
              </a:extLst>
            </p:cNvPr>
            <p:cNvSpPr/>
            <p:nvPr/>
          </p:nvSpPr>
          <p:spPr>
            <a:xfrm>
              <a:off x="1367855" y="3755371"/>
              <a:ext cx="9456899" cy="1345143"/>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sp>
          <p:nvSpPr>
            <p:cNvPr id="34" name="椭圆 11">
              <a:extLst>
                <a:ext uri="{FF2B5EF4-FFF2-40B4-BE49-F238E27FC236}">
                  <a16:creationId xmlns:a16="http://schemas.microsoft.com/office/drawing/2014/main" id="{BB73EABC-1A3C-4088-87B0-B5BD7C11BFFA}"/>
                </a:ext>
              </a:extLst>
            </p:cNvPr>
            <p:cNvSpPr/>
            <p:nvPr/>
          </p:nvSpPr>
          <p:spPr>
            <a:xfrm rot="16200000">
              <a:off x="1828274" y="3975182"/>
              <a:ext cx="131315" cy="28809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5" name="椭圆 13">
              <a:extLst>
                <a:ext uri="{FF2B5EF4-FFF2-40B4-BE49-F238E27FC236}">
                  <a16:creationId xmlns:a16="http://schemas.microsoft.com/office/drawing/2014/main" id="{F7630BE9-9316-4FF2-81EA-A95D9326B84D}"/>
                </a:ext>
              </a:extLst>
            </p:cNvPr>
            <p:cNvSpPr/>
            <p:nvPr/>
          </p:nvSpPr>
          <p:spPr>
            <a:xfrm rot="16200000">
              <a:off x="1828274" y="3769979"/>
              <a:ext cx="131315" cy="28809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7" name="圆角矩形 14">
              <a:extLst>
                <a:ext uri="{FF2B5EF4-FFF2-40B4-BE49-F238E27FC236}">
                  <a16:creationId xmlns:a16="http://schemas.microsoft.com/office/drawing/2014/main" id="{5C098726-B680-446C-9FB9-52D081D6711E}"/>
                </a:ext>
              </a:extLst>
            </p:cNvPr>
            <p:cNvSpPr/>
            <p:nvPr/>
          </p:nvSpPr>
          <p:spPr>
            <a:xfrm rot="16200000">
              <a:off x="1500006" y="3752087"/>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8" name="圆角矩形 15">
              <a:extLst>
                <a:ext uri="{FF2B5EF4-FFF2-40B4-BE49-F238E27FC236}">
                  <a16:creationId xmlns:a16="http://schemas.microsoft.com/office/drawing/2014/main" id="{BC0C2CF3-3855-4E80-9203-301C58992316}"/>
                </a:ext>
              </a:extLst>
            </p:cNvPr>
            <p:cNvSpPr/>
            <p:nvPr/>
          </p:nvSpPr>
          <p:spPr>
            <a:xfrm rot="16200000">
              <a:off x="1500006" y="3700668"/>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0" name="圆角矩形 16">
              <a:extLst>
                <a:ext uri="{FF2B5EF4-FFF2-40B4-BE49-F238E27FC236}">
                  <a16:creationId xmlns:a16="http://schemas.microsoft.com/office/drawing/2014/main" id="{494E30B0-CDC8-4115-A6D7-597E9548C722}"/>
                </a:ext>
              </a:extLst>
            </p:cNvPr>
            <p:cNvSpPr/>
            <p:nvPr/>
          </p:nvSpPr>
          <p:spPr>
            <a:xfrm rot="16200000">
              <a:off x="1500006" y="3542038"/>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1" name="圆角矩形 17">
              <a:extLst>
                <a:ext uri="{FF2B5EF4-FFF2-40B4-BE49-F238E27FC236}">
                  <a16:creationId xmlns:a16="http://schemas.microsoft.com/office/drawing/2014/main" id="{1914C564-E149-43CE-8272-4574309ED149}"/>
                </a:ext>
              </a:extLst>
            </p:cNvPr>
            <p:cNvSpPr/>
            <p:nvPr/>
          </p:nvSpPr>
          <p:spPr>
            <a:xfrm rot="16200000">
              <a:off x="1500006" y="3490618"/>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6" name="文字方塊 25">
              <a:extLst>
                <a:ext uri="{FF2B5EF4-FFF2-40B4-BE49-F238E27FC236}">
                  <a16:creationId xmlns:a16="http://schemas.microsoft.com/office/drawing/2014/main" id="{438091BB-FCC3-4C1E-AB1F-C574B12137C6}"/>
                </a:ext>
              </a:extLst>
            </p:cNvPr>
            <p:cNvSpPr txBox="1"/>
            <p:nvPr/>
          </p:nvSpPr>
          <p:spPr>
            <a:xfrm>
              <a:off x="1959472" y="3851393"/>
              <a:ext cx="8934947" cy="1200329"/>
            </a:xfrm>
            <a:prstGeom prst="rect">
              <a:avLst/>
            </a:prstGeom>
            <a:noFill/>
          </p:spPr>
          <p:txBody>
            <a:bodyPr wrap="square">
              <a:spAutoFit/>
            </a:bodyPr>
            <a:lstStyle/>
            <a:p>
              <a:pPr>
                <a:spcBef>
                  <a:spcPts val="900"/>
                </a:spcBef>
                <a:spcAft>
                  <a:spcPts val="1800"/>
                </a:spcAft>
                <a:buClr>
                  <a:schemeClr val="accent2"/>
                </a:buClr>
              </a:pPr>
              <a:r>
                <a:rPr lang="zh-TW" altLang="en-US" sz="2400" b="1" dirty="0">
                  <a:solidFill>
                    <a:srgbClr val="C00000"/>
                  </a:solidFill>
                  <a:latin typeface="微軟正黑體" panose="020B0604030504040204" pitchFamily="34" charset="-120"/>
                  <a:ea typeface="微軟正黑體" panose="020B0604030504040204" pitchFamily="34" charset="-120"/>
                </a:rPr>
                <a:t>五專優免</a:t>
              </a:r>
              <a:r>
                <a:rPr lang="zh-TW" altLang="zh-TW" sz="2400" b="1" dirty="0">
                  <a:solidFill>
                    <a:srgbClr val="C00000"/>
                  </a:solidFill>
                  <a:latin typeface="微軟正黑體" panose="020B0604030504040204" pitchFamily="34" charset="-120"/>
                  <a:ea typeface="微軟正黑體" panose="020B0604030504040204" pitchFamily="34" charset="-120"/>
                </a:rPr>
                <a:t>錄取生已於本學年度</a:t>
              </a:r>
              <a:r>
                <a:rPr lang="zh-TW" altLang="zh-TW" sz="2400" b="1" u="sng" dirty="0">
                  <a:solidFill>
                    <a:srgbClr val="C00000"/>
                  </a:solidFill>
                  <a:highlight>
                    <a:srgbClr val="F8A971"/>
                  </a:highlight>
                  <a:latin typeface="微軟正黑體" panose="020B0604030504040204" pitchFamily="34" charset="-120"/>
                  <a:ea typeface="微軟正黑體" panose="020B0604030504040204" pitchFamily="34" charset="-120"/>
                </a:rPr>
                <a:t>各招生管道錄取且報到</a:t>
              </a:r>
              <a:r>
                <a:rPr lang="zh-TW" altLang="zh-TW" sz="2400" b="1" dirty="0">
                  <a:solidFill>
                    <a:srgbClr val="0070C0"/>
                  </a:solidFill>
                  <a:latin typeface="微軟正黑體" panose="020B0604030504040204" pitchFamily="34" charset="-120"/>
                  <a:ea typeface="微軟正黑體" panose="020B0604030504040204" pitchFamily="34" charset="-120"/>
                </a:rPr>
                <a:t>，並未依該招生簡章規定放棄期限內聲明放棄錄取資格者，不得再報到本</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五專優免</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zh-TW" sz="2400" b="1" dirty="0">
                  <a:solidFill>
                    <a:srgbClr val="0070C0"/>
                  </a:solidFill>
                  <a:latin typeface="微軟正黑體" panose="020B0604030504040204" pitchFamily="34" charset="-120"/>
                  <a:ea typeface="微軟正黑體" panose="020B0604030504040204" pitchFamily="34" charset="-120"/>
                </a:rPr>
                <a:t>招生管道，違者取消其五專優先免試入學錄取資格。</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grpSp>
      <p:sp>
        <p:nvSpPr>
          <p:cNvPr id="52" name="投影片編號版面配置區 4">
            <a:extLst>
              <a:ext uri="{FF2B5EF4-FFF2-40B4-BE49-F238E27FC236}">
                <a16:creationId xmlns:a16="http://schemas.microsoft.com/office/drawing/2014/main" id="{4732989B-28B1-40D7-AF61-1F1E00304CC3}"/>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9249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3444332"/>
              </p:ext>
            </p:extLst>
          </p:nvPr>
        </p:nvGraphicFramePr>
        <p:xfrm>
          <a:off x="1732036" y="1814738"/>
          <a:ext cx="9004790" cy="4617444"/>
        </p:xfrm>
        <a:graphic>
          <a:graphicData uri="http://schemas.openxmlformats.org/drawingml/2006/table">
            <a:tbl>
              <a:tblPr firstRow="1" bandRow="1">
                <a:tableStyleId>{00A15C55-8517-42AA-B614-E9B94910E393}</a:tableStyleId>
              </a:tblPr>
              <a:tblGrid>
                <a:gridCol w="532867">
                  <a:extLst>
                    <a:ext uri="{9D8B030D-6E8A-4147-A177-3AD203B41FA5}">
                      <a16:colId xmlns:a16="http://schemas.microsoft.com/office/drawing/2014/main" val="20000"/>
                    </a:ext>
                  </a:extLst>
                </a:gridCol>
                <a:gridCol w="1545770">
                  <a:extLst>
                    <a:ext uri="{9D8B030D-6E8A-4147-A177-3AD203B41FA5}">
                      <a16:colId xmlns:a16="http://schemas.microsoft.com/office/drawing/2014/main" val="20001"/>
                    </a:ext>
                  </a:extLst>
                </a:gridCol>
                <a:gridCol w="567435">
                  <a:extLst>
                    <a:ext uri="{9D8B030D-6E8A-4147-A177-3AD203B41FA5}">
                      <a16:colId xmlns:a16="http://schemas.microsoft.com/office/drawing/2014/main" val="20002"/>
                    </a:ext>
                  </a:extLst>
                </a:gridCol>
                <a:gridCol w="1584903">
                  <a:extLst>
                    <a:ext uri="{9D8B030D-6E8A-4147-A177-3AD203B41FA5}">
                      <a16:colId xmlns:a16="http://schemas.microsoft.com/office/drawing/2014/main" val="20003"/>
                    </a:ext>
                  </a:extLst>
                </a:gridCol>
                <a:gridCol w="606568">
                  <a:extLst>
                    <a:ext uri="{9D8B030D-6E8A-4147-A177-3AD203B41FA5}">
                      <a16:colId xmlns:a16="http://schemas.microsoft.com/office/drawing/2014/main" val="20004"/>
                    </a:ext>
                  </a:extLst>
                </a:gridCol>
                <a:gridCol w="1814409">
                  <a:extLst>
                    <a:ext uri="{9D8B030D-6E8A-4147-A177-3AD203B41FA5}">
                      <a16:colId xmlns:a16="http://schemas.microsoft.com/office/drawing/2014/main" val="20005"/>
                    </a:ext>
                  </a:extLst>
                </a:gridCol>
                <a:gridCol w="553163">
                  <a:extLst>
                    <a:ext uri="{9D8B030D-6E8A-4147-A177-3AD203B41FA5}">
                      <a16:colId xmlns:a16="http://schemas.microsoft.com/office/drawing/2014/main" val="20006"/>
                    </a:ext>
                  </a:extLst>
                </a:gridCol>
                <a:gridCol w="1799675">
                  <a:extLst>
                    <a:ext uri="{9D8B030D-6E8A-4147-A177-3AD203B41FA5}">
                      <a16:colId xmlns:a16="http://schemas.microsoft.com/office/drawing/2014/main" val="20007"/>
                    </a:ext>
                  </a:extLst>
                </a:gridCol>
              </a:tblGrid>
              <a:tr h="384787">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extLst>
                  <a:ext uri="{0D108BD9-81ED-4DB2-BD59-A6C34878D82A}">
                    <a16:rowId xmlns:a16="http://schemas.microsoft.com/office/drawing/2014/main" val="10000"/>
                  </a:ext>
                </a:extLst>
              </a:tr>
              <a:tr h="384787">
                <a:tc>
                  <a:txBody>
                    <a:bodyPr/>
                    <a:lstStyle/>
                    <a:p>
                      <a:pPr algn="ctr">
                        <a:lnSpc>
                          <a:spcPts val="2300"/>
                        </a:lnSpc>
                      </a:pPr>
                      <a:r>
                        <a:rPr lang="en-US" altLang="zh-TW" sz="1400" b="1" dirty="0">
                          <a:solidFill>
                            <a:srgbClr val="0000FF"/>
                          </a:solidFill>
                          <a:latin typeface="微軟正黑體" panose="020B0604030504040204" pitchFamily="34" charset="-120"/>
                          <a:ea typeface="微軟正黑體" panose="020B0604030504040204" pitchFamily="34" charset="-120"/>
                        </a:rPr>
                        <a:t>104</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國立臺北科技大學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209</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弘光科技大學</a:t>
                      </a:r>
                      <a:endPar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宏國德霖科技大學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敏惠醫護管理專科學校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1"/>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國立高雄科技大學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211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正修科技大學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台北海洋科技大學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育英醫護管理專科學校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2"/>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107</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國立虎尾科技大學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216</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大仁科技大學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黎明技術學院</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610</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崇仁醫護管理專科學校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3"/>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國立澎湖科技大學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220</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中臺科技大學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417</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德育護理健康學院</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611</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聖母醫護管理專科學校</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4"/>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112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國立高雄餐旅大學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225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中華醫事科技大學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國立臺南護理專科學校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新生醫護管理專科學校</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5"/>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113</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國立臺中科技大學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228</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南開科技大學</a:t>
                      </a:r>
                      <a:endPar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國立臺東專科學校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822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慈濟大學</a:t>
                      </a:r>
                    </a:p>
                  </a:txBody>
                  <a:tcPr marL="68580" marR="68580" marT="34290" marB="34290" anchor="ctr"/>
                </a:tc>
                <a:extLst>
                  <a:ext uri="{0D108BD9-81ED-4DB2-BD59-A6C34878D82A}">
                    <a16:rowId xmlns:a16="http://schemas.microsoft.com/office/drawing/2014/main" val="10006"/>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114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國立臺北商業大學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cs typeface="+mn-cs"/>
                        </a:rPr>
                        <a:t>229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中華科技大學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馬偕醫護管理專科學校</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832</a:t>
                      </a: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康寧大學</a:t>
                      </a:r>
                    </a:p>
                  </a:txBody>
                  <a:tcPr marL="68580" marR="68580" marT="34290" marB="34290" anchor="ctr"/>
                </a:tc>
                <a:extLst>
                  <a:ext uri="{0D108BD9-81ED-4DB2-BD59-A6C34878D82A}">
                    <a16:rowId xmlns:a16="http://schemas.microsoft.com/office/drawing/2014/main" val="10007"/>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南臺科技大學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232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美和科技大學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603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仁德醫護管理專科學校</a:t>
                      </a:r>
                    </a:p>
                  </a:txBody>
                  <a:tcPr marL="68580" marR="68580" marT="34290" marB="34290" anchor="ctr"/>
                </a:tc>
                <a:tc gridSpan="2">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noFill/>
                  </a:tcPr>
                </a:tc>
                <a:tc hMerge="1">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8"/>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嘉南藥理</a:t>
                      </a: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239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臺北城市科技大學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樹人醫護管理專科學校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endParaRPr lang="zh-TW" altLang="en-US" dirty="0"/>
                    </a:p>
                  </a:txBody>
                  <a:tcPr marL="68580" marR="68580" marT="34290" marB="34290" anchor="ctr">
                    <a:noFill/>
                  </a:tcPr>
                </a:tc>
                <a:tc>
                  <a:txBody>
                    <a:bodyPr/>
                    <a:lstStyle/>
                    <a:p>
                      <a:endParaRPr lang="zh-TW" altLang="en-US" dirty="0"/>
                    </a:p>
                  </a:txBody>
                  <a:tcPr marL="68580" marR="68580" marT="34290" marB="34290" anchor="ctr">
                    <a:noFill/>
                  </a:tcPr>
                </a:tc>
                <a:extLst>
                  <a:ext uri="{0D108BD9-81ED-4DB2-BD59-A6C34878D82A}">
                    <a16:rowId xmlns:a16="http://schemas.microsoft.com/office/drawing/2014/main" val="2945478641"/>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龍華科技大學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241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文藻外語大學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慈惠醫護管理專科學校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rowSpan="2" gridSpan="2">
                  <a:txBody>
                    <a:bodyPr/>
                    <a:lstStyle/>
                    <a:p>
                      <a:pPr marL="0" algn="l" defTabSz="914400" rtl="0" eaLnBrk="1" latinLnBrk="0" hangingPunct="1">
                        <a:lnSpc>
                          <a:spcPts val="2300"/>
                        </a:lnSpc>
                      </a:pPr>
                      <a:endPar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noFill/>
                  </a:tcPr>
                </a:tc>
                <a:tc rowSpan="2" hMerge="1">
                  <a:txBody>
                    <a:bodyPr/>
                    <a:lstStyle/>
                    <a:p>
                      <a:pPr marL="0" algn="l" defTabSz="914400" rtl="0" eaLnBrk="1" latinLnBrk="0" hangingPunct="1">
                        <a:lnSpc>
                          <a:spcPts val="2300"/>
                        </a:lnSpc>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9"/>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輔英科技大學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致理科技大學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耕莘健康管理專科學校</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51435" marR="51435" marT="2858" marB="2858" anchor="ctr"/>
                </a:tc>
                <a:tc gridSpan="2" vMerge="1">
                  <a:txBody>
                    <a:bodyPr/>
                    <a:lstStyle/>
                    <a:p>
                      <a:pPr marL="0" algn="ctr" defTabSz="914400" rtl="0" eaLnBrk="1" latinLnBrk="0" hangingPunct="1">
                        <a:lnSpc>
                          <a:spcPts val="2300"/>
                        </a:lnSpc>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hMerge="1" vMerge="1">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14341" name="文字方塊 6"/>
          <p:cNvSpPr txBox="1">
            <a:spLocks noChangeArrowheads="1"/>
          </p:cNvSpPr>
          <p:nvPr/>
        </p:nvSpPr>
        <p:spPr bwMode="auto">
          <a:xfrm>
            <a:off x="1844043" y="1010219"/>
            <a:ext cx="84236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400" b="1" dirty="0">
                <a:latin typeface="微軟正黑體" panose="020B0604030504040204" pitchFamily="34" charset="-120"/>
                <a:ea typeface="微軟正黑體" panose="020B0604030504040204" pitchFamily="34" charset="-120"/>
              </a:rPr>
              <a:t>115</a:t>
            </a:r>
            <a:r>
              <a:rPr lang="zh-TW" altLang="en-US" sz="2400" b="1" dirty="0">
                <a:latin typeface="微軟正黑體" panose="020B0604030504040204" pitchFamily="34" charset="-120"/>
                <a:ea typeface="微軟正黑體" panose="020B0604030504040204" pitchFamily="34" charset="-120"/>
              </a:rPr>
              <a:t>學年度五專優先免試入學各招生學校</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000" b="1" dirty="0">
                <a:latin typeface="微軟正黑體" panose="020B0604030504040204" pitchFamily="34" charset="-120"/>
                <a:ea typeface="微軟正黑體" panose="020B0604030504040204" pitchFamily="34" charset="-120"/>
              </a:rPr>
              <a:t>（計 </a:t>
            </a:r>
            <a:r>
              <a:rPr lang="en-US" altLang="zh-TW" sz="2000" b="1" dirty="0">
                <a:solidFill>
                  <a:srgbClr val="C00000"/>
                </a:solidFill>
                <a:latin typeface="微軟正黑體" panose="020B0604030504040204" pitchFamily="34" charset="-120"/>
                <a:ea typeface="微軟正黑體" panose="020B0604030504040204" pitchFamily="34" charset="-120"/>
              </a:rPr>
              <a:t>40</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校，其中 </a:t>
            </a:r>
            <a:r>
              <a:rPr lang="en-US" altLang="zh-TW" sz="2000" b="1" dirty="0">
                <a:latin typeface="微軟正黑體" panose="020B0604030504040204" pitchFamily="34" charset="-120"/>
                <a:ea typeface="微軟正黑體" panose="020B0604030504040204" pitchFamily="34" charset="-120"/>
              </a:rPr>
              <a:t>9 </a:t>
            </a:r>
            <a:r>
              <a:rPr lang="zh-TW" altLang="en-US" sz="2000" b="1" dirty="0">
                <a:latin typeface="微軟正黑體" panose="020B0604030504040204" pitchFamily="34" charset="-120"/>
                <a:ea typeface="微軟正黑體" panose="020B0604030504040204" pitchFamily="34" charset="-120"/>
              </a:rPr>
              <a:t>校為國立校院，</a:t>
            </a:r>
            <a:r>
              <a:rPr lang="en-US" altLang="zh-TW" sz="2000" b="1" dirty="0">
                <a:latin typeface="微軟正黑體" panose="020B0604030504040204" pitchFamily="34" charset="-120"/>
                <a:ea typeface="微軟正黑體" panose="020B0604030504040204" pitchFamily="34" charset="-120"/>
              </a:rPr>
              <a:t>31 </a:t>
            </a:r>
            <a:r>
              <a:rPr lang="zh-TW" altLang="en-US" sz="2000" b="1" dirty="0">
                <a:latin typeface="微軟正黑體" panose="020B0604030504040204" pitchFamily="34" charset="-120"/>
                <a:ea typeface="微軟正黑體" panose="020B0604030504040204" pitchFamily="34" charset="-120"/>
              </a:rPr>
              <a:t>校為私立校院）</a:t>
            </a:r>
          </a:p>
        </p:txBody>
      </p:sp>
      <p:sp>
        <p:nvSpPr>
          <p:cNvPr id="14342" name="文字方塊 133"/>
          <p:cNvSpPr txBox="1">
            <a:spLocks noChangeArrowheads="1"/>
          </p:cNvSpPr>
          <p:nvPr/>
        </p:nvSpPr>
        <p:spPr bwMode="auto">
          <a:xfrm>
            <a:off x="8485350" y="4916608"/>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C00000"/>
                </a:solidFill>
                <a:latin typeface="微軟正黑體" panose="020B0604030504040204" pitchFamily="34" charset="-120"/>
                <a:ea typeface="微軟正黑體" panose="020B0604030504040204" pitchFamily="34" charset="-120"/>
              </a:rPr>
              <a:t>（依簡章公告為準）</a:t>
            </a:r>
          </a:p>
        </p:txBody>
      </p:sp>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786019" y="728409"/>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989633" y="235064"/>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738433" y="29100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参</a:t>
            </a:r>
            <a:r>
              <a:rPr lang="zh-TW" altLang="en-US" sz="3000" b="1" dirty="0">
                <a:solidFill>
                  <a:srgbClr val="002060"/>
                </a:solidFill>
                <a:latin typeface="微軟正黑體" panose="020B0604030504040204" pitchFamily="34" charset="-120"/>
                <a:ea typeface="微軟正黑體" panose="020B0604030504040204" pitchFamily="34" charset="-120"/>
              </a:rPr>
              <a:t>、</a:t>
            </a:r>
            <a:r>
              <a:rPr lang="zh-TW" altLang="en-US" sz="3000" b="1" dirty="0">
                <a:solidFill>
                  <a:srgbClr val="C00000"/>
                </a:solidFill>
                <a:latin typeface="微軟正黑體" panose="020B0604030504040204" pitchFamily="34" charset="-120"/>
                <a:ea typeface="微軟正黑體" panose="020B0604030504040204" pitchFamily="34" charset="-120"/>
              </a:rPr>
              <a:t>招生學校</a:t>
            </a:r>
            <a:r>
              <a:rPr lang="zh-TW" altLang="en-US" sz="3000" b="1" dirty="0">
                <a:solidFill>
                  <a:srgbClr val="002060"/>
                </a:solidFill>
                <a:latin typeface="微軟正黑體" panose="020B0604030504040204" pitchFamily="34" charset="-120"/>
                <a:ea typeface="微軟正黑體" panose="020B0604030504040204" pitchFamily="34" charset="-120"/>
              </a:rPr>
              <a:t>、科組名額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1" name="投影片編號版面配置區 4">
            <a:extLst>
              <a:ext uri="{FF2B5EF4-FFF2-40B4-BE49-F238E27FC236}">
                <a16:creationId xmlns:a16="http://schemas.microsoft.com/office/drawing/2014/main" id="{1AA0496F-7A25-467F-8774-357AE14FF93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群組 254"/>
          <p:cNvGrpSpPr/>
          <p:nvPr/>
        </p:nvGrpSpPr>
        <p:grpSpPr>
          <a:xfrm>
            <a:off x="1582939" y="5061749"/>
            <a:ext cx="8991002" cy="503912"/>
            <a:chOff x="102000" y="5327973"/>
            <a:chExt cx="11988002" cy="783267"/>
          </a:xfrm>
        </p:grpSpPr>
        <p:cxnSp>
          <p:nvCxnSpPr>
            <p:cNvPr id="256" name="Straight Connector 5"/>
            <p:cNvCxnSpPr/>
            <p:nvPr/>
          </p:nvCxnSpPr>
          <p:spPr>
            <a:xfrm>
              <a:off x="102000" y="5327973"/>
              <a:ext cx="119880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7" name="Rectangle 3"/>
            <p:cNvSpPr/>
            <p:nvPr/>
          </p:nvSpPr>
          <p:spPr>
            <a:xfrm rot="16200000">
              <a:off x="5736001" y="-242761"/>
              <a:ext cx="720000" cy="1198800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dirty="0"/>
            </a:p>
          </p:txBody>
        </p:sp>
      </p:grpSp>
      <p:sp>
        <p:nvSpPr>
          <p:cNvPr id="3" name="內容版面配置區 2"/>
          <p:cNvSpPr>
            <a:spLocks noGrp="1"/>
          </p:cNvSpPr>
          <p:nvPr>
            <p:ph idx="1"/>
          </p:nvPr>
        </p:nvSpPr>
        <p:spPr>
          <a:xfrm>
            <a:off x="1981276" y="1639433"/>
            <a:ext cx="8433336" cy="4321551"/>
          </a:xfrm>
        </p:spPr>
        <p:txBody>
          <a:bodyPr>
            <a:noAutofit/>
          </a:bodyPr>
          <a:lstStyle/>
          <a:p>
            <a:pPr marL="1371566" lvl="4" indent="0">
              <a:lnSpc>
                <a:spcPct val="100000"/>
              </a:lnSpc>
              <a:spcBef>
                <a:spcPts val="0"/>
              </a:spcBef>
              <a:spcAft>
                <a:spcPts val="3600"/>
              </a:spcAft>
              <a:buNone/>
            </a:pPr>
            <a:r>
              <a:rPr lang="en-US" altLang="zh-TW"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40</a:t>
            </a:r>
            <a:r>
              <a:rPr lang="zh-TW" altLang="en-US" sz="4000" b="1" dirty="0">
                <a:latin typeface="微軟正黑體" panose="020B0604030504040204" pitchFamily="34" charset="-120"/>
                <a:ea typeface="微軟正黑體" panose="020B0604030504040204" pitchFamily="34" charset="-120"/>
              </a:rPr>
              <a:t>所招生學校</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3600"/>
              </a:spcAft>
              <a:buNone/>
            </a:pPr>
            <a:r>
              <a:rPr lang="en-US" altLang="zh-TW" sz="3600" b="1" dirty="0">
                <a:latin typeface="微軟正黑體" panose="020B0604030504040204" pitchFamily="34" charset="-120"/>
                <a:ea typeface="微軟正黑體" panose="020B0604030504040204" pitchFamily="34" charset="-120"/>
              </a:rPr>
              <a:t>      </a:t>
            </a:r>
            <a:r>
              <a:rPr lang="en-US" altLang="zh-TW" sz="5400" b="1" dirty="0">
                <a:solidFill>
                  <a:srgbClr val="C00000"/>
                </a:solidFill>
                <a:latin typeface="Times New Roman" panose="02020603050405020304" pitchFamily="18" charset="0"/>
              </a:rPr>
              <a:t>193</a:t>
            </a:r>
            <a:r>
              <a:rPr lang="zh-TW" altLang="en-US" sz="4000" b="1" dirty="0">
                <a:latin typeface="微軟正黑體" panose="020B0604030504040204" pitchFamily="34" charset="-120"/>
                <a:ea typeface="微軟正黑體" panose="020B0604030504040204" pitchFamily="34" charset="-120"/>
              </a:rPr>
              <a:t>個科（組）</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1200"/>
              </a:spcAft>
              <a:buNone/>
            </a:pPr>
            <a:r>
              <a:rPr lang="zh-TW" altLang="en-US"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rPr>
              <a:t>12,764</a:t>
            </a:r>
            <a:r>
              <a:rPr lang="zh-TW" altLang="en-US" sz="4000" b="1" dirty="0">
                <a:latin typeface="微軟正黑體" panose="020B0604030504040204" pitchFamily="34" charset="-120"/>
                <a:ea typeface="微軟正黑體" panose="020B0604030504040204" pitchFamily="34" charset="-120"/>
              </a:rPr>
              <a:t>個招生名額</a:t>
            </a:r>
            <a:endParaRPr lang="en-US" altLang="zh-TW" sz="4000" b="1" dirty="0">
              <a:latin typeface="微軟正黑體" panose="020B0604030504040204" pitchFamily="34" charset="-120"/>
              <a:ea typeface="微軟正黑體" panose="020B0604030504040204" pitchFamily="34" charset="-120"/>
            </a:endParaRPr>
          </a:p>
          <a:p>
            <a:pPr marL="809980" lvl="4" indent="0">
              <a:lnSpc>
                <a:spcPts val="2250"/>
              </a:lnSpc>
              <a:spcBef>
                <a:spcPts val="0"/>
              </a:spcBef>
              <a:spcAft>
                <a:spcPts val="600"/>
              </a:spcAft>
              <a:buNone/>
            </a:pP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         （一般生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9,973</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、大陸長期探親子女</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173</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、特種生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2,618</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25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809980" lvl="4" indent="0">
              <a:lnSpc>
                <a:spcPts val="2250"/>
              </a:lnSpc>
              <a:spcBef>
                <a:spcPts val="0"/>
              </a:spcBef>
              <a:spcAft>
                <a:spcPts val="600"/>
              </a:spcAft>
              <a:buNone/>
            </a:pPr>
            <a:r>
              <a:rPr lang="en-US" altLang="zh-TW" sz="1300" b="1" dirty="0">
                <a:solidFill>
                  <a:srgbClr val="C00000"/>
                </a:solidFill>
                <a:latin typeface="新細明體" panose="02020500000000000000" pitchFamily="18" charset="-120"/>
              </a:rPr>
              <a:t>  ※ </a:t>
            </a:r>
            <a:r>
              <a:rPr lang="zh-TW" altLang="en-US" sz="1300" b="1" dirty="0">
                <a:solidFill>
                  <a:srgbClr val="C00000"/>
                </a:solidFill>
                <a:latin typeface="微軟正黑體" panose="020B0604030504040204" pitchFamily="34" charset="-120"/>
                <a:ea typeface="微軟正黑體" panose="020B0604030504040204" pitchFamily="34" charset="-120"/>
              </a:rPr>
              <a:t>特種生：原住民生、身障生、政府派外人員子女、境外科技人才子女、蒙藏生、僑生、退伍軍人。</a:t>
            </a:r>
            <a:endParaRPr lang="en-US" altLang="zh-TW" dirty="0"/>
          </a:p>
        </p:txBody>
      </p:sp>
      <p:sp>
        <p:nvSpPr>
          <p:cNvPr id="16393" name="文字方塊 133"/>
          <p:cNvSpPr txBox="1">
            <a:spLocks noChangeArrowheads="1"/>
          </p:cNvSpPr>
          <p:nvPr/>
        </p:nvSpPr>
        <p:spPr bwMode="auto">
          <a:xfrm>
            <a:off x="8489604" y="5929321"/>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grpSp>
        <p:nvGrpSpPr>
          <p:cNvPr id="128" name="群組 127"/>
          <p:cNvGrpSpPr/>
          <p:nvPr/>
        </p:nvGrpSpPr>
        <p:grpSpPr>
          <a:xfrm>
            <a:off x="2151846" y="1553381"/>
            <a:ext cx="1729764" cy="3499950"/>
            <a:chOff x="837126" y="1372870"/>
            <a:chExt cx="1952753" cy="3942805"/>
          </a:xfrm>
        </p:grpSpPr>
        <p:grpSp>
          <p:nvGrpSpPr>
            <p:cNvPr id="129" name="Group 81">
              <a:extLst>
                <a:ext uri="{FF2B5EF4-FFF2-40B4-BE49-F238E27FC236}">
                  <a16:creationId xmlns:a16="http://schemas.microsoft.com/office/drawing/2014/main" id="{AF5E189E-565D-47ED-AC7D-AEB4FC7247D1}"/>
                </a:ext>
              </a:extLst>
            </p:cNvPr>
            <p:cNvGrpSpPr/>
            <p:nvPr/>
          </p:nvGrpSpPr>
          <p:grpSpPr>
            <a:xfrm>
              <a:off x="837126" y="1372870"/>
              <a:ext cx="1952753" cy="1202783"/>
              <a:chOff x="3765130" y="1349076"/>
              <a:chExt cx="4859204" cy="2917944"/>
            </a:xfrm>
          </p:grpSpPr>
          <p:grpSp>
            <p:nvGrpSpPr>
              <p:cNvPr id="214" name="Group 40">
                <a:extLst>
                  <a:ext uri="{FF2B5EF4-FFF2-40B4-BE49-F238E27FC236}">
                    <a16:creationId xmlns:a16="http://schemas.microsoft.com/office/drawing/2014/main" id="{991DD24E-B85A-49BC-9BDB-7594AC7BA59A}"/>
                  </a:ext>
                </a:extLst>
              </p:cNvPr>
              <p:cNvGrpSpPr/>
              <p:nvPr/>
            </p:nvGrpSpPr>
            <p:grpSpPr>
              <a:xfrm>
                <a:off x="3765130" y="1349076"/>
                <a:ext cx="4859204" cy="2586924"/>
                <a:chOff x="3631780" y="1691976"/>
                <a:chExt cx="4859204" cy="2586924"/>
              </a:xfrm>
            </p:grpSpPr>
            <p:sp>
              <p:nvSpPr>
                <p:cNvPr id="216" name="Oval 41">
                  <a:extLst>
                    <a:ext uri="{FF2B5EF4-FFF2-40B4-BE49-F238E27FC236}">
                      <a16:creationId xmlns:a16="http://schemas.microsoft.com/office/drawing/2014/main" id="{388E803E-2874-4421-8C26-77094C6226E9}"/>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217" name="Group 42">
                  <a:extLst>
                    <a:ext uri="{FF2B5EF4-FFF2-40B4-BE49-F238E27FC236}">
                      <a16:creationId xmlns:a16="http://schemas.microsoft.com/office/drawing/2014/main" id="{59AF5984-3F4A-46B1-9F1B-6A09B8E00552}"/>
                    </a:ext>
                  </a:extLst>
                </p:cNvPr>
                <p:cNvGrpSpPr/>
                <p:nvPr/>
              </p:nvGrpSpPr>
              <p:grpSpPr>
                <a:xfrm>
                  <a:off x="5715672" y="1691976"/>
                  <a:ext cx="2775312" cy="2580988"/>
                  <a:chOff x="5715672" y="1691976"/>
                  <a:chExt cx="2775312" cy="2580988"/>
                </a:xfrm>
                <a:solidFill>
                  <a:schemeClr val="accent4"/>
                </a:solidFill>
              </p:grpSpPr>
              <p:sp>
                <p:nvSpPr>
                  <p:cNvPr id="250" name="Oval 75">
                    <a:extLst>
                      <a:ext uri="{FF2B5EF4-FFF2-40B4-BE49-F238E27FC236}">
                        <a16:creationId xmlns:a16="http://schemas.microsoft.com/office/drawing/2014/main" id="{9CA98D17-7A4D-4750-9D4C-6D7B54AF4E1B}"/>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1" name="Oval 76">
                    <a:extLst>
                      <a:ext uri="{FF2B5EF4-FFF2-40B4-BE49-F238E27FC236}">
                        <a16:creationId xmlns:a16="http://schemas.microsoft.com/office/drawing/2014/main" id="{092EF2A7-B106-4118-8778-7948B62CE83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2" name="Oval 77">
                    <a:extLst>
                      <a:ext uri="{FF2B5EF4-FFF2-40B4-BE49-F238E27FC236}">
                        <a16:creationId xmlns:a16="http://schemas.microsoft.com/office/drawing/2014/main" id="{B51D6DE1-ABEE-4AA6-916F-B574789C8082}"/>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3" name="Oval 78">
                    <a:extLst>
                      <a:ext uri="{FF2B5EF4-FFF2-40B4-BE49-F238E27FC236}">
                        <a16:creationId xmlns:a16="http://schemas.microsoft.com/office/drawing/2014/main" id="{45AAA886-6517-44A7-A5DE-4F7012B65085}"/>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4" name="Rectangle 79">
                    <a:extLst>
                      <a:ext uri="{FF2B5EF4-FFF2-40B4-BE49-F238E27FC236}">
                        <a16:creationId xmlns:a16="http://schemas.microsoft.com/office/drawing/2014/main" id="{690BFC57-3D96-407E-9C49-6FB1AE6F097F}"/>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218" name="Group 43">
                  <a:extLst>
                    <a:ext uri="{FF2B5EF4-FFF2-40B4-BE49-F238E27FC236}">
                      <a16:creationId xmlns:a16="http://schemas.microsoft.com/office/drawing/2014/main" id="{30347C6F-5212-4939-97AB-A99862E85AE4}"/>
                    </a:ext>
                  </a:extLst>
                </p:cNvPr>
                <p:cNvGrpSpPr/>
                <p:nvPr/>
              </p:nvGrpSpPr>
              <p:grpSpPr>
                <a:xfrm>
                  <a:off x="4298370" y="1809306"/>
                  <a:ext cx="3786551" cy="2465573"/>
                  <a:chOff x="4298370" y="1809306"/>
                  <a:chExt cx="3786551" cy="2465573"/>
                </a:xfrm>
              </p:grpSpPr>
              <p:sp>
                <p:nvSpPr>
                  <p:cNvPr id="239" name="Oval 64">
                    <a:extLst>
                      <a:ext uri="{FF2B5EF4-FFF2-40B4-BE49-F238E27FC236}">
                        <a16:creationId xmlns:a16="http://schemas.microsoft.com/office/drawing/2014/main" id="{CF985905-2EF8-4E89-B81E-BAA032A578D0}"/>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0" name="Oval 65">
                    <a:extLst>
                      <a:ext uri="{FF2B5EF4-FFF2-40B4-BE49-F238E27FC236}">
                        <a16:creationId xmlns:a16="http://schemas.microsoft.com/office/drawing/2014/main" id="{DC1FA4F7-F87B-40F9-A365-C067B99C71C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1" name="Oval 66">
                    <a:extLst>
                      <a:ext uri="{FF2B5EF4-FFF2-40B4-BE49-F238E27FC236}">
                        <a16:creationId xmlns:a16="http://schemas.microsoft.com/office/drawing/2014/main" id="{7A3D9BCD-F355-4BBF-9A9B-5DA176F38E26}"/>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2" name="Oval 67">
                    <a:extLst>
                      <a:ext uri="{FF2B5EF4-FFF2-40B4-BE49-F238E27FC236}">
                        <a16:creationId xmlns:a16="http://schemas.microsoft.com/office/drawing/2014/main" id="{DF70CFA9-F278-4DF3-877D-2BF6DE8BA9EA}"/>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3" name="Oval 68">
                    <a:extLst>
                      <a:ext uri="{FF2B5EF4-FFF2-40B4-BE49-F238E27FC236}">
                        <a16:creationId xmlns:a16="http://schemas.microsoft.com/office/drawing/2014/main" id="{4D4C8CE7-7527-4DA6-8670-F09C5EC172C6}"/>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4" name="Oval 69">
                    <a:extLst>
                      <a:ext uri="{FF2B5EF4-FFF2-40B4-BE49-F238E27FC236}">
                        <a16:creationId xmlns:a16="http://schemas.microsoft.com/office/drawing/2014/main" id="{B76503BA-1DA5-4A79-ACD9-F8767ADE5CA9}"/>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5" name="Oval 70">
                    <a:extLst>
                      <a:ext uri="{FF2B5EF4-FFF2-40B4-BE49-F238E27FC236}">
                        <a16:creationId xmlns:a16="http://schemas.microsoft.com/office/drawing/2014/main" id="{ADB38927-A1A9-4FDF-BC54-211A32924B60}"/>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6" name="Oval 71">
                    <a:extLst>
                      <a:ext uri="{FF2B5EF4-FFF2-40B4-BE49-F238E27FC236}">
                        <a16:creationId xmlns:a16="http://schemas.microsoft.com/office/drawing/2014/main" id="{D72A5B5C-6987-49B5-B8C4-82053A4FC107}"/>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7" name="Oval 72">
                    <a:extLst>
                      <a:ext uri="{FF2B5EF4-FFF2-40B4-BE49-F238E27FC236}">
                        <a16:creationId xmlns:a16="http://schemas.microsoft.com/office/drawing/2014/main" id="{876F5281-49EA-46ED-9A49-1B9829C7D852}"/>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8" name="Rectangle 73">
                    <a:extLst>
                      <a:ext uri="{FF2B5EF4-FFF2-40B4-BE49-F238E27FC236}">
                        <a16:creationId xmlns:a16="http://schemas.microsoft.com/office/drawing/2014/main" id="{5E3D745D-4C9D-4692-B86D-91817C7E2D2A}"/>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9" name="Oval 74">
                    <a:extLst>
                      <a:ext uri="{FF2B5EF4-FFF2-40B4-BE49-F238E27FC236}">
                        <a16:creationId xmlns:a16="http://schemas.microsoft.com/office/drawing/2014/main" id="{F8B12D92-9994-4714-9BEF-BDB108063F2C}"/>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19" name="Group 44">
                  <a:extLst>
                    <a:ext uri="{FF2B5EF4-FFF2-40B4-BE49-F238E27FC236}">
                      <a16:creationId xmlns:a16="http://schemas.microsoft.com/office/drawing/2014/main" id="{10C4BB2C-D72D-479A-BC0C-893AAA514BC7}"/>
                    </a:ext>
                  </a:extLst>
                </p:cNvPr>
                <p:cNvGrpSpPr/>
                <p:nvPr/>
              </p:nvGrpSpPr>
              <p:grpSpPr>
                <a:xfrm>
                  <a:off x="3631780" y="2451097"/>
                  <a:ext cx="3196921" cy="1827803"/>
                  <a:chOff x="3631780" y="2451097"/>
                  <a:chExt cx="3196921" cy="1827803"/>
                </a:xfrm>
              </p:grpSpPr>
              <p:sp>
                <p:nvSpPr>
                  <p:cNvPr id="231" name="Oval 56">
                    <a:extLst>
                      <a:ext uri="{FF2B5EF4-FFF2-40B4-BE49-F238E27FC236}">
                        <a16:creationId xmlns:a16="http://schemas.microsoft.com/office/drawing/2014/main" id="{8879E059-3251-4D78-ACC5-A44BE83FD993}"/>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2" name="Oval 57">
                    <a:extLst>
                      <a:ext uri="{FF2B5EF4-FFF2-40B4-BE49-F238E27FC236}">
                        <a16:creationId xmlns:a16="http://schemas.microsoft.com/office/drawing/2014/main" id="{2E2F5274-2177-4C64-9F39-6760731E4C81}"/>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3" name="Oval 58">
                    <a:extLst>
                      <a:ext uri="{FF2B5EF4-FFF2-40B4-BE49-F238E27FC236}">
                        <a16:creationId xmlns:a16="http://schemas.microsoft.com/office/drawing/2014/main" id="{2CFB5250-9093-4EB2-A0A8-2387B0002B90}"/>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4" name="Oval 59">
                    <a:extLst>
                      <a:ext uri="{FF2B5EF4-FFF2-40B4-BE49-F238E27FC236}">
                        <a16:creationId xmlns:a16="http://schemas.microsoft.com/office/drawing/2014/main" id="{F4708486-3B31-4518-9B2A-E68FA485952C}"/>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5" name="Oval 60">
                    <a:extLst>
                      <a:ext uri="{FF2B5EF4-FFF2-40B4-BE49-F238E27FC236}">
                        <a16:creationId xmlns:a16="http://schemas.microsoft.com/office/drawing/2014/main" id="{4D5E6A4E-797E-4D84-88EE-A30B75A7D233}"/>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6" name="Oval 61">
                    <a:extLst>
                      <a:ext uri="{FF2B5EF4-FFF2-40B4-BE49-F238E27FC236}">
                        <a16:creationId xmlns:a16="http://schemas.microsoft.com/office/drawing/2014/main" id="{F2AB9B45-8F2B-410F-8DEE-7932D08E6F15}"/>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7" name="Rectangle 62">
                    <a:extLst>
                      <a:ext uri="{FF2B5EF4-FFF2-40B4-BE49-F238E27FC236}">
                        <a16:creationId xmlns:a16="http://schemas.microsoft.com/office/drawing/2014/main" id="{921C79FF-E62F-4675-9684-731E716AEA74}"/>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8" name="Oval 63">
                    <a:extLst>
                      <a:ext uri="{FF2B5EF4-FFF2-40B4-BE49-F238E27FC236}">
                        <a16:creationId xmlns:a16="http://schemas.microsoft.com/office/drawing/2014/main" id="{39C8B8EB-1F28-4A99-B6EB-A4BD6856FA37}"/>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20" name="Group 45">
                  <a:extLst>
                    <a:ext uri="{FF2B5EF4-FFF2-40B4-BE49-F238E27FC236}">
                      <a16:creationId xmlns:a16="http://schemas.microsoft.com/office/drawing/2014/main" id="{0106B0A4-7E1B-4107-A155-2CF232D1E94A}"/>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221" name="Freeform: Shape 46">
                    <a:extLst>
                      <a:ext uri="{FF2B5EF4-FFF2-40B4-BE49-F238E27FC236}">
                        <a16:creationId xmlns:a16="http://schemas.microsoft.com/office/drawing/2014/main" id="{720DDBDB-AB5E-4664-B73D-5D4ABF8A45F3}"/>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222" name="Freeform: Shape 47">
                    <a:extLst>
                      <a:ext uri="{FF2B5EF4-FFF2-40B4-BE49-F238E27FC236}">
                        <a16:creationId xmlns:a16="http://schemas.microsoft.com/office/drawing/2014/main" id="{B7ABB4E9-033B-4B0E-A8F3-1C608CFC9B5B}"/>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223" name="Freeform: Shape 48">
                    <a:extLst>
                      <a:ext uri="{FF2B5EF4-FFF2-40B4-BE49-F238E27FC236}">
                        <a16:creationId xmlns:a16="http://schemas.microsoft.com/office/drawing/2014/main" id="{57275C02-377F-459D-A160-8EF50ADD9F7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224" name="Freeform: Shape 49">
                    <a:extLst>
                      <a:ext uri="{FF2B5EF4-FFF2-40B4-BE49-F238E27FC236}">
                        <a16:creationId xmlns:a16="http://schemas.microsoft.com/office/drawing/2014/main" id="{483576C7-6F3E-43FD-A3BA-59C68168D0C1}"/>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225" name="Freeform: Shape 50">
                    <a:extLst>
                      <a:ext uri="{FF2B5EF4-FFF2-40B4-BE49-F238E27FC236}">
                        <a16:creationId xmlns:a16="http://schemas.microsoft.com/office/drawing/2014/main" id="{CCE5E9DB-4ECC-4B5E-B75F-8A57ECE8FE5C}"/>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6" name="Freeform: Shape 51">
                    <a:extLst>
                      <a:ext uri="{FF2B5EF4-FFF2-40B4-BE49-F238E27FC236}">
                        <a16:creationId xmlns:a16="http://schemas.microsoft.com/office/drawing/2014/main" id="{F02CA98A-06EB-49E6-8721-B8F706C1EDE8}"/>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52">
                    <a:extLst>
                      <a:ext uri="{FF2B5EF4-FFF2-40B4-BE49-F238E27FC236}">
                        <a16:creationId xmlns:a16="http://schemas.microsoft.com/office/drawing/2014/main" id="{607F29D7-BC56-49CF-A2D3-727660E0F930}"/>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8" name="Freeform: Shape 53">
                    <a:extLst>
                      <a:ext uri="{FF2B5EF4-FFF2-40B4-BE49-F238E27FC236}">
                        <a16:creationId xmlns:a16="http://schemas.microsoft.com/office/drawing/2014/main" id="{732B431D-0F58-44A3-B257-38039320B3E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Shape 54">
                    <a:extLst>
                      <a:ext uri="{FF2B5EF4-FFF2-40B4-BE49-F238E27FC236}">
                        <a16:creationId xmlns:a16="http://schemas.microsoft.com/office/drawing/2014/main" id="{998142EA-F09E-4869-9DA5-149049E9711C}"/>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0" name="Freeform: Shape 55">
                    <a:extLst>
                      <a:ext uri="{FF2B5EF4-FFF2-40B4-BE49-F238E27FC236}">
                        <a16:creationId xmlns:a16="http://schemas.microsoft.com/office/drawing/2014/main" id="{25A56874-29EF-41C9-8302-8F96C239B36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215" name="Freeform: Shape 80">
                <a:extLst>
                  <a:ext uri="{FF2B5EF4-FFF2-40B4-BE49-F238E27FC236}">
                    <a16:creationId xmlns:a16="http://schemas.microsoft.com/office/drawing/2014/main" id="{11F7FED3-0970-49CB-890B-D9EAD286C480}"/>
                  </a:ext>
                </a:extLst>
              </p:cNvPr>
              <p:cNvSpPr/>
              <p:nvPr/>
            </p:nvSpPr>
            <p:spPr>
              <a:xfrm>
                <a:off x="3765130" y="3802333"/>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그룹 2">
              <a:extLst>
                <a:ext uri="{FF2B5EF4-FFF2-40B4-BE49-F238E27FC236}">
                  <a16:creationId xmlns:a16="http://schemas.microsoft.com/office/drawing/2014/main" id="{A40C1E1C-AE20-476C-A2FB-A8DFDDAAD372}"/>
                </a:ext>
              </a:extLst>
            </p:cNvPr>
            <p:cNvGrpSpPr/>
            <p:nvPr/>
          </p:nvGrpSpPr>
          <p:grpSpPr>
            <a:xfrm>
              <a:off x="1252625" y="2776738"/>
              <a:ext cx="1242674" cy="1216800"/>
              <a:chOff x="4303768" y="2288185"/>
              <a:chExt cx="3525573" cy="3525573"/>
            </a:xfrm>
          </p:grpSpPr>
          <p:grpSp>
            <p:nvGrpSpPr>
              <p:cNvPr id="202" name="Group 3">
                <a:extLst>
                  <a:ext uri="{FF2B5EF4-FFF2-40B4-BE49-F238E27FC236}">
                    <a16:creationId xmlns:a16="http://schemas.microsoft.com/office/drawing/2014/main" id="{354D70DE-AEF2-46AC-8AD3-FCD0F0A6FD2B}"/>
                  </a:ext>
                </a:extLst>
              </p:cNvPr>
              <p:cNvGrpSpPr/>
              <p:nvPr/>
            </p:nvGrpSpPr>
            <p:grpSpPr>
              <a:xfrm>
                <a:off x="4303768" y="2288185"/>
                <a:ext cx="3525573" cy="3525573"/>
                <a:chOff x="2937022" y="1333841"/>
                <a:chExt cx="3240360" cy="3240360"/>
              </a:xfrm>
            </p:grpSpPr>
            <p:sp>
              <p:nvSpPr>
                <p:cNvPr id="211" name="Oval 12">
                  <a:extLst>
                    <a:ext uri="{FF2B5EF4-FFF2-40B4-BE49-F238E27FC236}">
                      <a16:creationId xmlns:a16="http://schemas.microsoft.com/office/drawing/2014/main" id="{C1F979EA-F2F6-438F-BF33-9F85D6FF14CD}"/>
                    </a:ext>
                  </a:extLst>
                </p:cNvPr>
                <p:cNvSpPr/>
                <p:nvPr/>
              </p:nvSpPr>
              <p:spPr>
                <a:xfrm rot="18541535">
                  <a:off x="2937022" y="2540021"/>
                  <a:ext cx="3240360" cy="82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2" name="Oval 13">
                  <a:extLst>
                    <a:ext uri="{FF2B5EF4-FFF2-40B4-BE49-F238E27FC236}">
                      <a16:creationId xmlns:a16="http://schemas.microsoft.com/office/drawing/2014/main" id="{11E7150E-E18E-4CDF-99E9-27E43E12F5DD}"/>
                    </a:ext>
                  </a:extLst>
                </p:cNvPr>
                <p:cNvSpPr/>
                <p:nvPr/>
              </p:nvSpPr>
              <p:spPr>
                <a:xfrm rot="3200770">
                  <a:off x="2937022" y="2540021"/>
                  <a:ext cx="3240360" cy="82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3" name="Oval 14">
                  <a:extLst>
                    <a:ext uri="{FF2B5EF4-FFF2-40B4-BE49-F238E27FC236}">
                      <a16:creationId xmlns:a16="http://schemas.microsoft.com/office/drawing/2014/main" id="{0FA6DE2A-3926-421F-878F-80931EF8FA0F}"/>
                    </a:ext>
                  </a:extLst>
                </p:cNvPr>
                <p:cNvSpPr/>
                <p:nvPr/>
              </p:nvSpPr>
              <p:spPr>
                <a:xfrm>
                  <a:off x="2937022" y="2540021"/>
                  <a:ext cx="3240360" cy="8280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p>
              </p:txBody>
            </p:sp>
          </p:grpSp>
          <p:sp>
            <p:nvSpPr>
              <p:cNvPr id="203" name="Oval 4">
                <a:extLst>
                  <a:ext uri="{FF2B5EF4-FFF2-40B4-BE49-F238E27FC236}">
                    <a16:creationId xmlns:a16="http://schemas.microsoft.com/office/drawing/2014/main" id="{81C0CDD2-6933-46E8-8C98-6986FA42A3A1}"/>
                  </a:ext>
                </a:extLst>
              </p:cNvPr>
              <p:cNvSpPr/>
              <p:nvPr/>
            </p:nvSpPr>
            <p:spPr>
              <a:xfrm>
                <a:off x="7022807" y="2873455"/>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4" name="Oval 5">
                <a:extLst>
                  <a:ext uri="{FF2B5EF4-FFF2-40B4-BE49-F238E27FC236}">
                    <a16:creationId xmlns:a16="http://schemas.microsoft.com/office/drawing/2014/main" id="{1542E1E9-BCE3-477E-977B-5AE18CB21917}"/>
                  </a:ext>
                </a:extLst>
              </p:cNvPr>
              <p:cNvSpPr/>
              <p:nvPr/>
            </p:nvSpPr>
            <p:spPr>
              <a:xfrm>
                <a:off x="4778408" y="4988799"/>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5" name="Oval 6">
                <a:extLst>
                  <a:ext uri="{FF2B5EF4-FFF2-40B4-BE49-F238E27FC236}">
                    <a16:creationId xmlns:a16="http://schemas.microsoft.com/office/drawing/2014/main" id="{B7CF68C2-0D00-42A7-99DF-75CFF12FEA33}"/>
                  </a:ext>
                </a:extLst>
              </p:cNvPr>
              <p:cNvSpPr/>
              <p:nvPr/>
            </p:nvSpPr>
            <p:spPr>
              <a:xfrm>
                <a:off x="4880179" y="2939986"/>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6" name="Oval 7">
                <a:extLst>
                  <a:ext uri="{FF2B5EF4-FFF2-40B4-BE49-F238E27FC236}">
                    <a16:creationId xmlns:a16="http://schemas.microsoft.com/office/drawing/2014/main" id="{E4ECB2A8-D520-4B47-A7DE-2ACEDFDCB1F6}"/>
                  </a:ext>
                </a:extLst>
              </p:cNvPr>
              <p:cNvSpPr/>
              <p:nvPr/>
            </p:nvSpPr>
            <p:spPr>
              <a:xfrm>
                <a:off x="7013595" y="4981577"/>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7" name="Oval 8">
                <a:extLst>
                  <a:ext uri="{FF2B5EF4-FFF2-40B4-BE49-F238E27FC236}">
                    <a16:creationId xmlns:a16="http://schemas.microsoft.com/office/drawing/2014/main" id="{6F78ECE1-E86B-4372-A655-BFE3070E917D}"/>
                  </a:ext>
                </a:extLst>
              </p:cNvPr>
              <p:cNvSpPr/>
              <p:nvPr/>
            </p:nvSpPr>
            <p:spPr>
              <a:xfrm>
                <a:off x="7582486" y="4078608"/>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8" name="Oval 9">
                <a:extLst>
                  <a:ext uri="{FF2B5EF4-FFF2-40B4-BE49-F238E27FC236}">
                    <a16:creationId xmlns:a16="http://schemas.microsoft.com/office/drawing/2014/main" id="{733BC826-3CD9-4AE7-B766-30D64B2FA9F8}"/>
                  </a:ext>
                </a:extLst>
              </p:cNvPr>
              <p:cNvSpPr/>
              <p:nvPr/>
            </p:nvSpPr>
            <p:spPr>
              <a:xfrm>
                <a:off x="4483226" y="3683866"/>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9" name="Oval 10">
                <a:extLst>
                  <a:ext uri="{FF2B5EF4-FFF2-40B4-BE49-F238E27FC236}">
                    <a16:creationId xmlns:a16="http://schemas.microsoft.com/office/drawing/2014/main" id="{1234DC2E-6240-4EE5-923D-F86CBC22CC8E}"/>
                  </a:ext>
                </a:extLst>
              </p:cNvPr>
              <p:cNvSpPr/>
              <p:nvPr/>
            </p:nvSpPr>
            <p:spPr>
              <a:xfrm>
                <a:off x="6230224" y="3527173"/>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0" name="Oval 11">
                <a:extLst>
                  <a:ext uri="{FF2B5EF4-FFF2-40B4-BE49-F238E27FC236}">
                    <a16:creationId xmlns:a16="http://schemas.microsoft.com/office/drawing/2014/main" id="{DA1E297E-E008-4686-98D2-905B67343EB1}"/>
                  </a:ext>
                </a:extLst>
              </p:cNvPr>
              <p:cNvSpPr/>
              <p:nvPr/>
            </p:nvSpPr>
            <p:spPr>
              <a:xfrm>
                <a:off x="6133274" y="4853518"/>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grpSp>
        <p:grpSp>
          <p:nvGrpSpPr>
            <p:cNvPr id="131" name="群組 80"/>
            <p:cNvGrpSpPr>
              <a:grpSpLocks/>
            </p:cNvGrpSpPr>
            <p:nvPr/>
          </p:nvGrpSpPr>
          <p:grpSpPr bwMode="auto">
            <a:xfrm>
              <a:off x="837126" y="4140925"/>
              <a:ext cx="1947862" cy="1174750"/>
              <a:chOff x="6948488" y="633017"/>
              <a:chExt cx="1947863" cy="1175148"/>
            </a:xfrm>
          </p:grpSpPr>
          <p:sp>
            <p:nvSpPr>
              <p:cNvPr id="132" name="îṣľíďè"/>
              <p:cNvSpPr>
                <a:spLocks/>
              </p:cNvSpPr>
              <p:nvPr/>
            </p:nvSpPr>
            <p:spPr bwMode="auto">
              <a:xfrm>
                <a:off x="8099823" y="815183"/>
                <a:ext cx="794147" cy="753666"/>
              </a:xfrm>
              <a:custGeom>
                <a:avLst/>
                <a:gdLst>
                  <a:gd name="T0" fmla="*/ 570793 w 256"/>
                  <a:gd name="T1" fmla="*/ 40320 h 243"/>
                  <a:gd name="T2" fmla="*/ 697981 w 256"/>
                  <a:gd name="T3" fmla="*/ 238816 h 243"/>
                  <a:gd name="T4" fmla="*/ 747615 w 256"/>
                  <a:gd name="T5" fmla="*/ 282237 h 243"/>
                  <a:gd name="T6" fmla="*/ 766228 w 256"/>
                  <a:gd name="T7" fmla="*/ 344267 h 243"/>
                  <a:gd name="T8" fmla="*/ 713491 w 256"/>
                  <a:gd name="T9" fmla="*/ 440414 h 243"/>
                  <a:gd name="T10" fmla="*/ 756921 w 256"/>
                  <a:gd name="T11" fmla="*/ 508647 h 243"/>
                  <a:gd name="T12" fmla="*/ 775534 w 256"/>
                  <a:gd name="T13" fmla="*/ 583083 h 243"/>
                  <a:gd name="T14" fmla="*/ 725900 w 256"/>
                  <a:gd name="T15" fmla="*/ 620301 h 243"/>
                  <a:gd name="T16" fmla="*/ 732104 w 256"/>
                  <a:gd name="T17" fmla="*/ 688534 h 243"/>
                  <a:gd name="T18" fmla="*/ 663857 w 256"/>
                  <a:gd name="T19" fmla="*/ 735057 h 243"/>
                  <a:gd name="T20" fmla="*/ 586304 w 256"/>
                  <a:gd name="T21" fmla="*/ 747463 h 243"/>
                  <a:gd name="T22" fmla="*/ 539772 w 256"/>
                  <a:gd name="T23" fmla="*/ 747463 h 243"/>
                  <a:gd name="T24" fmla="*/ 508750 w 256"/>
                  <a:gd name="T25" fmla="*/ 735057 h 243"/>
                  <a:gd name="T26" fmla="*/ 434299 w 256"/>
                  <a:gd name="T27" fmla="*/ 750564 h 243"/>
                  <a:gd name="T28" fmla="*/ 375359 w 256"/>
                  <a:gd name="T29" fmla="*/ 750564 h 243"/>
                  <a:gd name="T30" fmla="*/ 89962 w 256"/>
                  <a:gd name="T31" fmla="*/ 722651 h 243"/>
                  <a:gd name="T32" fmla="*/ 24817 w 256"/>
                  <a:gd name="T33" fmla="*/ 700940 h 243"/>
                  <a:gd name="T34" fmla="*/ 12409 w 256"/>
                  <a:gd name="T35" fmla="*/ 669925 h 243"/>
                  <a:gd name="T36" fmla="*/ 31021 w 256"/>
                  <a:gd name="T37" fmla="*/ 555170 h 243"/>
                  <a:gd name="T38" fmla="*/ 71349 w 256"/>
                  <a:gd name="T39" fmla="*/ 527256 h 243"/>
                  <a:gd name="T40" fmla="*/ 83758 w 256"/>
                  <a:gd name="T41" fmla="*/ 486936 h 243"/>
                  <a:gd name="T42" fmla="*/ 34124 w 256"/>
                  <a:gd name="T43" fmla="*/ 452820 h 243"/>
                  <a:gd name="T44" fmla="*/ 43430 w 256"/>
                  <a:gd name="T45" fmla="*/ 387688 h 243"/>
                  <a:gd name="T46" fmla="*/ 96166 w 256"/>
                  <a:gd name="T47" fmla="*/ 344267 h 243"/>
                  <a:gd name="T48" fmla="*/ 102371 w 256"/>
                  <a:gd name="T49" fmla="*/ 328760 h 243"/>
                  <a:gd name="T50" fmla="*/ 65145 w 256"/>
                  <a:gd name="T51" fmla="*/ 291542 h 243"/>
                  <a:gd name="T52" fmla="*/ 74451 w 256"/>
                  <a:gd name="T53" fmla="*/ 245019 h 243"/>
                  <a:gd name="T54" fmla="*/ 111677 w 256"/>
                  <a:gd name="T55" fmla="*/ 210902 h 243"/>
                  <a:gd name="T56" fmla="*/ 223354 w 256"/>
                  <a:gd name="T57" fmla="*/ 37218 h 243"/>
                  <a:gd name="T58" fmla="*/ 297805 w 256"/>
                  <a:gd name="T59" fmla="*/ 24812 h 243"/>
                  <a:gd name="T60" fmla="*/ 443606 w 256"/>
                  <a:gd name="T61" fmla="*/ 0 h 243"/>
                  <a:gd name="T62" fmla="*/ 570793 w 256"/>
                  <a:gd name="T63" fmla="*/ 52726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43">
                    <a:moveTo>
                      <a:pt x="184" y="13"/>
                    </a:moveTo>
                    <a:cubicBezTo>
                      <a:pt x="184" y="39"/>
                      <a:pt x="204" y="61"/>
                      <a:pt x="225" y="77"/>
                    </a:cubicBezTo>
                    <a:cubicBezTo>
                      <a:pt x="231" y="81"/>
                      <a:pt x="237" y="85"/>
                      <a:pt x="241" y="91"/>
                    </a:cubicBezTo>
                    <a:cubicBezTo>
                      <a:pt x="246" y="97"/>
                      <a:pt x="249" y="104"/>
                      <a:pt x="247" y="111"/>
                    </a:cubicBezTo>
                    <a:cubicBezTo>
                      <a:pt x="244" y="123"/>
                      <a:pt x="230" y="130"/>
                      <a:pt x="230" y="142"/>
                    </a:cubicBezTo>
                    <a:cubicBezTo>
                      <a:pt x="230" y="151"/>
                      <a:pt x="238" y="158"/>
                      <a:pt x="244" y="164"/>
                    </a:cubicBezTo>
                    <a:cubicBezTo>
                      <a:pt x="251" y="171"/>
                      <a:pt x="256" y="181"/>
                      <a:pt x="250" y="188"/>
                    </a:cubicBezTo>
                    <a:cubicBezTo>
                      <a:pt x="246" y="193"/>
                      <a:pt x="237" y="194"/>
                      <a:pt x="234" y="200"/>
                    </a:cubicBezTo>
                    <a:cubicBezTo>
                      <a:pt x="231" y="206"/>
                      <a:pt x="237" y="214"/>
                      <a:pt x="236" y="222"/>
                    </a:cubicBezTo>
                    <a:cubicBezTo>
                      <a:pt x="235" y="231"/>
                      <a:pt x="223" y="235"/>
                      <a:pt x="214" y="237"/>
                    </a:cubicBezTo>
                    <a:cubicBezTo>
                      <a:pt x="206" y="238"/>
                      <a:pt x="197" y="240"/>
                      <a:pt x="189" y="241"/>
                    </a:cubicBezTo>
                    <a:cubicBezTo>
                      <a:pt x="184" y="242"/>
                      <a:pt x="179" y="243"/>
                      <a:pt x="174" y="241"/>
                    </a:cubicBezTo>
                    <a:cubicBezTo>
                      <a:pt x="170" y="240"/>
                      <a:pt x="167" y="238"/>
                      <a:pt x="164" y="237"/>
                    </a:cubicBezTo>
                    <a:cubicBezTo>
                      <a:pt x="156" y="235"/>
                      <a:pt x="148" y="240"/>
                      <a:pt x="140" y="242"/>
                    </a:cubicBezTo>
                    <a:cubicBezTo>
                      <a:pt x="134" y="243"/>
                      <a:pt x="128" y="242"/>
                      <a:pt x="121" y="242"/>
                    </a:cubicBezTo>
                    <a:cubicBezTo>
                      <a:pt x="90" y="239"/>
                      <a:pt x="60" y="236"/>
                      <a:pt x="29" y="233"/>
                    </a:cubicBezTo>
                    <a:cubicBezTo>
                      <a:pt x="22" y="232"/>
                      <a:pt x="13" y="231"/>
                      <a:pt x="8" y="226"/>
                    </a:cubicBezTo>
                    <a:cubicBezTo>
                      <a:pt x="6" y="223"/>
                      <a:pt x="5" y="220"/>
                      <a:pt x="4" y="216"/>
                    </a:cubicBezTo>
                    <a:cubicBezTo>
                      <a:pt x="0" y="204"/>
                      <a:pt x="0" y="188"/>
                      <a:pt x="10" y="179"/>
                    </a:cubicBezTo>
                    <a:cubicBezTo>
                      <a:pt x="14" y="175"/>
                      <a:pt x="19" y="173"/>
                      <a:pt x="23" y="170"/>
                    </a:cubicBezTo>
                    <a:cubicBezTo>
                      <a:pt x="27" y="167"/>
                      <a:pt x="29" y="161"/>
                      <a:pt x="27" y="157"/>
                    </a:cubicBezTo>
                    <a:cubicBezTo>
                      <a:pt x="24" y="151"/>
                      <a:pt x="15" y="151"/>
                      <a:pt x="11" y="146"/>
                    </a:cubicBezTo>
                    <a:cubicBezTo>
                      <a:pt x="6" y="140"/>
                      <a:pt x="8" y="131"/>
                      <a:pt x="14" y="125"/>
                    </a:cubicBezTo>
                    <a:cubicBezTo>
                      <a:pt x="19" y="120"/>
                      <a:pt x="26" y="116"/>
                      <a:pt x="31" y="111"/>
                    </a:cubicBezTo>
                    <a:cubicBezTo>
                      <a:pt x="32" y="109"/>
                      <a:pt x="33" y="108"/>
                      <a:pt x="33" y="106"/>
                    </a:cubicBezTo>
                    <a:cubicBezTo>
                      <a:pt x="34" y="100"/>
                      <a:pt x="25" y="98"/>
                      <a:pt x="21" y="94"/>
                    </a:cubicBezTo>
                    <a:cubicBezTo>
                      <a:pt x="18" y="89"/>
                      <a:pt x="20" y="83"/>
                      <a:pt x="24" y="79"/>
                    </a:cubicBezTo>
                    <a:cubicBezTo>
                      <a:pt x="27" y="74"/>
                      <a:pt x="32" y="72"/>
                      <a:pt x="36" y="68"/>
                    </a:cubicBezTo>
                    <a:cubicBezTo>
                      <a:pt x="53" y="53"/>
                      <a:pt x="51" y="21"/>
                      <a:pt x="72" y="12"/>
                    </a:cubicBezTo>
                    <a:cubicBezTo>
                      <a:pt x="79" y="8"/>
                      <a:pt x="88" y="9"/>
                      <a:pt x="96" y="8"/>
                    </a:cubicBezTo>
                    <a:cubicBezTo>
                      <a:pt x="112" y="7"/>
                      <a:pt x="127" y="0"/>
                      <a:pt x="143" y="0"/>
                    </a:cubicBezTo>
                    <a:cubicBezTo>
                      <a:pt x="158" y="0"/>
                      <a:pt x="173" y="6"/>
                      <a:pt x="184" y="17"/>
                    </a:cubicBezTo>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3" name="íş1íḍe"/>
              <p:cNvSpPr>
                <a:spLocks/>
              </p:cNvSpPr>
              <p:nvPr/>
            </p:nvSpPr>
            <p:spPr bwMode="auto">
              <a:xfrm>
                <a:off x="8546307" y="1249761"/>
                <a:ext cx="350044" cy="403622"/>
              </a:xfrm>
              <a:custGeom>
                <a:avLst/>
                <a:gdLst>
                  <a:gd name="T0" fmla="*/ 37173 w 113"/>
                  <a:gd name="T1" fmla="*/ 0 h 130"/>
                  <a:gd name="T2" fmla="*/ 291187 w 113"/>
                  <a:gd name="T3" fmla="*/ 353945 h 130"/>
                  <a:gd name="T4" fmla="*/ 0 w 113"/>
                  <a:gd name="T5" fmla="*/ 391203 h 130"/>
                  <a:gd name="T6" fmla="*/ 37173 w 113"/>
                  <a:gd name="T7" fmla="*/ 0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30">
                    <a:moveTo>
                      <a:pt x="12" y="0"/>
                    </a:moveTo>
                    <a:cubicBezTo>
                      <a:pt x="12" y="0"/>
                      <a:pt x="113" y="98"/>
                      <a:pt x="94" y="114"/>
                    </a:cubicBezTo>
                    <a:cubicBezTo>
                      <a:pt x="75" y="130"/>
                      <a:pt x="0" y="126"/>
                      <a:pt x="0" y="126"/>
                    </a:cubicBezTo>
                    <a:lnTo>
                      <a:pt x="12"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4" name="ï$1ídê"/>
              <p:cNvSpPr>
                <a:spLocks/>
              </p:cNvSpPr>
              <p:nvPr/>
            </p:nvSpPr>
            <p:spPr bwMode="auto">
              <a:xfrm>
                <a:off x="6948488" y="1143795"/>
                <a:ext cx="171450" cy="229791"/>
              </a:xfrm>
              <a:custGeom>
                <a:avLst/>
                <a:gdLst>
                  <a:gd name="T0" fmla="*/ 102870 w 55"/>
                  <a:gd name="T1" fmla="*/ 229791 h 74"/>
                  <a:gd name="T2" fmla="*/ 149629 w 55"/>
                  <a:gd name="T3" fmla="*/ 177001 h 74"/>
                  <a:gd name="T4" fmla="*/ 168333 w 55"/>
                  <a:gd name="T5" fmla="*/ 152159 h 74"/>
                  <a:gd name="T6" fmla="*/ 158981 w 55"/>
                  <a:gd name="T7" fmla="*/ 124211 h 74"/>
                  <a:gd name="T8" fmla="*/ 143395 w 55"/>
                  <a:gd name="T9" fmla="*/ 121106 h 74"/>
                  <a:gd name="T10" fmla="*/ 127808 w 55"/>
                  <a:gd name="T11" fmla="*/ 121106 h 74"/>
                  <a:gd name="T12" fmla="*/ 118456 w 55"/>
                  <a:gd name="T13" fmla="*/ 118001 h 74"/>
                  <a:gd name="T14" fmla="*/ 115339 w 55"/>
                  <a:gd name="T15" fmla="*/ 108685 h 74"/>
                  <a:gd name="T16" fmla="*/ 121574 w 55"/>
                  <a:gd name="T17" fmla="*/ 52790 h 74"/>
                  <a:gd name="T18" fmla="*/ 99753 w 55"/>
                  <a:gd name="T19" fmla="*/ 3105 h 74"/>
                  <a:gd name="T20" fmla="*/ 93518 w 55"/>
                  <a:gd name="T21" fmla="*/ 0 h 74"/>
                  <a:gd name="T22" fmla="*/ 84166 w 55"/>
                  <a:gd name="T23" fmla="*/ 18632 h 74"/>
                  <a:gd name="T24" fmla="*/ 87284 w 55"/>
                  <a:gd name="T25" fmla="*/ 102474 h 74"/>
                  <a:gd name="T26" fmla="*/ 21821 w 55"/>
                  <a:gd name="T27" fmla="*/ 118001 h 74"/>
                  <a:gd name="T28" fmla="*/ 6235 w 55"/>
                  <a:gd name="T29" fmla="*/ 142843 h 74"/>
                  <a:gd name="T30" fmla="*/ 34290 w 55"/>
                  <a:gd name="T31" fmla="*/ 192528 h 74"/>
                  <a:gd name="T32" fmla="*/ 59228 w 55"/>
                  <a:gd name="T33" fmla="*/ 223580 h 74"/>
                  <a:gd name="T34" fmla="*/ 46759 w 55"/>
                  <a:gd name="T35" fmla="*/ 229791 h 74"/>
                  <a:gd name="T36" fmla="*/ 124691 w 55"/>
                  <a:gd name="T37" fmla="*/ 211159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74">
                    <a:moveTo>
                      <a:pt x="33" y="74"/>
                    </a:moveTo>
                    <a:cubicBezTo>
                      <a:pt x="37" y="70"/>
                      <a:pt x="44" y="61"/>
                      <a:pt x="48" y="57"/>
                    </a:cubicBezTo>
                    <a:cubicBezTo>
                      <a:pt x="50" y="54"/>
                      <a:pt x="53" y="52"/>
                      <a:pt x="54" y="49"/>
                    </a:cubicBezTo>
                    <a:cubicBezTo>
                      <a:pt x="55" y="46"/>
                      <a:pt x="54" y="42"/>
                      <a:pt x="51" y="40"/>
                    </a:cubicBezTo>
                    <a:cubicBezTo>
                      <a:pt x="50" y="39"/>
                      <a:pt x="48" y="39"/>
                      <a:pt x="46" y="39"/>
                    </a:cubicBezTo>
                    <a:cubicBezTo>
                      <a:pt x="44" y="39"/>
                      <a:pt x="42" y="39"/>
                      <a:pt x="41" y="39"/>
                    </a:cubicBezTo>
                    <a:cubicBezTo>
                      <a:pt x="40" y="39"/>
                      <a:pt x="39" y="39"/>
                      <a:pt x="38" y="38"/>
                    </a:cubicBezTo>
                    <a:cubicBezTo>
                      <a:pt x="37" y="37"/>
                      <a:pt x="37" y="36"/>
                      <a:pt x="37" y="35"/>
                    </a:cubicBezTo>
                    <a:cubicBezTo>
                      <a:pt x="37" y="29"/>
                      <a:pt x="38" y="23"/>
                      <a:pt x="39" y="17"/>
                    </a:cubicBezTo>
                    <a:cubicBezTo>
                      <a:pt x="39" y="11"/>
                      <a:pt x="37" y="4"/>
                      <a:pt x="32" y="1"/>
                    </a:cubicBezTo>
                    <a:cubicBezTo>
                      <a:pt x="32" y="0"/>
                      <a:pt x="31" y="0"/>
                      <a:pt x="30" y="0"/>
                    </a:cubicBezTo>
                    <a:cubicBezTo>
                      <a:pt x="27" y="0"/>
                      <a:pt x="27" y="3"/>
                      <a:pt x="27" y="6"/>
                    </a:cubicBezTo>
                    <a:cubicBezTo>
                      <a:pt x="26" y="14"/>
                      <a:pt x="28" y="25"/>
                      <a:pt x="28" y="33"/>
                    </a:cubicBezTo>
                    <a:cubicBezTo>
                      <a:pt x="22" y="31"/>
                      <a:pt x="12" y="34"/>
                      <a:pt x="7" y="38"/>
                    </a:cubicBezTo>
                    <a:cubicBezTo>
                      <a:pt x="2" y="41"/>
                      <a:pt x="0" y="40"/>
                      <a:pt x="2" y="46"/>
                    </a:cubicBezTo>
                    <a:cubicBezTo>
                      <a:pt x="4" y="52"/>
                      <a:pt x="8" y="57"/>
                      <a:pt x="11" y="62"/>
                    </a:cubicBezTo>
                    <a:cubicBezTo>
                      <a:pt x="13" y="64"/>
                      <a:pt x="16" y="71"/>
                      <a:pt x="19" y="72"/>
                    </a:cubicBezTo>
                    <a:cubicBezTo>
                      <a:pt x="20" y="72"/>
                      <a:pt x="14" y="74"/>
                      <a:pt x="15" y="74"/>
                    </a:cubicBezTo>
                    <a:cubicBezTo>
                      <a:pt x="22" y="74"/>
                      <a:pt x="33" y="68"/>
                      <a:pt x="40" y="68"/>
                    </a:cubicBezTo>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5" name="ïŝľiḑé"/>
              <p:cNvSpPr>
                <a:spLocks/>
              </p:cNvSpPr>
              <p:nvPr/>
            </p:nvSpPr>
            <p:spPr bwMode="auto">
              <a:xfrm>
                <a:off x="6977063" y="1277145"/>
                <a:ext cx="114300" cy="65485"/>
              </a:xfrm>
              <a:custGeom>
                <a:avLst/>
                <a:gdLst>
                  <a:gd name="T0" fmla="*/ 114300 w 37"/>
                  <a:gd name="T1" fmla="*/ 15592 h 21"/>
                  <a:gd name="T2" fmla="*/ 86497 w 37"/>
                  <a:gd name="T3" fmla="*/ 21828 h 21"/>
                  <a:gd name="T4" fmla="*/ 86497 w 37"/>
                  <a:gd name="T5" fmla="*/ 9355 h 21"/>
                  <a:gd name="T6" fmla="*/ 80319 w 37"/>
                  <a:gd name="T7" fmla="*/ 0 h 21"/>
                  <a:gd name="T8" fmla="*/ 55605 w 37"/>
                  <a:gd name="T9" fmla="*/ 21828 h 21"/>
                  <a:gd name="T10" fmla="*/ 27803 w 37"/>
                  <a:gd name="T11" fmla="*/ 24947 h 21"/>
                  <a:gd name="T12" fmla="*/ 9268 w 37"/>
                  <a:gd name="T13" fmla="*/ 24947 h 21"/>
                  <a:gd name="T14" fmla="*/ 0 w 37"/>
                  <a:gd name="T15" fmla="*/ 12473 h 21"/>
                  <a:gd name="T16" fmla="*/ 3089 w 37"/>
                  <a:gd name="T17" fmla="*/ 34302 h 21"/>
                  <a:gd name="T18" fmla="*/ 21624 w 37"/>
                  <a:gd name="T19" fmla="*/ 49893 h 21"/>
                  <a:gd name="T20" fmla="*/ 114300 w 37"/>
                  <a:gd name="T21" fmla="*/ 1559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1">
                    <a:moveTo>
                      <a:pt x="37" y="5"/>
                    </a:moveTo>
                    <a:cubicBezTo>
                      <a:pt x="34" y="6"/>
                      <a:pt x="31" y="7"/>
                      <a:pt x="28" y="7"/>
                    </a:cubicBezTo>
                    <a:cubicBezTo>
                      <a:pt x="28" y="6"/>
                      <a:pt x="28" y="4"/>
                      <a:pt x="28" y="3"/>
                    </a:cubicBezTo>
                    <a:cubicBezTo>
                      <a:pt x="28" y="2"/>
                      <a:pt x="27" y="0"/>
                      <a:pt x="26" y="0"/>
                    </a:cubicBezTo>
                    <a:cubicBezTo>
                      <a:pt x="26" y="4"/>
                      <a:pt x="22" y="6"/>
                      <a:pt x="18" y="7"/>
                    </a:cubicBezTo>
                    <a:cubicBezTo>
                      <a:pt x="15" y="8"/>
                      <a:pt x="12" y="8"/>
                      <a:pt x="9" y="8"/>
                    </a:cubicBezTo>
                    <a:cubicBezTo>
                      <a:pt x="7" y="8"/>
                      <a:pt x="5" y="9"/>
                      <a:pt x="3" y="8"/>
                    </a:cubicBezTo>
                    <a:cubicBezTo>
                      <a:pt x="2" y="7"/>
                      <a:pt x="0" y="6"/>
                      <a:pt x="0" y="4"/>
                    </a:cubicBezTo>
                    <a:cubicBezTo>
                      <a:pt x="0" y="6"/>
                      <a:pt x="0" y="9"/>
                      <a:pt x="1" y="11"/>
                    </a:cubicBezTo>
                    <a:cubicBezTo>
                      <a:pt x="2" y="13"/>
                      <a:pt x="4" y="15"/>
                      <a:pt x="7" y="16"/>
                    </a:cubicBezTo>
                    <a:cubicBezTo>
                      <a:pt x="24" y="21"/>
                      <a:pt x="35" y="10"/>
                      <a:pt x="37" y="5"/>
                    </a:cubicBezTo>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6" name="íṥľíďé"/>
              <p:cNvSpPr>
                <a:spLocks/>
              </p:cNvSpPr>
              <p:nvPr/>
            </p:nvSpPr>
            <p:spPr bwMode="auto">
              <a:xfrm>
                <a:off x="7286626" y="1243808"/>
                <a:ext cx="407194" cy="564357"/>
              </a:xfrm>
              <a:custGeom>
                <a:avLst/>
                <a:gdLst>
                  <a:gd name="T0" fmla="*/ 0 w 342"/>
                  <a:gd name="T1" fmla="*/ 564357 h 541"/>
                  <a:gd name="T2" fmla="*/ 9525 w 342"/>
                  <a:gd name="T3" fmla="*/ 0 h 541"/>
                  <a:gd name="T4" fmla="*/ 407194 w 342"/>
                  <a:gd name="T5" fmla="*/ 0 h 541"/>
                  <a:gd name="T6" fmla="*/ 400050 w 342"/>
                  <a:gd name="T7" fmla="*/ 564357 h 541"/>
                  <a:gd name="T8" fmla="*/ 0 w 342"/>
                  <a:gd name="T9" fmla="*/ 564357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541">
                    <a:moveTo>
                      <a:pt x="0" y="541"/>
                    </a:moveTo>
                    <a:lnTo>
                      <a:pt x="8" y="0"/>
                    </a:lnTo>
                    <a:lnTo>
                      <a:pt x="342" y="0"/>
                    </a:lnTo>
                    <a:lnTo>
                      <a:pt x="336" y="541"/>
                    </a:lnTo>
                    <a:lnTo>
                      <a:pt x="0" y="541"/>
                    </a:lnTo>
                    <a:close/>
                  </a:path>
                </a:pathLst>
              </a:custGeom>
              <a:solidFill>
                <a:srgbClr val="19AF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7" name="îšľiḑè"/>
              <p:cNvSpPr>
                <a:spLocks/>
              </p:cNvSpPr>
              <p:nvPr/>
            </p:nvSpPr>
            <p:spPr bwMode="auto">
              <a:xfrm>
                <a:off x="7444979" y="1593852"/>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8" name="î$lïḓê"/>
              <p:cNvSpPr>
                <a:spLocks/>
              </p:cNvSpPr>
              <p:nvPr/>
            </p:nvSpPr>
            <p:spPr bwMode="auto">
              <a:xfrm>
                <a:off x="7193757" y="685404"/>
                <a:ext cx="546497" cy="527447"/>
              </a:xfrm>
              <a:custGeom>
                <a:avLst/>
                <a:gdLst>
                  <a:gd name="T0" fmla="*/ 183201 w 176"/>
                  <a:gd name="T1" fmla="*/ 105489 h 170"/>
                  <a:gd name="T2" fmla="*/ 521656 w 176"/>
                  <a:gd name="T3" fmla="*/ 285442 h 170"/>
                  <a:gd name="T4" fmla="*/ 195621 w 176"/>
                  <a:gd name="T5" fmla="*/ 484010 h 170"/>
                  <a:gd name="T6" fmla="*/ 183201 w 176"/>
                  <a:gd name="T7" fmla="*/ 105489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170">
                    <a:moveTo>
                      <a:pt x="59" y="34"/>
                    </a:moveTo>
                    <a:cubicBezTo>
                      <a:pt x="75" y="6"/>
                      <a:pt x="158" y="0"/>
                      <a:pt x="168" y="92"/>
                    </a:cubicBezTo>
                    <a:cubicBezTo>
                      <a:pt x="176" y="158"/>
                      <a:pt x="100" y="170"/>
                      <a:pt x="63" y="156"/>
                    </a:cubicBezTo>
                    <a:cubicBezTo>
                      <a:pt x="0" y="132"/>
                      <a:pt x="42" y="62"/>
                      <a:pt x="59" y="3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9" name="íṧḷïḋe"/>
              <p:cNvSpPr>
                <a:spLocks/>
              </p:cNvSpPr>
              <p:nvPr/>
            </p:nvSpPr>
            <p:spPr bwMode="auto">
              <a:xfrm>
                <a:off x="7222332" y="933054"/>
                <a:ext cx="104775" cy="152400"/>
              </a:xfrm>
              <a:custGeom>
                <a:avLst/>
                <a:gdLst>
                  <a:gd name="T0" fmla="*/ 101693 w 34"/>
                  <a:gd name="T1" fmla="*/ 46653 h 49"/>
                  <a:gd name="T2" fmla="*/ 33898 w 34"/>
                  <a:gd name="T3" fmla="*/ 27992 h 49"/>
                  <a:gd name="T4" fmla="*/ 104775 w 34"/>
                  <a:gd name="T5" fmla="*/ 133739 h 49"/>
                  <a:gd name="T6" fmla="*/ 101693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33" y="15"/>
                    </a:moveTo>
                    <a:cubicBezTo>
                      <a:pt x="33" y="15"/>
                      <a:pt x="22" y="0"/>
                      <a:pt x="11" y="9"/>
                    </a:cubicBezTo>
                    <a:cubicBezTo>
                      <a:pt x="0" y="18"/>
                      <a:pt x="14" y="49"/>
                      <a:pt x="34" y="43"/>
                    </a:cubicBezTo>
                    <a:lnTo>
                      <a:pt x="33"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0" name="îSļíḑe"/>
              <p:cNvSpPr>
                <a:spLocks/>
              </p:cNvSpPr>
              <p:nvPr/>
            </p:nvSpPr>
            <p:spPr bwMode="auto">
              <a:xfrm>
                <a:off x="7247336" y="971154"/>
                <a:ext cx="79772" cy="92869"/>
              </a:xfrm>
              <a:custGeom>
                <a:avLst/>
                <a:gdLst>
                  <a:gd name="T0" fmla="*/ 79772 w 26"/>
                  <a:gd name="T1" fmla="*/ 43339 h 30"/>
                  <a:gd name="T2" fmla="*/ 79772 w 26"/>
                  <a:gd name="T3" fmla="*/ 86678 h 30"/>
                  <a:gd name="T4" fmla="*/ 24545 w 26"/>
                  <a:gd name="T5" fmla="*/ 6191 h 30"/>
                  <a:gd name="T6" fmla="*/ 79772 w 26"/>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0">
                    <a:moveTo>
                      <a:pt x="26" y="14"/>
                    </a:moveTo>
                    <a:cubicBezTo>
                      <a:pt x="26" y="28"/>
                      <a:pt x="26" y="28"/>
                      <a:pt x="26" y="28"/>
                    </a:cubicBezTo>
                    <a:cubicBezTo>
                      <a:pt x="9" y="30"/>
                      <a:pt x="0" y="5"/>
                      <a:pt x="8" y="2"/>
                    </a:cubicBezTo>
                    <a:cubicBezTo>
                      <a:pt x="15" y="0"/>
                      <a:pt x="22" y="9"/>
                      <a:pt x="26"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1" name="ï$ľídê"/>
              <p:cNvSpPr>
                <a:spLocks/>
              </p:cNvSpPr>
              <p:nvPr/>
            </p:nvSpPr>
            <p:spPr bwMode="auto">
              <a:xfrm>
                <a:off x="7262813" y="973536"/>
                <a:ext cx="64294" cy="40481"/>
              </a:xfrm>
              <a:custGeom>
                <a:avLst/>
                <a:gdLst>
                  <a:gd name="T0" fmla="*/ 0 w 21"/>
                  <a:gd name="T1" fmla="*/ 18684 h 13"/>
                  <a:gd name="T2" fmla="*/ 0 w 21"/>
                  <a:gd name="T3" fmla="*/ 18684 h 13"/>
                  <a:gd name="T4" fmla="*/ 0 w 21"/>
                  <a:gd name="T5" fmla="*/ 15570 h 13"/>
                  <a:gd name="T6" fmla="*/ 6123 w 21"/>
                  <a:gd name="T7" fmla="*/ 6228 h 13"/>
                  <a:gd name="T8" fmla="*/ 9185 w 21"/>
                  <a:gd name="T9" fmla="*/ 6228 h 13"/>
                  <a:gd name="T10" fmla="*/ 9185 w 21"/>
                  <a:gd name="T11" fmla="*/ 6228 h 13"/>
                  <a:gd name="T12" fmla="*/ 9185 w 21"/>
                  <a:gd name="T13" fmla="*/ 6228 h 13"/>
                  <a:gd name="T14" fmla="*/ 9185 w 21"/>
                  <a:gd name="T15" fmla="*/ 6228 h 13"/>
                  <a:gd name="T16" fmla="*/ 9185 w 21"/>
                  <a:gd name="T17" fmla="*/ 6228 h 13"/>
                  <a:gd name="T18" fmla="*/ 9185 w 21"/>
                  <a:gd name="T19" fmla="*/ 6228 h 13"/>
                  <a:gd name="T20" fmla="*/ 9185 w 21"/>
                  <a:gd name="T21" fmla="*/ 6228 h 13"/>
                  <a:gd name="T22" fmla="*/ 9185 w 21"/>
                  <a:gd name="T23" fmla="*/ 6228 h 13"/>
                  <a:gd name="T24" fmla="*/ 12246 w 21"/>
                  <a:gd name="T25" fmla="*/ 6228 h 13"/>
                  <a:gd name="T26" fmla="*/ 12246 w 21"/>
                  <a:gd name="T27" fmla="*/ 6228 h 13"/>
                  <a:gd name="T28" fmla="*/ 15308 w 21"/>
                  <a:gd name="T29" fmla="*/ 6228 h 13"/>
                  <a:gd name="T30" fmla="*/ 15308 w 21"/>
                  <a:gd name="T31" fmla="*/ 6228 h 13"/>
                  <a:gd name="T32" fmla="*/ 18370 w 21"/>
                  <a:gd name="T33" fmla="*/ 6228 h 13"/>
                  <a:gd name="T34" fmla="*/ 30616 w 21"/>
                  <a:gd name="T35" fmla="*/ 9342 h 13"/>
                  <a:gd name="T36" fmla="*/ 36739 w 21"/>
                  <a:gd name="T37" fmla="*/ 15570 h 13"/>
                  <a:gd name="T38" fmla="*/ 42863 w 21"/>
                  <a:gd name="T39" fmla="*/ 18684 h 13"/>
                  <a:gd name="T40" fmla="*/ 52048 w 21"/>
                  <a:gd name="T41" fmla="*/ 28025 h 13"/>
                  <a:gd name="T42" fmla="*/ 64294 w 21"/>
                  <a:gd name="T43" fmla="*/ 40481 h 13"/>
                  <a:gd name="T44" fmla="*/ 61232 w 21"/>
                  <a:gd name="T45" fmla="*/ 34253 h 13"/>
                  <a:gd name="T46" fmla="*/ 58171 w 21"/>
                  <a:gd name="T47" fmla="*/ 28025 h 13"/>
                  <a:gd name="T48" fmla="*/ 52048 w 21"/>
                  <a:gd name="T49" fmla="*/ 21797 h 13"/>
                  <a:gd name="T50" fmla="*/ 48986 w 21"/>
                  <a:gd name="T51" fmla="*/ 15570 h 13"/>
                  <a:gd name="T52" fmla="*/ 33678 w 21"/>
                  <a:gd name="T53" fmla="*/ 3114 h 13"/>
                  <a:gd name="T54" fmla="*/ 27555 w 21"/>
                  <a:gd name="T55" fmla="*/ 0 h 13"/>
                  <a:gd name="T56" fmla="*/ 18370 w 21"/>
                  <a:gd name="T57" fmla="*/ 0 h 13"/>
                  <a:gd name="T58" fmla="*/ 15308 w 21"/>
                  <a:gd name="T59" fmla="*/ 0 h 13"/>
                  <a:gd name="T60" fmla="*/ 15308 w 21"/>
                  <a:gd name="T61" fmla="*/ 0 h 13"/>
                  <a:gd name="T62" fmla="*/ 12246 w 21"/>
                  <a:gd name="T63" fmla="*/ 0 h 13"/>
                  <a:gd name="T64" fmla="*/ 9185 w 21"/>
                  <a:gd name="T65" fmla="*/ 0 h 13"/>
                  <a:gd name="T66" fmla="*/ 9185 w 21"/>
                  <a:gd name="T67" fmla="*/ 0 h 13"/>
                  <a:gd name="T68" fmla="*/ 9185 w 21"/>
                  <a:gd name="T69" fmla="*/ 0 h 13"/>
                  <a:gd name="T70" fmla="*/ 9185 w 21"/>
                  <a:gd name="T71" fmla="*/ 0 h 13"/>
                  <a:gd name="T72" fmla="*/ 6123 w 21"/>
                  <a:gd name="T73" fmla="*/ 3114 h 13"/>
                  <a:gd name="T74" fmla="*/ 3062 w 21"/>
                  <a:gd name="T75" fmla="*/ 3114 h 13"/>
                  <a:gd name="T76" fmla="*/ 0 w 21"/>
                  <a:gd name="T77" fmla="*/ 9342 h 13"/>
                  <a:gd name="T78" fmla="*/ 0 w 21"/>
                  <a:gd name="T79" fmla="*/ 15570 h 13"/>
                  <a:gd name="T80" fmla="*/ 0 w 21"/>
                  <a:gd name="T81" fmla="*/ 18684 h 13"/>
                  <a:gd name="T82" fmla="*/ 0 w 21"/>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3">
                    <a:moveTo>
                      <a:pt x="0" y="6"/>
                    </a:moveTo>
                    <a:cubicBezTo>
                      <a:pt x="0" y="6"/>
                      <a:pt x="0" y="6"/>
                      <a:pt x="0" y="6"/>
                    </a:cubicBezTo>
                    <a:cubicBezTo>
                      <a:pt x="0" y="5"/>
                      <a:pt x="0" y="5"/>
                      <a:pt x="0" y="5"/>
                    </a:cubicBezTo>
                    <a:cubicBezTo>
                      <a:pt x="1" y="4"/>
                      <a:pt x="1" y="3"/>
                      <a:pt x="2" y="2"/>
                    </a:cubicBezTo>
                    <a:cubicBezTo>
                      <a:pt x="2"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5" y="7"/>
                      <a:pt x="17" y="8"/>
                      <a:pt x="17" y="9"/>
                    </a:cubicBezTo>
                    <a:cubicBezTo>
                      <a:pt x="19" y="11"/>
                      <a:pt x="21" y="13"/>
                      <a:pt x="21" y="13"/>
                    </a:cubicBezTo>
                    <a:cubicBezTo>
                      <a:pt x="21" y="13"/>
                      <a:pt x="21" y="12"/>
                      <a:pt x="20" y="11"/>
                    </a:cubicBezTo>
                    <a:cubicBezTo>
                      <a:pt x="20" y="11"/>
                      <a:pt x="19" y="10"/>
                      <a:pt x="19" y="9"/>
                    </a:cubicBezTo>
                    <a:cubicBezTo>
                      <a:pt x="18" y="8"/>
                      <a:pt x="18" y="7"/>
                      <a:pt x="17" y="7"/>
                    </a:cubicBezTo>
                    <a:cubicBezTo>
                      <a:pt x="17" y="6"/>
                      <a:pt x="16" y="5"/>
                      <a:pt x="16" y="5"/>
                    </a:cubicBezTo>
                    <a:cubicBezTo>
                      <a:pt x="14" y="4"/>
                      <a:pt x="13" y="2"/>
                      <a:pt x="11" y="1"/>
                    </a:cubicBezTo>
                    <a:cubicBezTo>
                      <a:pt x="11" y="1"/>
                      <a:pt x="10" y="0"/>
                      <a:pt x="9" y="0"/>
                    </a:cubicBezTo>
                    <a:cubicBezTo>
                      <a:pt x="8" y="0"/>
                      <a:pt x="7" y="0"/>
                      <a:pt x="6" y="0"/>
                    </a:cubicBezTo>
                    <a:cubicBezTo>
                      <a:pt x="6" y="0"/>
                      <a:pt x="5" y="0"/>
                      <a:pt x="5" y="0"/>
                    </a:cubicBezTo>
                    <a:cubicBezTo>
                      <a:pt x="5" y="0"/>
                      <a:pt x="5" y="0"/>
                      <a:pt x="5" y="0"/>
                    </a:cubicBezTo>
                    <a:cubicBezTo>
                      <a:pt x="4" y="0"/>
                      <a:pt x="4" y="0"/>
                      <a:pt x="4" y="0"/>
                    </a:cubicBezTo>
                    <a:cubicBezTo>
                      <a:pt x="4" y="0"/>
                      <a:pt x="3" y="0"/>
                      <a:pt x="3" y="0"/>
                    </a:cubicBezTo>
                    <a:cubicBezTo>
                      <a:pt x="3" y="0"/>
                      <a:pt x="3" y="0"/>
                      <a:pt x="3" y="0"/>
                    </a:cubicBezTo>
                    <a:cubicBezTo>
                      <a:pt x="3" y="0"/>
                      <a:pt x="3" y="0"/>
                      <a:pt x="3" y="0"/>
                    </a:cubicBezTo>
                    <a:cubicBezTo>
                      <a:pt x="3" y="0"/>
                      <a:pt x="3" y="0"/>
                      <a:pt x="3" y="0"/>
                    </a:cubicBezTo>
                    <a:cubicBezTo>
                      <a:pt x="2" y="0"/>
                      <a:pt x="2" y="1"/>
                      <a:pt x="2" y="1"/>
                    </a:cubicBezTo>
                    <a:cubicBezTo>
                      <a:pt x="2" y="1"/>
                      <a:pt x="1" y="1"/>
                      <a:pt x="1" y="1"/>
                    </a:cubicBezTo>
                    <a:cubicBezTo>
                      <a:pt x="1" y="2"/>
                      <a:pt x="0" y="3"/>
                      <a:pt x="0" y="3"/>
                    </a:cubicBezTo>
                    <a:cubicBezTo>
                      <a:pt x="0" y="4"/>
                      <a:pt x="0" y="4"/>
                      <a:pt x="0" y="5"/>
                    </a:cubicBezTo>
                    <a:cubicBezTo>
                      <a:pt x="0" y="5"/>
                      <a:pt x="0" y="5"/>
                      <a:pt x="0" y="6"/>
                    </a:cubicBezTo>
                    <a:cubicBezTo>
                      <a:pt x="0" y="6"/>
                      <a:pt x="0" y="6"/>
                      <a:pt x="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2" name="ï$ḻíḑé"/>
              <p:cNvSpPr>
                <a:spLocks/>
              </p:cNvSpPr>
              <p:nvPr/>
            </p:nvSpPr>
            <p:spPr bwMode="auto">
              <a:xfrm>
                <a:off x="7647386" y="948533"/>
                <a:ext cx="110728" cy="155972"/>
              </a:xfrm>
              <a:custGeom>
                <a:avLst/>
                <a:gdLst>
                  <a:gd name="T0" fmla="*/ 9227 w 36"/>
                  <a:gd name="T1" fmla="*/ 43672 h 50"/>
                  <a:gd name="T2" fmla="*/ 79970 w 36"/>
                  <a:gd name="T3" fmla="*/ 31194 h 50"/>
                  <a:gd name="T4" fmla="*/ 0 w 36"/>
                  <a:gd name="T5" fmla="*/ 131016 h 50"/>
                  <a:gd name="T6" fmla="*/ 9227 w 36"/>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50">
                    <a:moveTo>
                      <a:pt x="3" y="14"/>
                    </a:moveTo>
                    <a:cubicBezTo>
                      <a:pt x="3" y="14"/>
                      <a:pt x="15" y="0"/>
                      <a:pt x="26" y="10"/>
                    </a:cubicBezTo>
                    <a:cubicBezTo>
                      <a:pt x="36" y="20"/>
                      <a:pt x="20" y="50"/>
                      <a:pt x="0" y="42"/>
                    </a:cubicBezTo>
                    <a:lnTo>
                      <a:pt x="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3" name="iṧḷîḓê"/>
              <p:cNvSpPr>
                <a:spLocks/>
              </p:cNvSpPr>
              <p:nvPr/>
            </p:nvSpPr>
            <p:spPr bwMode="auto">
              <a:xfrm>
                <a:off x="7647386" y="986633"/>
                <a:ext cx="85725" cy="95250"/>
              </a:xfrm>
              <a:custGeom>
                <a:avLst/>
                <a:gdLst>
                  <a:gd name="T0" fmla="*/ 6123 w 28"/>
                  <a:gd name="T1" fmla="*/ 39944 h 31"/>
                  <a:gd name="T2" fmla="*/ 0 w 28"/>
                  <a:gd name="T3" fmla="*/ 82960 h 31"/>
                  <a:gd name="T4" fmla="*/ 61232 w 28"/>
                  <a:gd name="T5" fmla="*/ 9218 h 31"/>
                  <a:gd name="T6" fmla="*/ 6123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 y="13"/>
                    </a:moveTo>
                    <a:cubicBezTo>
                      <a:pt x="0" y="27"/>
                      <a:pt x="0" y="27"/>
                      <a:pt x="0" y="27"/>
                    </a:cubicBezTo>
                    <a:cubicBezTo>
                      <a:pt x="18" y="31"/>
                      <a:pt x="28" y="6"/>
                      <a:pt x="20" y="3"/>
                    </a:cubicBezTo>
                    <a:cubicBezTo>
                      <a:pt x="14" y="0"/>
                      <a:pt x="5" y="8"/>
                      <a:pt x="2"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4" name="ïş1îḑê"/>
              <p:cNvSpPr>
                <a:spLocks/>
              </p:cNvSpPr>
              <p:nvPr/>
            </p:nvSpPr>
            <p:spPr bwMode="auto">
              <a:xfrm>
                <a:off x="7653338" y="989014"/>
                <a:ext cx="64294" cy="36910"/>
              </a:xfrm>
              <a:custGeom>
                <a:avLst/>
                <a:gdLst>
                  <a:gd name="T0" fmla="*/ 64294 w 21"/>
                  <a:gd name="T1" fmla="*/ 21531 h 12"/>
                  <a:gd name="T2" fmla="*/ 64294 w 21"/>
                  <a:gd name="T3" fmla="*/ 21531 h 12"/>
                  <a:gd name="T4" fmla="*/ 64294 w 21"/>
                  <a:gd name="T5" fmla="*/ 18455 h 12"/>
                  <a:gd name="T6" fmla="*/ 58171 w 21"/>
                  <a:gd name="T7" fmla="*/ 9228 h 12"/>
                  <a:gd name="T8" fmla="*/ 55109 w 21"/>
                  <a:gd name="T9" fmla="*/ 9228 h 12"/>
                  <a:gd name="T10" fmla="*/ 55109 w 21"/>
                  <a:gd name="T11" fmla="*/ 9228 h 12"/>
                  <a:gd name="T12" fmla="*/ 55109 w 21"/>
                  <a:gd name="T13" fmla="*/ 9228 h 12"/>
                  <a:gd name="T14" fmla="*/ 55109 w 21"/>
                  <a:gd name="T15" fmla="*/ 9228 h 12"/>
                  <a:gd name="T16" fmla="*/ 55109 w 21"/>
                  <a:gd name="T17" fmla="*/ 9228 h 12"/>
                  <a:gd name="T18" fmla="*/ 55109 w 21"/>
                  <a:gd name="T19" fmla="*/ 9228 h 12"/>
                  <a:gd name="T20" fmla="*/ 55109 w 21"/>
                  <a:gd name="T21" fmla="*/ 9228 h 12"/>
                  <a:gd name="T22" fmla="*/ 55109 w 21"/>
                  <a:gd name="T23" fmla="*/ 6152 h 12"/>
                  <a:gd name="T24" fmla="*/ 55109 w 21"/>
                  <a:gd name="T25" fmla="*/ 6152 h 12"/>
                  <a:gd name="T26" fmla="*/ 52048 w 21"/>
                  <a:gd name="T27" fmla="*/ 6152 h 12"/>
                  <a:gd name="T28" fmla="*/ 52048 w 21"/>
                  <a:gd name="T29" fmla="*/ 6152 h 12"/>
                  <a:gd name="T30" fmla="*/ 48986 w 21"/>
                  <a:gd name="T31" fmla="*/ 6152 h 12"/>
                  <a:gd name="T32" fmla="*/ 48986 w 21"/>
                  <a:gd name="T33" fmla="*/ 6152 h 12"/>
                  <a:gd name="T34" fmla="*/ 33678 w 21"/>
                  <a:gd name="T35" fmla="*/ 9228 h 12"/>
                  <a:gd name="T36" fmla="*/ 27555 w 21"/>
                  <a:gd name="T37" fmla="*/ 15379 h 12"/>
                  <a:gd name="T38" fmla="*/ 21431 w 21"/>
                  <a:gd name="T39" fmla="*/ 18455 h 12"/>
                  <a:gd name="T40" fmla="*/ 9185 w 21"/>
                  <a:gd name="T41" fmla="*/ 27683 h 12"/>
                  <a:gd name="T42" fmla="*/ 0 w 21"/>
                  <a:gd name="T43" fmla="*/ 36910 h 12"/>
                  <a:gd name="T44" fmla="*/ 0 w 21"/>
                  <a:gd name="T45" fmla="*/ 33834 h 12"/>
                  <a:gd name="T46" fmla="*/ 6123 w 21"/>
                  <a:gd name="T47" fmla="*/ 24607 h 12"/>
                  <a:gd name="T48" fmla="*/ 12246 w 21"/>
                  <a:gd name="T49" fmla="*/ 18455 h 12"/>
                  <a:gd name="T50" fmla="*/ 15308 w 21"/>
                  <a:gd name="T51" fmla="*/ 12303 h 12"/>
                  <a:gd name="T52" fmla="*/ 30616 w 21"/>
                  <a:gd name="T53" fmla="*/ 3076 h 12"/>
                  <a:gd name="T54" fmla="*/ 39801 w 21"/>
                  <a:gd name="T55" fmla="*/ 0 h 12"/>
                  <a:gd name="T56" fmla="*/ 48986 w 21"/>
                  <a:gd name="T57" fmla="*/ 0 h 12"/>
                  <a:gd name="T58" fmla="*/ 48986 w 21"/>
                  <a:gd name="T59" fmla="*/ 0 h 12"/>
                  <a:gd name="T60" fmla="*/ 52048 w 21"/>
                  <a:gd name="T61" fmla="*/ 0 h 12"/>
                  <a:gd name="T62" fmla="*/ 55109 w 21"/>
                  <a:gd name="T63" fmla="*/ 0 h 12"/>
                  <a:gd name="T64" fmla="*/ 55109 w 21"/>
                  <a:gd name="T65" fmla="*/ 3076 h 12"/>
                  <a:gd name="T66" fmla="*/ 58171 w 21"/>
                  <a:gd name="T67" fmla="*/ 3076 h 12"/>
                  <a:gd name="T68" fmla="*/ 58171 w 21"/>
                  <a:gd name="T69" fmla="*/ 3076 h 12"/>
                  <a:gd name="T70" fmla="*/ 58171 w 21"/>
                  <a:gd name="T71" fmla="*/ 3076 h 12"/>
                  <a:gd name="T72" fmla="*/ 58171 w 21"/>
                  <a:gd name="T73" fmla="*/ 3076 h 12"/>
                  <a:gd name="T74" fmla="*/ 61232 w 21"/>
                  <a:gd name="T75" fmla="*/ 6152 h 12"/>
                  <a:gd name="T76" fmla="*/ 64294 w 21"/>
                  <a:gd name="T77" fmla="*/ 12303 h 12"/>
                  <a:gd name="T78" fmla="*/ 64294 w 21"/>
                  <a:gd name="T79" fmla="*/ 18455 h 12"/>
                  <a:gd name="T80" fmla="*/ 64294 w 21"/>
                  <a:gd name="T81" fmla="*/ 21531 h 12"/>
                  <a:gd name="T82" fmla="*/ 64294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21" y="7"/>
                    </a:moveTo>
                    <a:cubicBezTo>
                      <a:pt x="21" y="7"/>
                      <a:pt x="21" y="7"/>
                      <a:pt x="21" y="7"/>
                    </a:cubicBezTo>
                    <a:cubicBezTo>
                      <a:pt x="21" y="6"/>
                      <a:pt x="21" y="6"/>
                      <a:pt x="21" y="6"/>
                    </a:cubicBezTo>
                    <a:cubicBezTo>
                      <a:pt x="20" y="5"/>
                      <a:pt x="20" y="4"/>
                      <a:pt x="19" y="3"/>
                    </a:cubicBezTo>
                    <a:cubicBezTo>
                      <a:pt x="19" y="3"/>
                      <a:pt x="19"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2"/>
                      <a:pt x="17" y="2"/>
                      <a:pt x="17" y="2"/>
                    </a:cubicBezTo>
                    <a:cubicBezTo>
                      <a:pt x="16" y="2"/>
                      <a:pt x="16" y="2"/>
                      <a:pt x="16" y="2"/>
                    </a:cubicBezTo>
                    <a:cubicBezTo>
                      <a:pt x="16" y="2"/>
                      <a:pt x="16" y="2"/>
                      <a:pt x="16" y="2"/>
                    </a:cubicBezTo>
                    <a:cubicBezTo>
                      <a:pt x="14" y="2"/>
                      <a:pt x="13" y="3"/>
                      <a:pt x="11" y="3"/>
                    </a:cubicBezTo>
                    <a:cubicBezTo>
                      <a:pt x="10" y="4"/>
                      <a:pt x="10" y="4"/>
                      <a:pt x="9" y="5"/>
                    </a:cubicBezTo>
                    <a:cubicBezTo>
                      <a:pt x="8" y="5"/>
                      <a:pt x="7" y="6"/>
                      <a:pt x="7" y="6"/>
                    </a:cubicBezTo>
                    <a:cubicBezTo>
                      <a:pt x="6" y="7"/>
                      <a:pt x="4" y="8"/>
                      <a:pt x="3" y="9"/>
                    </a:cubicBezTo>
                    <a:cubicBezTo>
                      <a:pt x="1" y="11"/>
                      <a:pt x="0" y="12"/>
                      <a:pt x="0" y="12"/>
                    </a:cubicBezTo>
                    <a:cubicBezTo>
                      <a:pt x="0" y="12"/>
                      <a:pt x="0" y="11"/>
                      <a:pt x="0" y="11"/>
                    </a:cubicBezTo>
                    <a:cubicBezTo>
                      <a:pt x="1" y="10"/>
                      <a:pt x="1" y="9"/>
                      <a:pt x="2" y="8"/>
                    </a:cubicBezTo>
                    <a:cubicBezTo>
                      <a:pt x="3" y="7"/>
                      <a:pt x="3" y="7"/>
                      <a:pt x="4" y="6"/>
                    </a:cubicBezTo>
                    <a:cubicBezTo>
                      <a:pt x="4" y="6"/>
                      <a:pt x="5" y="5"/>
                      <a:pt x="5" y="4"/>
                    </a:cubicBezTo>
                    <a:cubicBezTo>
                      <a:pt x="7" y="3"/>
                      <a:pt x="8" y="2"/>
                      <a:pt x="10" y="1"/>
                    </a:cubicBezTo>
                    <a:cubicBezTo>
                      <a:pt x="11" y="1"/>
                      <a:pt x="12" y="1"/>
                      <a:pt x="13" y="0"/>
                    </a:cubicBezTo>
                    <a:cubicBezTo>
                      <a:pt x="14" y="0"/>
                      <a:pt x="15" y="0"/>
                      <a:pt x="16" y="0"/>
                    </a:cubicBezTo>
                    <a:cubicBezTo>
                      <a:pt x="16" y="0"/>
                      <a:pt x="16" y="0"/>
                      <a:pt x="16" y="0"/>
                    </a:cubicBezTo>
                    <a:cubicBezTo>
                      <a:pt x="17" y="0"/>
                      <a:pt x="17" y="0"/>
                      <a:pt x="17" y="0"/>
                    </a:cubicBezTo>
                    <a:cubicBezTo>
                      <a:pt x="17" y="0"/>
                      <a:pt x="17" y="0"/>
                      <a:pt x="18" y="0"/>
                    </a:cubicBezTo>
                    <a:cubicBezTo>
                      <a:pt x="18" y="1"/>
                      <a:pt x="18" y="1"/>
                      <a:pt x="18" y="1"/>
                    </a:cubicBezTo>
                    <a:cubicBezTo>
                      <a:pt x="19" y="1"/>
                      <a:pt x="19" y="1"/>
                      <a:pt x="19" y="1"/>
                    </a:cubicBezTo>
                    <a:cubicBezTo>
                      <a:pt x="19" y="1"/>
                      <a:pt x="19" y="1"/>
                      <a:pt x="19" y="1"/>
                    </a:cubicBezTo>
                    <a:cubicBezTo>
                      <a:pt x="19" y="1"/>
                      <a:pt x="19" y="1"/>
                      <a:pt x="19" y="1"/>
                    </a:cubicBezTo>
                    <a:cubicBezTo>
                      <a:pt x="19" y="1"/>
                      <a:pt x="19" y="1"/>
                      <a:pt x="19" y="1"/>
                    </a:cubicBezTo>
                    <a:cubicBezTo>
                      <a:pt x="20" y="2"/>
                      <a:pt x="20" y="2"/>
                      <a:pt x="20" y="2"/>
                    </a:cubicBezTo>
                    <a:cubicBezTo>
                      <a:pt x="21" y="3"/>
                      <a:pt x="21" y="4"/>
                      <a:pt x="21" y="4"/>
                    </a:cubicBezTo>
                    <a:cubicBezTo>
                      <a:pt x="21" y="5"/>
                      <a:pt x="21" y="5"/>
                      <a:pt x="21" y="6"/>
                    </a:cubicBezTo>
                    <a:cubicBezTo>
                      <a:pt x="21" y="6"/>
                      <a:pt x="21" y="6"/>
                      <a:pt x="21" y="7"/>
                    </a:cubicBezTo>
                    <a:cubicBezTo>
                      <a:pt x="21" y="7"/>
                      <a:pt x="21" y="7"/>
                      <a:pt x="21"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5" name="iṡľíḓê"/>
              <p:cNvSpPr>
                <a:spLocks/>
              </p:cNvSpPr>
              <p:nvPr/>
            </p:nvSpPr>
            <p:spPr bwMode="auto">
              <a:xfrm>
                <a:off x="7435454" y="1128317"/>
                <a:ext cx="100012" cy="171450"/>
              </a:xfrm>
              <a:custGeom>
                <a:avLst/>
                <a:gdLst>
                  <a:gd name="T0" fmla="*/ 9376 w 32"/>
                  <a:gd name="T1" fmla="*/ 0 h 55"/>
                  <a:gd name="T2" fmla="*/ 100012 w 32"/>
                  <a:gd name="T3" fmla="*/ 3117 h 55"/>
                  <a:gd name="T4" fmla="*/ 96887 w 32"/>
                  <a:gd name="T5" fmla="*/ 143395 h 55"/>
                  <a:gd name="T6" fmla="*/ 50006 w 32"/>
                  <a:gd name="T7" fmla="*/ 171450 h 55"/>
                  <a:gd name="T8" fmla="*/ 0 w 32"/>
                  <a:gd name="T9" fmla="*/ 140277 h 55"/>
                  <a:gd name="T10" fmla="*/ 9376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3" y="0"/>
                    </a:moveTo>
                    <a:cubicBezTo>
                      <a:pt x="32" y="1"/>
                      <a:pt x="32" y="1"/>
                      <a:pt x="32" y="1"/>
                    </a:cubicBezTo>
                    <a:cubicBezTo>
                      <a:pt x="32" y="1"/>
                      <a:pt x="31" y="46"/>
                      <a:pt x="31" y="46"/>
                    </a:cubicBezTo>
                    <a:cubicBezTo>
                      <a:pt x="31" y="46"/>
                      <a:pt x="29" y="55"/>
                      <a:pt x="16" y="55"/>
                    </a:cubicBezTo>
                    <a:cubicBezTo>
                      <a:pt x="3" y="55"/>
                      <a:pt x="0" y="45"/>
                      <a:pt x="0" y="45"/>
                    </a:cubicBezTo>
                    <a:cubicBezTo>
                      <a:pt x="1" y="45"/>
                      <a:pt x="3" y="0"/>
                      <a:pt x="3"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6" name="isliḋè"/>
              <p:cNvSpPr>
                <a:spLocks/>
              </p:cNvSpPr>
              <p:nvPr/>
            </p:nvSpPr>
            <p:spPr bwMode="auto">
              <a:xfrm>
                <a:off x="7439026" y="1178323"/>
                <a:ext cx="96441" cy="86916"/>
              </a:xfrm>
              <a:custGeom>
                <a:avLst/>
                <a:gdLst>
                  <a:gd name="T0" fmla="*/ 3111 w 31"/>
                  <a:gd name="T1" fmla="*/ 0 h 28"/>
                  <a:gd name="T2" fmla="*/ 93330 w 31"/>
                  <a:gd name="T3" fmla="*/ 6208 h 28"/>
                  <a:gd name="T4" fmla="*/ 96441 w 31"/>
                  <a:gd name="T5" fmla="*/ 58979 h 28"/>
                  <a:gd name="T6" fmla="*/ 49776 w 31"/>
                  <a:gd name="T7" fmla="*/ 86916 h 28"/>
                  <a:gd name="T8" fmla="*/ 0 w 31"/>
                  <a:gd name="T9" fmla="*/ 55875 h 28"/>
                  <a:gd name="T10" fmla="*/ 3111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1" y="0"/>
                    </a:moveTo>
                    <a:cubicBezTo>
                      <a:pt x="30" y="2"/>
                      <a:pt x="30" y="2"/>
                      <a:pt x="30" y="2"/>
                    </a:cubicBezTo>
                    <a:cubicBezTo>
                      <a:pt x="30" y="2"/>
                      <a:pt x="31" y="19"/>
                      <a:pt x="31" y="19"/>
                    </a:cubicBezTo>
                    <a:cubicBezTo>
                      <a:pt x="31" y="19"/>
                      <a:pt x="28" y="28"/>
                      <a:pt x="16" y="28"/>
                    </a:cubicBezTo>
                    <a:cubicBezTo>
                      <a:pt x="3" y="27"/>
                      <a:pt x="0" y="18"/>
                      <a:pt x="0" y="18"/>
                    </a:cubicBezTo>
                    <a:cubicBezTo>
                      <a:pt x="0" y="18"/>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7" name="iṡ1ídé"/>
              <p:cNvSpPr>
                <a:spLocks/>
              </p:cNvSpPr>
              <p:nvPr/>
            </p:nvSpPr>
            <p:spPr bwMode="auto">
              <a:xfrm>
                <a:off x="7442598" y="1153320"/>
                <a:ext cx="92869" cy="46435"/>
              </a:xfrm>
              <a:custGeom>
                <a:avLst/>
                <a:gdLst>
                  <a:gd name="T0" fmla="*/ 3096 w 30"/>
                  <a:gd name="T1" fmla="*/ 0 h 15"/>
                  <a:gd name="T2" fmla="*/ 92869 w 30"/>
                  <a:gd name="T3" fmla="*/ 3096 h 15"/>
                  <a:gd name="T4" fmla="*/ 92869 w 30"/>
                  <a:gd name="T5" fmla="*/ 37148 h 15"/>
                  <a:gd name="T6" fmla="*/ 65008 w 30"/>
                  <a:gd name="T7" fmla="*/ 43339 h 15"/>
                  <a:gd name="T8" fmla="*/ 0 w 30"/>
                  <a:gd name="T9" fmla="*/ 34052 h 15"/>
                  <a:gd name="T10" fmla="*/ 3096 w 3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5">
                    <a:moveTo>
                      <a:pt x="1" y="0"/>
                    </a:moveTo>
                    <a:cubicBezTo>
                      <a:pt x="30" y="1"/>
                      <a:pt x="30" y="1"/>
                      <a:pt x="30" y="1"/>
                    </a:cubicBezTo>
                    <a:cubicBezTo>
                      <a:pt x="30" y="1"/>
                      <a:pt x="30" y="7"/>
                      <a:pt x="30" y="12"/>
                    </a:cubicBezTo>
                    <a:cubicBezTo>
                      <a:pt x="30" y="13"/>
                      <a:pt x="22" y="14"/>
                      <a:pt x="21" y="14"/>
                    </a:cubicBezTo>
                    <a:cubicBezTo>
                      <a:pt x="14" y="15"/>
                      <a:pt x="7" y="13"/>
                      <a:pt x="0" y="11"/>
                    </a:cubicBezTo>
                    <a:cubicBezTo>
                      <a:pt x="0" y="6"/>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8" name="ïşliďè"/>
              <p:cNvSpPr>
                <a:spLocks/>
              </p:cNvSpPr>
              <p:nvPr/>
            </p:nvSpPr>
            <p:spPr bwMode="auto">
              <a:xfrm>
                <a:off x="7278292" y="741364"/>
                <a:ext cx="442912" cy="415529"/>
              </a:xfrm>
              <a:custGeom>
                <a:avLst/>
                <a:gdLst>
                  <a:gd name="T0" fmla="*/ 3097 w 143"/>
                  <a:gd name="T1" fmla="*/ 198462 h 134"/>
                  <a:gd name="T2" fmla="*/ 210615 w 143"/>
                  <a:gd name="T3" fmla="*/ 412428 h 134"/>
                  <a:gd name="T4" fmla="*/ 436717 w 143"/>
                  <a:gd name="T5" fmla="*/ 217067 h 134"/>
                  <a:gd name="T6" fmla="*/ 229199 w 143"/>
                  <a:gd name="T7" fmla="*/ 6202 h 134"/>
                  <a:gd name="T8" fmla="*/ 3097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 y="64"/>
                    </a:moveTo>
                    <a:cubicBezTo>
                      <a:pt x="0" y="101"/>
                      <a:pt x="30" y="131"/>
                      <a:pt x="68" y="133"/>
                    </a:cubicBezTo>
                    <a:cubicBezTo>
                      <a:pt x="107" y="134"/>
                      <a:pt x="140" y="106"/>
                      <a:pt x="141" y="70"/>
                    </a:cubicBezTo>
                    <a:cubicBezTo>
                      <a:pt x="143" y="34"/>
                      <a:pt x="112" y="3"/>
                      <a:pt x="74" y="2"/>
                    </a:cubicBezTo>
                    <a:cubicBezTo>
                      <a:pt x="35" y="0"/>
                      <a:pt x="2" y="28"/>
                      <a:pt x="1" y="6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9" name="íşlîḑé"/>
              <p:cNvSpPr>
                <a:spLocks/>
              </p:cNvSpPr>
              <p:nvPr/>
            </p:nvSpPr>
            <p:spPr bwMode="auto">
              <a:xfrm>
                <a:off x="7302104" y="784227"/>
                <a:ext cx="384572" cy="419100"/>
              </a:xfrm>
              <a:custGeom>
                <a:avLst/>
                <a:gdLst>
                  <a:gd name="T0" fmla="*/ 0 w 124"/>
                  <a:gd name="T1" fmla="*/ 155222 h 135"/>
                  <a:gd name="T2" fmla="*/ 99244 w 124"/>
                  <a:gd name="T3" fmla="*/ 12418 h 135"/>
                  <a:gd name="T4" fmla="*/ 198489 w 124"/>
                  <a:gd name="T5" fmla="*/ 0 h 135"/>
                  <a:gd name="T6" fmla="*/ 297733 w 124"/>
                  <a:gd name="T7" fmla="*/ 21731 h 135"/>
                  <a:gd name="T8" fmla="*/ 347355 w 124"/>
                  <a:gd name="T9" fmla="*/ 130387 h 135"/>
                  <a:gd name="T10" fmla="*/ 381471 w 124"/>
                  <a:gd name="T11" fmla="*/ 170744 h 135"/>
                  <a:gd name="T12" fmla="*/ 381471 w 124"/>
                  <a:gd name="T13" fmla="*/ 207998 h 135"/>
                  <a:gd name="T14" fmla="*/ 362862 w 124"/>
                  <a:gd name="T15" fmla="*/ 294922 h 135"/>
                  <a:gd name="T16" fmla="*/ 300835 w 124"/>
                  <a:gd name="T17" fmla="*/ 378742 h 135"/>
                  <a:gd name="T18" fmla="*/ 248111 w 124"/>
                  <a:gd name="T19" fmla="*/ 406682 h 135"/>
                  <a:gd name="T20" fmla="*/ 151968 w 124"/>
                  <a:gd name="T21" fmla="*/ 409787 h 135"/>
                  <a:gd name="T22" fmla="*/ 86839 w 124"/>
                  <a:gd name="T23" fmla="*/ 384951 h 135"/>
                  <a:gd name="T24" fmla="*/ 18608 w 124"/>
                  <a:gd name="T25" fmla="*/ 301131 h 135"/>
                  <a:gd name="T26" fmla="*/ 0 w 124"/>
                  <a:gd name="T27" fmla="*/ 207998 h 135"/>
                  <a:gd name="T28" fmla="*/ 0 w 124"/>
                  <a:gd name="T29" fmla="*/ 155222 h 135"/>
                  <a:gd name="T30" fmla="*/ 0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0" y="50"/>
                    </a:moveTo>
                    <a:cubicBezTo>
                      <a:pt x="2" y="30"/>
                      <a:pt x="11" y="11"/>
                      <a:pt x="32" y="4"/>
                    </a:cubicBezTo>
                    <a:cubicBezTo>
                      <a:pt x="42" y="1"/>
                      <a:pt x="53" y="0"/>
                      <a:pt x="64" y="0"/>
                    </a:cubicBezTo>
                    <a:cubicBezTo>
                      <a:pt x="75" y="1"/>
                      <a:pt x="86" y="2"/>
                      <a:pt x="96" y="7"/>
                    </a:cubicBezTo>
                    <a:cubicBezTo>
                      <a:pt x="114" y="14"/>
                      <a:pt x="111" y="23"/>
                      <a:pt x="112" y="42"/>
                    </a:cubicBezTo>
                    <a:cubicBezTo>
                      <a:pt x="112" y="44"/>
                      <a:pt x="123" y="53"/>
                      <a:pt x="123" y="55"/>
                    </a:cubicBezTo>
                    <a:cubicBezTo>
                      <a:pt x="123" y="59"/>
                      <a:pt x="124" y="63"/>
                      <a:pt x="123" y="67"/>
                    </a:cubicBezTo>
                    <a:cubicBezTo>
                      <a:pt x="123" y="77"/>
                      <a:pt x="121" y="86"/>
                      <a:pt x="117" y="95"/>
                    </a:cubicBezTo>
                    <a:cubicBezTo>
                      <a:pt x="113" y="105"/>
                      <a:pt x="107" y="115"/>
                      <a:pt x="97" y="122"/>
                    </a:cubicBezTo>
                    <a:cubicBezTo>
                      <a:pt x="92" y="126"/>
                      <a:pt x="86" y="129"/>
                      <a:pt x="80" y="131"/>
                    </a:cubicBezTo>
                    <a:cubicBezTo>
                      <a:pt x="69" y="134"/>
                      <a:pt x="59" y="135"/>
                      <a:pt x="49" y="132"/>
                    </a:cubicBezTo>
                    <a:cubicBezTo>
                      <a:pt x="41" y="131"/>
                      <a:pt x="34" y="128"/>
                      <a:pt x="28" y="124"/>
                    </a:cubicBezTo>
                    <a:cubicBezTo>
                      <a:pt x="18" y="118"/>
                      <a:pt x="10" y="108"/>
                      <a:pt x="6" y="97"/>
                    </a:cubicBezTo>
                    <a:cubicBezTo>
                      <a:pt x="2" y="87"/>
                      <a:pt x="0" y="77"/>
                      <a:pt x="0" y="67"/>
                    </a:cubicBezTo>
                    <a:cubicBezTo>
                      <a:pt x="0" y="61"/>
                      <a:pt x="0" y="56"/>
                      <a:pt x="0" y="50"/>
                    </a:cubicBezTo>
                    <a:cubicBezTo>
                      <a:pt x="0" y="50"/>
                      <a:pt x="0" y="50"/>
                      <a:pt x="0"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0" name="iṡļîḋé"/>
              <p:cNvSpPr>
                <a:spLocks/>
              </p:cNvSpPr>
              <p:nvPr/>
            </p:nvSpPr>
            <p:spPr bwMode="auto">
              <a:xfrm>
                <a:off x="7386638" y="967583"/>
                <a:ext cx="58341" cy="65485"/>
              </a:xfrm>
              <a:custGeom>
                <a:avLst/>
                <a:gdLst>
                  <a:gd name="T0" fmla="*/ 58341 w 19"/>
                  <a:gd name="T1" fmla="*/ 34302 h 21"/>
                  <a:gd name="T2" fmla="*/ 30706 w 19"/>
                  <a:gd name="T3" fmla="*/ 65485 h 21"/>
                  <a:gd name="T4" fmla="*/ 0 w 19"/>
                  <a:gd name="T5" fmla="*/ 34302 h 21"/>
                  <a:gd name="T6" fmla="*/ 30706 w 19"/>
                  <a:gd name="T7" fmla="*/ 0 h 21"/>
                  <a:gd name="T8" fmla="*/ 58341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9" y="11"/>
                    </a:moveTo>
                    <a:cubicBezTo>
                      <a:pt x="19" y="17"/>
                      <a:pt x="15" y="21"/>
                      <a:pt x="10" y="21"/>
                    </a:cubicBezTo>
                    <a:cubicBezTo>
                      <a:pt x="4" y="21"/>
                      <a:pt x="0" y="17"/>
                      <a:pt x="0" y="11"/>
                    </a:cubicBezTo>
                    <a:cubicBezTo>
                      <a:pt x="0" y="5"/>
                      <a:pt x="4" y="0"/>
                      <a:pt x="10" y="0"/>
                    </a:cubicBezTo>
                    <a:cubicBezTo>
                      <a:pt x="15" y="1"/>
                      <a:pt x="19" y="5"/>
                      <a:pt x="19"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1" name="íṩľiḋè"/>
              <p:cNvSpPr>
                <a:spLocks noChangeArrowheads="1"/>
              </p:cNvSpPr>
              <p:nvPr/>
            </p:nvSpPr>
            <p:spPr bwMode="auto">
              <a:xfrm>
                <a:off x="7386638" y="961629"/>
                <a:ext cx="5834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2" name="íšľíḓè"/>
              <p:cNvSpPr>
                <a:spLocks noChangeArrowheads="1"/>
              </p:cNvSpPr>
              <p:nvPr/>
            </p:nvSpPr>
            <p:spPr bwMode="auto">
              <a:xfrm>
                <a:off x="7411642" y="973536"/>
                <a:ext cx="2381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3" name="îṩḻîḑé"/>
              <p:cNvSpPr>
                <a:spLocks noChangeArrowheads="1"/>
              </p:cNvSpPr>
              <p:nvPr/>
            </p:nvSpPr>
            <p:spPr bwMode="auto">
              <a:xfrm>
                <a:off x="7562851" y="971154"/>
                <a:ext cx="5953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4" name="îSļïďé"/>
              <p:cNvSpPr>
                <a:spLocks noChangeArrowheads="1"/>
              </p:cNvSpPr>
              <p:nvPr/>
            </p:nvSpPr>
            <p:spPr bwMode="auto">
              <a:xfrm>
                <a:off x="7562851" y="964011"/>
                <a:ext cx="5953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5" name="îṩľîdê"/>
              <p:cNvSpPr>
                <a:spLocks noChangeArrowheads="1"/>
              </p:cNvSpPr>
              <p:nvPr/>
            </p:nvSpPr>
            <p:spPr bwMode="auto">
              <a:xfrm>
                <a:off x="7587854" y="977108"/>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6" name="îṩ1íďé"/>
              <p:cNvSpPr>
                <a:spLocks/>
              </p:cNvSpPr>
              <p:nvPr/>
            </p:nvSpPr>
            <p:spPr bwMode="auto">
              <a:xfrm>
                <a:off x="7479507" y="983061"/>
                <a:ext cx="73819" cy="108347"/>
              </a:xfrm>
              <a:custGeom>
                <a:avLst/>
                <a:gdLst>
                  <a:gd name="T0" fmla="*/ 27682 w 24"/>
                  <a:gd name="T1" fmla="*/ 0 h 35"/>
                  <a:gd name="T2" fmla="*/ 39985 w 24"/>
                  <a:gd name="T3" fmla="*/ 34052 h 35"/>
                  <a:gd name="T4" fmla="*/ 18455 w 24"/>
                  <a:gd name="T5" fmla="*/ 77391 h 35"/>
                  <a:gd name="T6" fmla="*/ 9227 w 24"/>
                  <a:gd name="T7" fmla="*/ 0 h 35"/>
                  <a:gd name="T8" fmla="*/ 27682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9" y="0"/>
                    </a:moveTo>
                    <a:cubicBezTo>
                      <a:pt x="9" y="0"/>
                      <a:pt x="7" y="12"/>
                      <a:pt x="13" y="11"/>
                    </a:cubicBezTo>
                    <a:cubicBezTo>
                      <a:pt x="24" y="10"/>
                      <a:pt x="23" y="35"/>
                      <a:pt x="6" y="25"/>
                    </a:cubicBezTo>
                    <a:cubicBezTo>
                      <a:pt x="0" y="21"/>
                      <a:pt x="3" y="0"/>
                      <a:pt x="3" y="0"/>
                    </a:cubicBezTo>
                    <a:lnTo>
                      <a:pt x="9"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7" name="išļïḓe"/>
              <p:cNvSpPr>
                <a:spLocks/>
              </p:cNvSpPr>
              <p:nvPr/>
            </p:nvSpPr>
            <p:spPr bwMode="auto">
              <a:xfrm>
                <a:off x="7402117" y="1060452"/>
                <a:ext cx="135731" cy="98822"/>
              </a:xfrm>
              <a:custGeom>
                <a:avLst/>
                <a:gdLst>
                  <a:gd name="T0" fmla="*/ 135731 w 44"/>
                  <a:gd name="T1" fmla="*/ 33970 h 32"/>
                  <a:gd name="T2" fmla="*/ 33933 w 44"/>
                  <a:gd name="T3" fmla="*/ 0 h 32"/>
                  <a:gd name="T4" fmla="*/ 77120 w 44"/>
                  <a:gd name="T5" fmla="*/ 89557 h 32"/>
                  <a:gd name="T6" fmla="*/ 135731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44" y="11"/>
                    </a:moveTo>
                    <a:cubicBezTo>
                      <a:pt x="44" y="11"/>
                      <a:pt x="21" y="14"/>
                      <a:pt x="11" y="0"/>
                    </a:cubicBezTo>
                    <a:cubicBezTo>
                      <a:pt x="11" y="0"/>
                      <a:pt x="0" y="24"/>
                      <a:pt x="25" y="29"/>
                    </a:cubicBezTo>
                    <a:cubicBezTo>
                      <a:pt x="40" y="32"/>
                      <a:pt x="44" y="11"/>
                      <a:pt x="44"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8" name="ïSlïde"/>
              <p:cNvSpPr>
                <a:spLocks/>
              </p:cNvSpPr>
              <p:nvPr/>
            </p:nvSpPr>
            <p:spPr bwMode="auto">
              <a:xfrm>
                <a:off x="7427120" y="1089027"/>
                <a:ext cx="86916" cy="64294"/>
              </a:xfrm>
              <a:custGeom>
                <a:avLst/>
                <a:gdLst>
                  <a:gd name="T0" fmla="*/ 86916 w 28"/>
                  <a:gd name="T1" fmla="*/ 55109 h 21"/>
                  <a:gd name="T2" fmla="*/ 52770 w 28"/>
                  <a:gd name="T3" fmla="*/ 61232 h 21"/>
                  <a:gd name="T4" fmla="*/ 15521 w 28"/>
                  <a:gd name="T5" fmla="*/ 42863 h 21"/>
                  <a:gd name="T6" fmla="*/ 9312 w 28"/>
                  <a:gd name="T7" fmla="*/ 36739 h 21"/>
                  <a:gd name="T8" fmla="*/ 9312 w 28"/>
                  <a:gd name="T9" fmla="*/ 36739 h 21"/>
                  <a:gd name="T10" fmla="*/ 9312 w 28"/>
                  <a:gd name="T11" fmla="*/ 36739 h 21"/>
                  <a:gd name="T12" fmla="*/ 0 w 28"/>
                  <a:gd name="T13" fmla="*/ 9185 h 21"/>
                  <a:gd name="T14" fmla="*/ 86916 w 28"/>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28" y="18"/>
                    </a:moveTo>
                    <a:cubicBezTo>
                      <a:pt x="25" y="20"/>
                      <a:pt x="21" y="21"/>
                      <a:pt x="17" y="20"/>
                    </a:cubicBezTo>
                    <a:cubicBezTo>
                      <a:pt x="11" y="19"/>
                      <a:pt x="7" y="17"/>
                      <a:pt x="5" y="14"/>
                    </a:cubicBezTo>
                    <a:cubicBezTo>
                      <a:pt x="4" y="14"/>
                      <a:pt x="4" y="13"/>
                      <a:pt x="3" y="12"/>
                    </a:cubicBezTo>
                    <a:cubicBezTo>
                      <a:pt x="3" y="12"/>
                      <a:pt x="3" y="12"/>
                      <a:pt x="3" y="12"/>
                    </a:cubicBezTo>
                    <a:cubicBezTo>
                      <a:pt x="3" y="12"/>
                      <a:pt x="3" y="12"/>
                      <a:pt x="3" y="12"/>
                    </a:cubicBezTo>
                    <a:cubicBezTo>
                      <a:pt x="1" y="9"/>
                      <a:pt x="1" y="6"/>
                      <a:pt x="0" y="3"/>
                    </a:cubicBezTo>
                    <a:cubicBezTo>
                      <a:pt x="15" y="0"/>
                      <a:pt x="24" y="12"/>
                      <a:pt x="28"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9" name="ïṣḻïďè"/>
              <p:cNvSpPr>
                <a:spLocks/>
              </p:cNvSpPr>
              <p:nvPr/>
            </p:nvSpPr>
            <p:spPr bwMode="auto">
              <a:xfrm>
                <a:off x="7444979" y="1073548"/>
                <a:ext cx="92869" cy="39291"/>
              </a:xfrm>
              <a:custGeom>
                <a:avLst/>
                <a:gdLst>
                  <a:gd name="T0" fmla="*/ 92869 w 30"/>
                  <a:gd name="T1" fmla="*/ 21157 h 13"/>
                  <a:gd name="T2" fmla="*/ 92869 w 30"/>
                  <a:gd name="T3" fmla="*/ 21157 h 13"/>
                  <a:gd name="T4" fmla="*/ 92869 w 30"/>
                  <a:gd name="T5" fmla="*/ 24179 h 13"/>
                  <a:gd name="T6" fmla="*/ 55721 w 30"/>
                  <a:gd name="T7" fmla="*/ 36269 h 13"/>
                  <a:gd name="T8" fmla="*/ 24765 w 30"/>
                  <a:gd name="T9" fmla="*/ 27201 h 13"/>
                  <a:gd name="T10" fmla="*/ 6191 w 30"/>
                  <a:gd name="T11" fmla="*/ 18134 h 13"/>
                  <a:gd name="T12" fmla="*/ 0 w 30"/>
                  <a:gd name="T13" fmla="*/ 0 h 13"/>
                  <a:gd name="T14" fmla="*/ 92869 w 30"/>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3">
                    <a:moveTo>
                      <a:pt x="30" y="7"/>
                    </a:moveTo>
                    <a:cubicBezTo>
                      <a:pt x="30" y="7"/>
                      <a:pt x="30" y="7"/>
                      <a:pt x="30" y="7"/>
                    </a:cubicBezTo>
                    <a:cubicBezTo>
                      <a:pt x="30" y="7"/>
                      <a:pt x="30" y="8"/>
                      <a:pt x="30" y="8"/>
                    </a:cubicBezTo>
                    <a:cubicBezTo>
                      <a:pt x="28" y="8"/>
                      <a:pt x="23" y="13"/>
                      <a:pt x="18" y="12"/>
                    </a:cubicBezTo>
                    <a:cubicBezTo>
                      <a:pt x="14" y="12"/>
                      <a:pt x="11" y="11"/>
                      <a:pt x="8" y="9"/>
                    </a:cubicBezTo>
                    <a:cubicBezTo>
                      <a:pt x="6" y="8"/>
                      <a:pt x="4" y="7"/>
                      <a:pt x="2" y="6"/>
                    </a:cubicBezTo>
                    <a:cubicBezTo>
                      <a:pt x="1" y="5"/>
                      <a:pt x="0" y="2"/>
                      <a:pt x="0" y="0"/>
                    </a:cubicBezTo>
                    <a:cubicBezTo>
                      <a:pt x="11" y="10"/>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0" name="iṩļîḍê"/>
              <p:cNvSpPr>
                <a:spLocks/>
              </p:cNvSpPr>
              <p:nvPr/>
            </p:nvSpPr>
            <p:spPr bwMode="auto">
              <a:xfrm>
                <a:off x="7419976" y="1058070"/>
                <a:ext cx="127397" cy="98822"/>
              </a:xfrm>
              <a:custGeom>
                <a:avLst/>
                <a:gdLst>
                  <a:gd name="T0" fmla="*/ 127397 w 41"/>
                  <a:gd name="T1" fmla="*/ 40146 h 32"/>
                  <a:gd name="T2" fmla="*/ 124290 w 41"/>
                  <a:gd name="T3" fmla="*/ 37058 h 32"/>
                  <a:gd name="T4" fmla="*/ 121183 w 41"/>
                  <a:gd name="T5" fmla="*/ 33970 h 32"/>
                  <a:gd name="T6" fmla="*/ 21751 w 41"/>
                  <a:gd name="T7" fmla="*/ 3088 h 32"/>
                  <a:gd name="T8" fmla="*/ 18643 w 41"/>
                  <a:gd name="T9" fmla="*/ 0 h 32"/>
                  <a:gd name="T10" fmla="*/ 15536 w 41"/>
                  <a:gd name="T11" fmla="*/ 3088 h 32"/>
                  <a:gd name="T12" fmla="*/ 15536 w 41"/>
                  <a:gd name="T13" fmla="*/ 67940 h 32"/>
                  <a:gd name="T14" fmla="*/ 27965 w 41"/>
                  <a:gd name="T15" fmla="*/ 83381 h 32"/>
                  <a:gd name="T16" fmla="*/ 46609 w 41"/>
                  <a:gd name="T17" fmla="*/ 92646 h 32"/>
                  <a:gd name="T18" fmla="*/ 62145 w 41"/>
                  <a:gd name="T19" fmla="*/ 95734 h 32"/>
                  <a:gd name="T20" fmla="*/ 68359 w 41"/>
                  <a:gd name="T21" fmla="*/ 98822 h 32"/>
                  <a:gd name="T22" fmla="*/ 83896 w 41"/>
                  <a:gd name="T23" fmla="*/ 95734 h 32"/>
                  <a:gd name="T24" fmla="*/ 83896 w 41"/>
                  <a:gd name="T25" fmla="*/ 95734 h 32"/>
                  <a:gd name="T26" fmla="*/ 111861 w 41"/>
                  <a:gd name="T27" fmla="*/ 74117 h 32"/>
                  <a:gd name="T28" fmla="*/ 127397 w 41"/>
                  <a:gd name="T29" fmla="*/ 40146 h 32"/>
                  <a:gd name="T30" fmla="*/ 102539 w 41"/>
                  <a:gd name="T31" fmla="*/ 74117 h 32"/>
                  <a:gd name="T32" fmla="*/ 93217 w 41"/>
                  <a:gd name="T33" fmla="*/ 83381 h 32"/>
                  <a:gd name="T34" fmla="*/ 62145 w 41"/>
                  <a:gd name="T35" fmla="*/ 89557 h 32"/>
                  <a:gd name="T36" fmla="*/ 27965 w 41"/>
                  <a:gd name="T37" fmla="*/ 74117 h 32"/>
                  <a:gd name="T38" fmla="*/ 21751 w 41"/>
                  <a:gd name="T39" fmla="*/ 64852 h 32"/>
                  <a:gd name="T40" fmla="*/ 15536 w 41"/>
                  <a:gd name="T41" fmla="*/ 40146 h 32"/>
                  <a:gd name="T42" fmla="*/ 18643 w 41"/>
                  <a:gd name="T43" fmla="*/ 12353 h 32"/>
                  <a:gd name="T44" fmla="*/ 27965 w 41"/>
                  <a:gd name="T45" fmla="*/ 21617 h 32"/>
                  <a:gd name="T46" fmla="*/ 27965 w 41"/>
                  <a:gd name="T47" fmla="*/ 24706 h 32"/>
                  <a:gd name="T48" fmla="*/ 114968 w 41"/>
                  <a:gd name="T49" fmla="*/ 46323 h 32"/>
                  <a:gd name="T50" fmla="*/ 114968 w 41"/>
                  <a:gd name="T51" fmla="*/ 46323 h 32"/>
                  <a:gd name="T52" fmla="*/ 118075 w 41"/>
                  <a:gd name="T53" fmla="*/ 46323 h 32"/>
                  <a:gd name="T54" fmla="*/ 102539 w 41"/>
                  <a:gd name="T55" fmla="*/ 74117 h 32"/>
                  <a:gd name="T56" fmla="*/ 102539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1" y="13"/>
                    </a:moveTo>
                    <a:cubicBezTo>
                      <a:pt x="41" y="13"/>
                      <a:pt x="41" y="12"/>
                      <a:pt x="40" y="12"/>
                    </a:cubicBezTo>
                    <a:cubicBezTo>
                      <a:pt x="40" y="12"/>
                      <a:pt x="40" y="11"/>
                      <a:pt x="39" y="11"/>
                    </a:cubicBezTo>
                    <a:cubicBezTo>
                      <a:pt x="39" y="11"/>
                      <a:pt x="17" y="14"/>
                      <a:pt x="7" y="1"/>
                    </a:cubicBezTo>
                    <a:cubicBezTo>
                      <a:pt x="7" y="0"/>
                      <a:pt x="6" y="0"/>
                      <a:pt x="6" y="0"/>
                    </a:cubicBezTo>
                    <a:cubicBezTo>
                      <a:pt x="5" y="0"/>
                      <a:pt x="5" y="1"/>
                      <a:pt x="5" y="1"/>
                    </a:cubicBezTo>
                    <a:cubicBezTo>
                      <a:pt x="5" y="2"/>
                      <a:pt x="0" y="13"/>
                      <a:pt x="5" y="22"/>
                    </a:cubicBezTo>
                    <a:cubicBezTo>
                      <a:pt x="6" y="24"/>
                      <a:pt x="7" y="26"/>
                      <a:pt x="9" y="27"/>
                    </a:cubicBezTo>
                    <a:cubicBezTo>
                      <a:pt x="11" y="28"/>
                      <a:pt x="13" y="29"/>
                      <a:pt x="15" y="30"/>
                    </a:cubicBezTo>
                    <a:cubicBezTo>
                      <a:pt x="16" y="31"/>
                      <a:pt x="18" y="31"/>
                      <a:pt x="20" y="31"/>
                    </a:cubicBezTo>
                    <a:cubicBezTo>
                      <a:pt x="21" y="32"/>
                      <a:pt x="21" y="32"/>
                      <a:pt x="22" y="32"/>
                    </a:cubicBezTo>
                    <a:cubicBezTo>
                      <a:pt x="24" y="32"/>
                      <a:pt x="26" y="32"/>
                      <a:pt x="27" y="31"/>
                    </a:cubicBezTo>
                    <a:cubicBezTo>
                      <a:pt x="27" y="31"/>
                      <a:pt x="27" y="31"/>
                      <a:pt x="27" y="31"/>
                    </a:cubicBezTo>
                    <a:cubicBezTo>
                      <a:pt x="31" y="30"/>
                      <a:pt x="34" y="27"/>
                      <a:pt x="36" y="24"/>
                    </a:cubicBezTo>
                    <a:cubicBezTo>
                      <a:pt x="39" y="19"/>
                      <a:pt x="41" y="13"/>
                      <a:pt x="41" y="13"/>
                    </a:cubicBezTo>
                    <a:close/>
                    <a:moveTo>
                      <a:pt x="33" y="24"/>
                    </a:moveTo>
                    <a:cubicBezTo>
                      <a:pt x="32" y="25"/>
                      <a:pt x="31" y="26"/>
                      <a:pt x="30" y="27"/>
                    </a:cubicBezTo>
                    <a:cubicBezTo>
                      <a:pt x="28" y="29"/>
                      <a:pt x="24" y="30"/>
                      <a:pt x="20" y="29"/>
                    </a:cubicBezTo>
                    <a:cubicBezTo>
                      <a:pt x="15" y="28"/>
                      <a:pt x="12" y="26"/>
                      <a:pt x="9" y="24"/>
                    </a:cubicBezTo>
                    <a:cubicBezTo>
                      <a:pt x="8" y="23"/>
                      <a:pt x="7" y="22"/>
                      <a:pt x="7" y="21"/>
                    </a:cubicBezTo>
                    <a:cubicBezTo>
                      <a:pt x="5" y="18"/>
                      <a:pt x="5" y="16"/>
                      <a:pt x="5" y="13"/>
                    </a:cubicBezTo>
                    <a:cubicBezTo>
                      <a:pt x="5" y="10"/>
                      <a:pt x="6" y="6"/>
                      <a:pt x="6" y="4"/>
                    </a:cubicBezTo>
                    <a:cubicBezTo>
                      <a:pt x="7" y="5"/>
                      <a:pt x="8" y="6"/>
                      <a:pt x="9" y="7"/>
                    </a:cubicBezTo>
                    <a:cubicBezTo>
                      <a:pt x="9" y="7"/>
                      <a:pt x="9" y="8"/>
                      <a:pt x="9" y="8"/>
                    </a:cubicBezTo>
                    <a:cubicBezTo>
                      <a:pt x="18" y="14"/>
                      <a:pt x="32" y="14"/>
                      <a:pt x="37" y="15"/>
                    </a:cubicBezTo>
                    <a:cubicBezTo>
                      <a:pt x="37" y="15"/>
                      <a:pt x="37" y="15"/>
                      <a:pt x="37" y="15"/>
                    </a:cubicBezTo>
                    <a:cubicBezTo>
                      <a:pt x="37" y="15"/>
                      <a:pt x="38" y="15"/>
                      <a:pt x="38" y="15"/>
                    </a:cubicBezTo>
                    <a:cubicBezTo>
                      <a:pt x="37" y="17"/>
                      <a:pt x="36" y="21"/>
                      <a:pt x="33" y="24"/>
                    </a:cubicBezTo>
                    <a:cubicBezTo>
                      <a:pt x="33" y="24"/>
                      <a:pt x="33" y="24"/>
                      <a:pt x="33"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1" name="ïṣḷîḓe"/>
              <p:cNvSpPr>
                <a:spLocks/>
              </p:cNvSpPr>
              <p:nvPr/>
            </p:nvSpPr>
            <p:spPr bwMode="auto">
              <a:xfrm>
                <a:off x="7566423" y="1064023"/>
                <a:ext cx="61912" cy="61913"/>
              </a:xfrm>
              <a:custGeom>
                <a:avLst/>
                <a:gdLst>
                  <a:gd name="T0" fmla="*/ 0 w 20"/>
                  <a:gd name="T1" fmla="*/ 27861 h 20"/>
                  <a:gd name="T2" fmla="*/ 30956 w 20"/>
                  <a:gd name="T3" fmla="*/ 58817 h 20"/>
                  <a:gd name="T4" fmla="*/ 61912 w 20"/>
                  <a:gd name="T5" fmla="*/ 30957 h 20"/>
                  <a:gd name="T6" fmla="*/ 30956 w 20"/>
                  <a:gd name="T7" fmla="*/ 0 h 20"/>
                  <a:gd name="T8" fmla="*/ 0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9"/>
                    </a:moveTo>
                    <a:cubicBezTo>
                      <a:pt x="0" y="15"/>
                      <a:pt x="4" y="19"/>
                      <a:pt x="10" y="19"/>
                    </a:cubicBezTo>
                    <a:cubicBezTo>
                      <a:pt x="15" y="20"/>
                      <a:pt x="19" y="16"/>
                      <a:pt x="20" y="10"/>
                    </a:cubicBezTo>
                    <a:cubicBezTo>
                      <a:pt x="20" y="5"/>
                      <a:pt x="16" y="1"/>
                      <a:pt x="10" y="0"/>
                    </a:cubicBezTo>
                    <a:cubicBezTo>
                      <a:pt x="5" y="0"/>
                      <a:pt x="0" y="4"/>
                      <a:pt x="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2" name="í$ļiḍé"/>
              <p:cNvSpPr>
                <a:spLocks/>
              </p:cNvSpPr>
              <p:nvPr/>
            </p:nvSpPr>
            <p:spPr bwMode="auto">
              <a:xfrm>
                <a:off x="7352111" y="1035448"/>
                <a:ext cx="59531" cy="61913"/>
              </a:xfrm>
              <a:custGeom>
                <a:avLst/>
                <a:gdLst>
                  <a:gd name="T0" fmla="*/ 0 w 19"/>
                  <a:gd name="T1" fmla="*/ 30957 h 20"/>
                  <a:gd name="T2" fmla="*/ 28199 w 19"/>
                  <a:gd name="T3" fmla="*/ 58817 h 20"/>
                  <a:gd name="T4" fmla="*/ 59531 w 19"/>
                  <a:gd name="T5" fmla="*/ 30957 h 20"/>
                  <a:gd name="T6" fmla="*/ 31332 w 19"/>
                  <a:gd name="T7" fmla="*/ 0 h 20"/>
                  <a:gd name="T8" fmla="*/ 0 w 19"/>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10"/>
                    </a:moveTo>
                    <a:cubicBezTo>
                      <a:pt x="0" y="15"/>
                      <a:pt x="4" y="19"/>
                      <a:pt x="9" y="19"/>
                    </a:cubicBezTo>
                    <a:cubicBezTo>
                      <a:pt x="14" y="20"/>
                      <a:pt x="19" y="16"/>
                      <a:pt x="19" y="10"/>
                    </a:cubicBezTo>
                    <a:cubicBezTo>
                      <a:pt x="19" y="5"/>
                      <a:pt x="15" y="1"/>
                      <a:pt x="10" y="0"/>
                    </a:cubicBezTo>
                    <a:cubicBezTo>
                      <a:pt x="5" y="0"/>
                      <a:pt x="0" y="4"/>
                      <a:pt x="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3" name="iṧlídê"/>
              <p:cNvSpPr>
                <a:spLocks/>
              </p:cNvSpPr>
              <p:nvPr/>
            </p:nvSpPr>
            <p:spPr bwMode="auto">
              <a:xfrm>
                <a:off x="7550945" y="927102"/>
                <a:ext cx="83344" cy="28575"/>
              </a:xfrm>
              <a:custGeom>
                <a:avLst/>
                <a:gdLst>
                  <a:gd name="T0" fmla="*/ 83344 w 27"/>
                  <a:gd name="T1" fmla="*/ 28575 h 9"/>
                  <a:gd name="T2" fmla="*/ 80257 w 27"/>
                  <a:gd name="T3" fmla="*/ 25400 h 9"/>
                  <a:gd name="T4" fmla="*/ 77170 w 27"/>
                  <a:gd name="T5" fmla="*/ 22225 h 9"/>
                  <a:gd name="T6" fmla="*/ 74084 w 27"/>
                  <a:gd name="T7" fmla="*/ 15875 h 9"/>
                  <a:gd name="T8" fmla="*/ 67910 w 27"/>
                  <a:gd name="T9" fmla="*/ 12700 h 9"/>
                  <a:gd name="T10" fmla="*/ 61736 w 27"/>
                  <a:gd name="T11" fmla="*/ 9525 h 9"/>
                  <a:gd name="T12" fmla="*/ 52476 w 27"/>
                  <a:gd name="T13" fmla="*/ 6350 h 9"/>
                  <a:gd name="T14" fmla="*/ 46302 w 27"/>
                  <a:gd name="T15" fmla="*/ 3175 h 9"/>
                  <a:gd name="T16" fmla="*/ 37042 w 27"/>
                  <a:gd name="T17" fmla="*/ 0 h 9"/>
                  <a:gd name="T18" fmla="*/ 27781 w 27"/>
                  <a:gd name="T19" fmla="*/ 0 h 9"/>
                  <a:gd name="T20" fmla="*/ 21608 w 27"/>
                  <a:gd name="T21" fmla="*/ 0 h 9"/>
                  <a:gd name="T22" fmla="*/ 15434 w 27"/>
                  <a:gd name="T23" fmla="*/ 0 h 9"/>
                  <a:gd name="T24" fmla="*/ 9260 w 27"/>
                  <a:gd name="T25" fmla="*/ 3175 h 9"/>
                  <a:gd name="T26" fmla="*/ 6174 w 27"/>
                  <a:gd name="T27" fmla="*/ 3175 h 9"/>
                  <a:gd name="T28" fmla="*/ 0 w 27"/>
                  <a:gd name="T29" fmla="*/ 6350 h 9"/>
                  <a:gd name="T30" fmla="*/ 6174 w 27"/>
                  <a:gd name="T31" fmla="*/ 6350 h 9"/>
                  <a:gd name="T32" fmla="*/ 9260 w 27"/>
                  <a:gd name="T33" fmla="*/ 6350 h 9"/>
                  <a:gd name="T34" fmla="*/ 15434 w 27"/>
                  <a:gd name="T35" fmla="*/ 6350 h 9"/>
                  <a:gd name="T36" fmla="*/ 21608 w 27"/>
                  <a:gd name="T37" fmla="*/ 6350 h 9"/>
                  <a:gd name="T38" fmla="*/ 27781 w 27"/>
                  <a:gd name="T39" fmla="*/ 9525 h 9"/>
                  <a:gd name="T40" fmla="*/ 33955 w 27"/>
                  <a:gd name="T41" fmla="*/ 9525 h 9"/>
                  <a:gd name="T42" fmla="*/ 43215 w 27"/>
                  <a:gd name="T43" fmla="*/ 12700 h 9"/>
                  <a:gd name="T44" fmla="*/ 46302 w 27"/>
                  <a:gd name="T45" fmla="*/ 12700 h 9"/>
                  <a:gd name="T46" fmla="*/ 49389 w 27"/>
                  <a:gd name="T47" fmla="*/ 12700 h 9"/>
                  <a:gd name="T48" fmla="*/ 52476 w 27"/>
                  <a:gd name="T49" fmla="*/ 15875 h 9"/>
                  <a:gd name="T50" fmla="*/ 58649 w 27"/>
                  <a:gd name="T51" fmla="*/ 15875 h 9"/>
                  <a:gd name="T52" fmla="*/ 64823 w 27"/>
                  <a:gd name="T53" fmla="*/ 19050 h 9"/>
                  <a:gd name="T54" fmla="*/ 67910 w 27"/>
                  <a:gd name="T55" fmla="*/ 19050 h 9"/>
                  <a:gd name="T56" fmla="*/ 70997 w 27"/>
                  <a:gd name="T57" fmla="*/ 22225 h 9"/>
                  <a:gd name="T58" fmla="*/ 74084 w 27"/>
                  <a:gd name="T59" fmla="*/ 22225 h 9"/>
                  <a:gd name="T60" fmla="*/ 77170 w 27"/>
                  <a:gd name="T61" fmla="*/ 25400 h 9"/>
                  <a:gd name="T62" fmla="*/ 80257 w 27"/>
                  <a:gd name="T63" fmla="*/ 25400 h 9"/>
                  <a:gd name="T64" fmla="*/ 83344 w 27"/>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9">
                    <a:moveTo>
                      <a:pt x="27" y="9"/>
                    </a:moveTo>
                    <a:cubicBezTo>
                      <a:pt x="27" y="9"/>
                      <a:pt x="26" y="8"/>
                      <a:pt x="26" y="8"/>
                    </a:cubicBezTo>
                    <a:cubicBezTo>
                      <a:pt x="26" y="7"/>
                      <a:pt x="25" y="7"/>
                      <a:pt x="25" y="7"/>
                    </a:cubicBezTo>
                    <a:cubicBezTo>
                      <a:pt x="25" y="6"/>
                      <a:pt x="24" y="6"/>
                      <a:pt x="24" y="5"/>
                    </a:cubicBezTo>
                    <a:cubicBezTo>
                      <a:pt x="23" y="5"/>
                      <a:pt x="22" y="4"/>
                      <a:pt x="22" y="4"/>
                    </a:cubicBezTo>
                    <a:cubicBezTo>
                      <a:pt x="21" y="3"/>
                      <a:pt x="20" y="3"/>
                      <a:pt x="20" y="3"/>
                    </a:cubicBezTo>
                    <a:cubicBezTo>
                      <a:pt x="19" y="2"/>
                      <a:pt x="18" y="2"/>
                      <a:pt x="17" y="2"/>
                    </a:cubicBezTo>
                    <a:cubicBezTo>
                      <a:pt x="16" y="1"/>
                      <a:pt x="16" y="1"/>
                      <a:pt x="15" y="1"/>
                    </a:cubicBezTo>
                    <a:cubicBezTo>
                      <a:pt x="14" y="1"/>
                      <a:pt x="13" y="0"/>
                      <a:pt x="12" y="0"/>
                    </a:cubicBezTo>
                    <a:cubicBezTo>
                      <a:pt x="11" y="0"/>
                      <a:pt x="10" y="0"/>
                      <a:pt x="9" y="0"/>
                    </a:cubicBezTo>
                    <a:cubicBezTo>
                      <a:pt x="9" y="0"/>
                      <a:pt x="8" y="0"/>
                      <a:pt x="7" y="0"/>
                    </a:cubicBezTo>
                    <a:cubicBezTo>
                      <a:pt x="6" y="0"/>
                      <a:pt x="5" y="0"/>
                      <a:pt x="5" y="0"/>
                    </a:cubicBezTo>
                    <a:cubicBezTo>
                      <a:pt x="4" y="0"/>
                      <a:pt x="3" y="1"/>
                      <a:pt x="3" y="1"/>
                    </a:cubicBezTo>
                    <a:cubicBezTo>
                      <a:pt x="2" y="1"/>
                      <a:pt x="2" y="1"/>
                      <a:pt x="2" y="1"/>
                    </a:cubicBezTo>
                    <a:cubicBezTo>
                      <a:pt x="1" y="1"/>
                      <a:pt x="0" y="2"/>
                      <a:pt x="0" y="2"/>
                    </a:cubicBezTo>
                    <a:cubicBezTo>
                      <a:pt x="0" y="2"/>
                      <a:pt x="1" y="2"/>
                      <a:pt x="2" y="2"/>
                    </a:cubicBezTo>
                    <a:cubicBezTo>
                      <a:pt x="2" y="2"/>
                      <a:pt x="2" y="2"/>
                      <a:pt x="3" y="2"/>
                    </a:cubicBezTo>
                    <a:cubicBezTo>
                      <a:pt x="4" y="2"/>
                      <a:pt x="4" y="2"/>
                      <a:pt x="5" y="2"/>
                    </a:cubicBezTo>
                    <a:cubicBezTo>
                      <a:pt x="5" y="2"/>
                      <a:pt x="6" y="2"/>
                      <a:pt x="7" y="2"/>
                    </a:cubicBezTo>
                    <a:cubicBezTo>
                      <a:pt x="8" y="3"/>
                      <a:pt x="8" y="3"/>
                      <a:pt x="9" y="3"/>
                    </a:cubicBezTo>
                    <a:cubicBezTo>
                      <a:pt x="10" y="3"/>
                      <a:pt x="11" y="3"/>
                      <a:pt x="11" y="3"/>
                    </a:cubicBezTo>
                    <a:cubicBezTo>
                      <a:pt x="12" y="3"/>
                      <a:pt x="13" y="4"/>
                      <a:pt x="14" y="4"/>
                    </a:cubicBezTo>
                    <a:cubicBezTo>
                      <a:pt x="14" y="4"/>
                      <a:pt x="15" y="4"/>
                      <a:pt x="15" y="4"/>
                    </a:cubicBezTo>
                    <a:cubicBezTo>
                      <a:pt x="16" y="4"/>
                      <a:pt x="16" y="4"/>
                      <a:pt x="16" y="4"/>
                    </a:cubicBezTo>
                    <a:cubicBezTo>
                      <a:pt x="17" y="4"/>
                      <a:pt x="17" y="5"/>
                      <a:pt x="17" y="5"/>
                    </a:cubicBezTo>
                    <a:cubicBezTo>
                      <a:pt x="18" y="5"/>
                      <a:pt x="18" y="5"/>
                      <a:pt x="19" y="5"/>
                    </a:cubicBezTo>
                    <a:cubicBezTo>
                      <a:pt x="19" y="5"/>
                      <a:pt x="20" y="6"/>
                      <a:pt x="21" y="6"/>
                    </a:cubicBezTo>
                    <a:cubicBezTo>
                      <a:pt x="21" y="6"/>
                      <a:pt x="21" y="6"/>
                      <a:pt x="22" y="6"/>
                    </a:cubicBezTo>
                    <a:cubicBezTo>
                      <a:pt x="22" y="6"/>
                      <a:pt x="22" y="7"/>
                      <a:pt x="23" y="7"/>
                    </a:cubicBezTo>
                    <a:cubicBezTo>
                      <a:pt x="23" y="7"/>
                      <a:pt x="24" y="7"/>
                      <a:pt x="24" y="7"/>
                    </a:cubicBezTo>
                    <a:cubicBezTo>
                      <a:pt x="25" y="8"/>
                      <a:pt x="25" y="8"/>
                      <a:pt x="25" y="8"/>
                    </a:cubicBezTo>
                    <a:cubicBezTo>
                      <a:pt x="26" y="8"/>
                      <a:pt x="26" y="8"/>
                      <a:pt x="26" y="8"/>
                    </a:cubicBezTo>
                    <a:cubicBezTo>
                      <a:pt x="26" y="9"/>
                      <a:pt x="27" y="9"/>
                      <a:pt x="2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4" name="íṧľíďè"/>
              <p:cNvSpPr>
                <a:spLocks/>
              </p:cNvSpPr>
              <p:nvPr/>
            </p:nvSpPr>
            <p:spPr bwMode="auto">
              <a:xfrm>
                <a:off x="7377113" y="927102"/>
                <a:ext cx="80962" cy="21431"/>
              </a:xfrm>
              <a:custGeom>
                <a:avLst/>
                <a:gdLst>
                  <a:gd name="T0" fmla="*/ 0 w 26"/>
                  <a:gd name="T1" fmla="*/ 21431 h 7"/>
                  <a:gd name="T2" fmla="*/ 0 w 26"/>
                  <a:gd name="T3" fmla="*/ 18369 h 7"/>
                  <a:gd name="T4" fmla="*/ 3114 w 26"/>
                  <a:gd name="T5" fmla="*/ 15308 h 7"/>
                  <a:gd name="T6" fmla="*/ 9342 w 26"/>
                  <a:gd name="T7" fmla="*/ 12246 h 7"/>
                  <a:gd name="T8" fmla="*/ 15570 w 26"/>
                  <a:gd name="T9" fmla="*/ 9185 h 7"/>
                  <a:gd name="T10" fmla="*/ 21797 w 26"/>
                  <a:gd name="T11" fmla="*/ 6123 h 7"/>
                  <a:gd name="T12" fmla="*/ 28025 w 26"/>
                  <a:gd name="T13" fmla="*/ 3062 h 7"/>
                  <a:gd name="T14" fmla="*/ 37367 w 26"/>
                  <a:gd name="T15" fmla="*/ 3062 h 7"/>
                  <a:gd name="T16" fmla="*/ 46709 w 26"/>
                  <a:gd name="T17" fmla="*/ 0 h 7"/>
                  <a:gd name="T18" fmla="*/ 52937 w 26"/>
                  <a:gd name="T19" fmla="*/ 0 h 7"/>
                  <a:gd name="T20" fmla="*/ 62278 w 26"/>
                  <a:gd name="T21" fmla="*/ 0 h 7"/>
                  <a:gd name="T22" fmla="*/ 68506 w 26"/>
                  <a:gd name="T23" fmla="*/ 3062 h 7"/>
                  <a:gd name="T24" fmla="*/ 74734 w 26"/>
                  <a:gd name="T25" fmla="*/ 3062 h 7"/>
                  <a:gd name="T26" fmla="*/ 77848 w 26"/>
                  <a:gd name="T27" fmla="*/ 6123 h 7"/>
                  <a:gd name="T28" fmla="*/ 80962 w 26"/>
                  <a:gd name="T29" fmla="*/ 9185 h 7"/>
                  <a:gd name="T30" fmla="*/ 77848 w 26"/>
                  <a:gd name="T31" fmla="*/ 9185 h 7"/>
                  <a:gd name="T32" fmla="*/ 74734 w 26"/>
                  <a:gd name="T33" fmla="*/ 9185 h 7"/>
                  <a:gd name="T34" fmla="*/ 68506 w 26"/>
                  <a:gd name="T35" fmla="*/ 9185 h 7"/>
                  <a:gd name="T36" fmla="*/ 62278 w 26"/>
                  <a:gd name="T37" fmla="*/ 9185 h 7"/>
                  <a:gd name="T38" fmla="*/ 52937 w 26"/>
                  <a:gd name="T39" fmla="*/ 9185 h 7"/>
                  <a:gd name="T40" fmla="*/ 46709 w 26"/>
                  <a:gd name="T41" fmla="*/ 9185 h 7"/>
                  <a:gd name="T42" fmla="*/ 40481 w 26"/>
                  <a:gd name="T43" fmla="*/ 12246 h 7"/>
                  <a:gd name="T44" fmla="*/ 34253 w 26"/>
                  <a:gd name="T45" fmla="*/ 12246 h 7"/>
                  <a:gd name="T46" fmla="*/ 31139 w 26"/>
                  <a:gd name="T47" fmla="*/ 12246 h 7"/>
                  <a:gd name="T48" fmla="*/ 28025 w 26"/>
                  <a:gd name="T49" fmla="*/ 12246 h 7"/>
                  <a:gd name="T50" fmla="*/ 24911 w 26"/>
                  <a:gd name="T51" fmla="*/ 15308 h 7"/>
                  <a:gd name="T52" fmla="*/ 18684 w 26"/>
                  <a:gd name="T53" fmla="*/ 15308 h 7"/>
                  <a:gd name="T54" fmla="*/ 15570 w 26"/>
                  <a:gd name="T55" fmla="*/ 18369 h 7"/>
                  <a:gd name="T56" fmla="*/ 12456 w 26"/>
                  <a:gd name="T57" fmla="*/ 18369 h 7"/>
                  <a:gd name="T58" fmla="*/ 6228 w 26"/>
                  <a:gd name="T59" fmla="*/ 18369 h 7"/>
                  <a:gd name="T60" fmla="*/ 3114 w 26"/>
                  <a:gd name="T61" fmla="*/ 21431 h 7"/>
                  <a:gd name="T62" fmla="*/ 0 w 26"/>
                  <a:gd name="T63" fmla="*/ 21431 h 7"/>
                  <a:gd name="T64" fmla="*/ 0 w 26"/>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7">
                    <a:moveTo>
                      <a:pt x="0" y="7"/>
                    </a:moveTo>
                    <a:cubicBezTo>
                      <a:pt x="0" y="7"/>
                      <a:pt x="0" y="7"/>
                      <a:pt x="0" y="6"/>
                    </a:cubicBezTo>
                    <a:cubicBezTo>
                      <a:pt x="1" y="6"/>
                      <a:pt x="1" y="6"/>
                      <a:pt x="1" y="5"/>
                    </a:cubicBezTo>
                    <a:cubicBezTo>
                      <a:pt x="2" y="5"/>
                      <a:pt x="2" y="5"/>
                      <a:pt x="3" y="4"/>
                    </a:cubicBezTo>
                    <a:cubicBezTo>
                      <a:pt x="3" y="4"/>
                      <a:pt x="4" y="3"/>
                      <a:pt x="5" y="3"/>
                    </a:cubicBezTo>
                    <a:cubicBezTo>
                      <a:pt x="5" y="3"/>
                      <a:pt x="6" y="2"/>
                      <a:pt x="7" y="2"/>
                    </a:cubicBezTo>
                    <a:cubicBezTo>
                      <a:pt x="8" y="2"/>
                      <a:pt x="8" y="1"/>
                      <a:pt x="9" y="1"/>
                    </a:cubicBezTo>
                    <a:cubicBezTo>
                      <a:pt x="10" y="1"/>
                      <a:pt x="11" y="1"/>
                      <a:pt x="12" y="1"/>
                    </a:cubicBezTo>
                    <a:cubicBezTo>
                      <a:pt x="13" y="0"/>
                      <a:pt x="14" y="0"/>
                      <a:pt x="15" y="0"/>
                    </a:cubicBezTo>
                    <a:cubicBezTo>
                      <a:pt x="16" y="0"/>
                      <a:pt x="17" y="0"/>
                      <a:pt x="17" y="0"/>
                    </a:cubicBezTo>
                    <a:cubicBezTo>
                      <a:pt x="18" y="0"/>
                      <a:pt x="19" y="0"/>
                      <a:pt x="20" y="0"/>
                    </a:cubicBezTo>
                    <a:cubicBezTo>
                      <a:pt x="21" y="1"/>
                      <a:pt x="21" y="1"/>
                      <a:pt x="22" y="1"/>
                    </a:cubicBezTo>
                    <a:cubicBezTo>
                      <a:pt x="23" y="1"/>
                      <a:pt x="23" y="1"/>
                      <a:pt x="24" y="1"/>
                    </a:cubicBezTo>
                    <a:cubicBezTo>
                      <a:pt x="24" y="2"/>
                      <a:pt x="25" y="2"/>
                      <a:pt x="25" y="2"/>
                    </a:cubicBezTo>
                    <a:cubicBezTo>
                      <a:pt x="26" y="2"/>
                      <a:pt x="26" y="3"/>
                      <a:pt x="26" y="3"/>
                    </a:cubicBezTo>
                    <a:cubicBezTo>
                      <a:pt x="26" y="3"/>
                      <a:pt x="26" y="3"/>
                      <a:pt x="25" y="3"/>
                    </a:cubicBezTo>
                    <a:cubicBezTo>
                      <a:pt x="25" y="3"/>
                      <a:pt x="24" y="3"/>
                      <a:pt x="24" y="3"/>
                    </a:cubicBezTo>
                    <a:cubicBezTo>
                      <a:pt x="23" y="3"/>
                      <a:pt x="22" y="3"/>
                      <a:pt x="22" y="3"/>
                    </a:cubicBezTo>
                    <a:cubicBezTo>
                      <a:pt x="21" y="3"/>
                      <a:pt x="20" y="3"/>
                      <a:pt x="20" y="3"/>
                    </a:cubicBezTo>
                    <a:cubicBezTo>
                      <a:pt x="19" y="3"/>
                      <a:pt x="18" y="3"/>
                      <a:pt x="17" y="3"/>
                    </a:cubicBezTo>
                    <a:cubicBezTo>
                      <a:pt x="17" y="3"/>
                      <a:pt x="16" y="3"/>
                      <a:pt x="15" y="3"/>
                    </a:cubicBezTo>
                    <a:cubicBezTo>
                      <a:pt x="14" y="3"/>
                      <a:pt x="13" y="3"/>
                      <a:pt x="13" y="4"/>
                    </a:cubicBezTo>
                    <a:cubicBezTo>
                      <a:pt x="12" y="4"/>
                      <a:pt x="12" y="4"/>
                      <a:pt x="11" y="4"/>
                    </a:cubicBezTo>
                    <a:cubicBezTo>
                      <a:pt x="11" y="4"/>
                      <a:pt x="11" y="4"/>
                      <a:pt x="10" y="4"/>
                    </a:cubicBezTo>
                    <a:cubicBezTo>
                      <a:pt x="10" y="4"/>
                      <a:pt x="9" y="4"/>
                      <a:pt x="9" y="4"/>
                    </a:cubicBezTo>
                    <a:cubicBezTo>
                      <a:pt x="9" y="4"/>
                      <a:pt x="8" y="4"/>
                      <a:pt x="8" y="5"/>
                    </a:cubicBezTo>
                    <a:cubicBezTo>
                      <a:pt x="7" y="5"/>
                      <a:pt x="6" y="5"/>
                      <a:pt x="6" y="5"/>
                    </a:cubicBezTo>
                    <a:cubicBezTo>
                      <a:pt x="5" y="5"/>
                      <a:pt x="5" y="5"/>
                      <a:pt x="5" y="6"/>
                    </a:cubicBezTo>
                    <a:cubicBezTo>
                      <a:pt x="4" y="6"/>
                      <a:pt x="4" y="6"/>
                      <a:pt x="4" y="6"/>
                    </a:cubicBezTo>
                    <a:cubicBezTo>
                      <a:pt x="3" y="6"/>
                      <a:pt x="2" y="6"/>
                      <a:pt x="2" y="6"/>
                    </a:cubicBezTo>
                    <a:cubicBezTo>
                      <a:pt x="2" y="7"/>
                      <a:pt x="1" y="7"/>
                      <a:pt x="1" y="7"/>
                    </a:cubicBezTo>
                    <a:cubicBezTo>
                      <a:pt x="0" y="7"/>
                      <a:pt x="0" y="7"/>
                      <a:pt x="0" y="7"/>
                    </a:cubicBezTo>
                    <a:cubicBezTo>
                      <a:pt x="0" y="7"/>
                      <a:pt x="0"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5" name="iṧļîḋè"/>
              <p:cNvSpPr>
                <a:spLocks/>
              </p:cNvSpPr>
              <p:nvPr/>
            </p:nvSpPr>
            <p:spPr bwMode="auto">
              <a:xfrm>
                <a:off x="7299723" y="886620"/>
                <a:ext cx="0" cy="53579"/>
              </a:xfrm>
              <a:custGeom>
                <a:avLst/>
                <a:gdLst>
                  <a:gd name="T0" fmla="*/ 53579 h 17"/>
                  <a:gd name="T1" fmla="*/ 0 h 17"/>
                  <a:gd name="T2" fmla="*/ 53579 h 17"/>
                  <a:gd name="T3" fmla="*/ 0 60000 65536"/>
                  <a:gd name="T4" fmla="*/ 0 60000 65536"/>
                  <a:gd name="T5" fmla="*/ 0 60000 65536"/>
                </a:gdLst>
                <a:ahLst/>
                <a:cxnLst>
                  <a:cxn ang="T3">
                    <a:pos x="0" y="T0"/>
                  </a:cxn>
                  <a:cxn ang="T4">
                    <a:pos x="0" y="T1"/>
                  </a:cxn>
                  <a:cxn ang="T5">
                    <a:pos x="0" y="T2"/>
                  </a:cxn>
                </a:cxnLst>
                <a:rect l="0" t="0" r="r" b="b"/>
                <a:pathLst>
                  <a:path h="17">
                    <a:moveTo>
                      <a:pt x="0" y="17"/>
                    </a:moveTo>
                    <a:cubicBezTo>
                      <a:pt x="0" y="17"/>
                      <a:pt x="0"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6" name="iśľïḓe"/>
              <p:cNvSpPr>
                <a:spLocks/>
              </p:cNvSpPr>
              <p:nvPr/>
            </p:nvSpPr>
            <p:spPr bwMode="auto">
              <a:xfrm>
                <a:off x="7243763" y="728267"/>
                <a:ext cx="492919" cy="297656"/>
              </a:xfrm>
              <a:custGeom>
                <a:avLst/>
                <a:gdLst>
                  <a:gd name="T0" fmla="*/ 58902 w 159"/>
                  <a:gd name="T1" fmla="*/ 297656 h 96"/>
                  <a:gd name="T2" fmla="*/ 12400 w 159"/>
                  <a:gd name="T3" fmla="*/ 232544 h 96"/>
                  <a:gd name="T4" fmla="*/ 58902 w 159"/>
                  <a:gd name="T5" fmla="*/ 62012 h 96"/>
                  <a:gd name="T6" fmla="*/ 96104 w 159"/>
                  <a:gd name="T7" fmla="*/ 46509 h 96"/>
                  <a:gd name="T8" fmla="*/ 424716 w 159"/>
                  <a:gd name="T9" fmla="*/ 55811 h 96"/>
                  <a:gd name="T10" fmla="*/ 269710 w 159"/>
                  <a:gd name="T11" fmla="*/ 124023 h 96"/>
                  <a:gd name="T12" fmla="*/ 117805 w 159"/>
                  <a:gd name="T13" fmla="*/ 139526 h 96"/>
                  <a:gd name="T14" fmla="*/ 105404 w 159"/>
                  <a:gd name="T15" fmla="*/ 201538 h 96"/>
                  <a:gd name="T16" fmla="*/ 55802 w 159"/>
                  <a:gd name="T17" fmla="*/ 279053 h 96"/>
                  <a:gd name="T18" fmla="*/ 58902 w 159"/>
                  <a:gd name="T19" fmla="*/ 29765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96">
                    <a:moveTo>
                      <a:pt x="19" y="96"/>
                    </a:moveTo>
                    <a:cubicBezTo>
                      <a:pt x="19" y="96"/>
                      <a:pt x="10" y="94"/>
                      <a:pt x="4" y="75"/>
                    </a:cubicBezTo>
                    <a:cubicBezTo>
                      <a:pt x="0" y="62"/>
                      <a:pt x="3" y="34"/>
                      <a:pt x="19" y="20"/>
                    </a:cubicBezTo>
                    <a:cubicBezTo>
                      <a:pt x="28" y="11"/>
                      <a:pt x="31" y="15"/>
                      <a:pt x="31" y="15"/>
                    </a:cubicBezTo>
                    <a:cubicBezTo>
                      <a:pt x="31" y="15"/>
                      <a:pt x="126" y="0"/>
                      <a:pt x="137" y="18"/>
                    </a:cubicBezTo>
                    <a:cubicBezTo>
                      <a:pt x="146" y="35"/>
                      <a:pt x="159" y="45"/>
                      <a:pt x="87" y="40"/>
                    </a:cubicBezTo>
                    <a:cubicBezTo>
                      <a:pt x="61" y="38"/>
                      <a:pt x="38" y="45"/>
                      <a:pt x="38" y="45"/>
                    </a:cubicBezTo>
                    <a:cubicBezTo>
                      <a:pt x="38" y="45"/>
                      <a:pt x="39" y="53"/>
                      <a:pt x="34" y="65"/>
                    </a:cubicBezTo>
                    <a:cubicBezTo>
                      <a:pt x="30" y="77"/>
                      <a:pt x="18" y="90"/>
                      <a:pt x="18" y="90"/>
                    </a:cubicBezTo>
                    <a:lnTo>
                      <a:pt x="19" y="96"/>
                    </a:ln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7" name="iśliḍê"/>
              <p:cNvSpPr>
                <a:spLocks/>
              </p:cNvSpPr>
              <p:nvPr/>
            </p:nvSpPr>
            <p:spPr bwMode="auto">
              <a:xfrm>
                <a:off x="6996113" y="1249761"/>
                <a:ext cx="305991" cy="421481"/>
              </a:xfrm>
              <a:custGeom>
                <a:avLst/>
                <a:gdLst>
                  <a:gd name="T0" fmla="*/ 302900 w 99"/>
                  <a:gd name="T1" fmla="*/ 195245 h 136"/>
                  <a:gd name="T2" fmla="*/ 290537 w 99"/>
                  <a:gd name="T3" fmla="*/ 229335 h 136"/>
                  <a:gd name="T4" fmla="*/ 77270 w 99"/>
                  <a:gd name="T5" fmla="*/ 409085 h 136"/>
                  <a:gd name="T6" fmla="*/ 30908 w 99"/>
                  <a:gd name="T7" fmla="*/ 415283 h 136"/>
                  <a:gd name="T8" fmla="*/ 30908 w 99"/>
                  <a:gd name="T9" fmla="*/ 415283 h 136"/>
                  <a:gd name="T10" fmla="*/ 0 w 99"/>
                  <a:gd name="T11" fmla="*/ 368796 h 136"/>
                  <a:gd name="T12" fmla="*/ 0 w 99"/>
                  <a:gd name="T13" fmla="*/ 105370 h 136"/>
                  <a:gd name="T14" fmla="*/ 67998 w 99"/>
                  <a:gd name="T15" fmla="*/ 105370 h 136"/>
                  <a:gd name="T16" fmla="*/ 95815 w 99"/>
                  <a:gd name="T17" fmla="*/ 229335 h 136"/>
                  <a:gd name="T18" fmla="*/ 299809 w 99"/>
                  <a:gd name="T19" fmla="*/ 0 h 136"/>
                  <a:gd name="T20" fmla="*/ 302900 w 99"/>
                  <a:gd name="T21" fmla="*/ 195245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136">
                    <a:moveTo>
                      <a:pt x="98" y="63"/>
                    </a:moveTo>
                    <a:cubicBezTo>
                      <a:pt x="99" y="67"/>
                      <a:pt x="97" y="71"/>
                      <a:pt x="94" y="74"/>
                    </a:cubicBezTo>
                    <a:cubicBezTo>
                      <a:pt x="25" y="132"/>
                      <a:pt x="25" y="132"/>
                      <a:pt x="25" y="132"/>
                    </a:cubicBezTo>
                    <a:cubicBezTo>
                      <a:pt x="21" y="135"/>
                      <a:pt x="15" y="136"/>
                      <a:pt x="10" y="134"/>
                    </a:cubicBezTo>
                    <a:cubicBezTo>
                      <a:pt x="10" y="134"/>
                      <a:pt x="10" y="134"/>
                      <a:pt x="10" y="134"/>
                    </a:cubicBezTo>
                    <a:cubicBezTo>
                      <a:pt x="4" y="131"/>
                      <a:pt x="0" y="126"/>
                      <a:pt x="0" y="119"/>
                    </a:cubicBezTo>
                    <a:cubicBezTo>
                      <a:pt x="0" y="34"/>
                      <a:pt x="0" y="34"/>
                      <a:pt x="0" y="34"/>
                    </a:cubicBezTo>
                    <a:cubicBezTo>
                      <a:pt x="22" y="34"/>
                      <a:pt x="22" y="34"/>
                      <a:pt x="22" y="34"/>
                    </a:cubicBezTo>
                    <a:cubicBezTo>
                      <a:pt x="31" y="74"/>
                      <a:pt x="31" y="74"/>
                      <a:pt x="31" y="74"/>
                    </a:cubicBezTo>
                    <a:cubicBezTo>
                      <a:pt x="97" y="0"/>
                      <a:pt x="97" y="0"/>
                      <a:pt x="97" y="0"/>
                    </a:cubicBezTo>
                    <a:lnTo>
                      <a:pt x="98" y="63"/>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8" name="íṥ1iďe"/>
              <p:cNvSpPr>
                <a:spLocks/>
              </p:cNvSpPr>
              <p:nvPr/>
            </p:nvSpPr>
            <p:spPr bwMode="auto">
              <a:xfrm>
                <a:off x="7599761" y="1249761"/>
                <a:ext cx="347662" cy="409575"/>
              </a:xfrm>
              <a:custGeom>
                <a:avLst/>
                <a:gdLst>
                  <a:gd name="T0" fmla="*/ 93124 w 112"/>
                  <a:gd name="T1" fmla="*/ 0 h 132"/>
                  <a:gd name="T2" fmla="*/ 335246 w 112"/>
                  <a:gd name="T3" fmla="*/ 332004 h 132"/>
                  <a:gd name="T4" fmla="*/ 341454 w 112"/>
                  <a:gd name="T5" fmla="*/ 378547 h 132"/>
                  <a:gd name="T6" fmla="*/ 341454 w 112"/>
                  <a:gd name="T7" fmla="*/ 378547 h 132"/>
                  <a:gd name="T8" fmla="*/ 297996 w 112"/>
                  <a:gd name="T9" fmla="*/ 409575 h 132"/>
                  <a:gd name="T10" fmla="*/ 34145 w 112"/>
                  <a:gd name="T11" fmla="*/ 409575 h 132"/>
                  <a:gd name="T12" fmla="*/ 0 w 112"/>
                  <a:gd name="T13" fmla="*/ 344415 h 132"/>
                  <a:gd name="T14" fmla="*/ 173831 w 112"/>
                  <a:gd name="T15" fmla="*/ 304078 h 132"/>
                  <a:gd name="T16" fmla="*/ 90020 w 112"/>
                  <a:gd name="T17" fmla="*/ 210993 h 132"/>
                  <a:gd name="T18" fmla="*/ 93124 w 11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2">
                    <a:moveTo>
                      <a:pt x="30" y="0"/>
                    </a:moveTo>
                    <a:cubicBezTo>
                      <a:pt x="108" y="107"/>
                      <a:pt x="108" y="107"/>
                      <a:pt x="108" y="107"/>
                    </a:cubicBezTo>
                    <a:cubicBezTo>
                      <a:pt x="111" y="111"/>
                      <a:pt x="112" y="117"/>
                      <a:pt x="110" y="122"/>
                    </a:cubicBezTo>
                    <a:cubicBezTo>
                      <a:pt x="110" y="122"/>
                      <a:pt x="110" y="122"/>
                      <a:pt x="110" y="122"/>
                    </a:cubicBezTo>
                    <a:cubicBezTo>
                      <a:pt x="108" y="128"/>
                      <a:pt x="102" y="132"/>
                      <a:pt x="96" y="132"/>
                    </a:cubicBezTo>
                    <a:cubicBezTo>
                      <a:pt x="11" y="132"/>
                      <a:pt x="11" y="132"/>
                      <a:pt x="11" y="132"/>
                    </a:cubicBezTo>
                    <a:cubicBezTo>
                      <a:pt x="0" y="111"/>
                      <a:pt x="0" y="111"/>
                      <a:pt x="0" y="111"/>
                    </a:cubicBezTo>
                    <a:cubicBezTo>
                      <a:pt x="56" y="98"/>
                      <a:pt x="56" y="98"/>
                      <a:pt x="56" y="98"/>
                    </a:cubicBezTo>
                    <a:cubicBezTo>
                      <a:pt x="29" y="68"/>
                      <a:pt x="29" y="68"/>
                      <a:pt x="29" y="68"/>
                    </a:cubicBezTo>
                    <a:lnTo>
                      <a:pt x="30" y="0"/>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9" name="iŝľïḋé"/>
              <p:cNvSpPr>
                <a:spLocks/>
              </p:cNvSpPr>
              <p:nvPr/>
            </p:nvSpPr>
            <p:spPr bwMode="auto">
              <a:xfrm>
                <a:off x="7249717" y="633017"/>
                <a:ext cx="486966" cy="297656"/>
              </a:xfrm>
              <a:custGeom>
                <a:avLst/>
                <a:gdLst>
                  <a:gd name="T0" fmla="*/ 0 w 157"/>
                  <a:gd name="T1" fmla="*/ 285254 h 96"/>
                  <a:gd name="T2" fmla="*/ 99254 w 157"/>
                  <a:gd name="T3" fmla="*/ 55811 h 96"/>
                  <a:gd name="T4" fmla="*/ 130271 w 157"/>
                  <a:gd name="T5" fmla="*/ 68213 h 96"/>
                  <a:gd name="T6" fmla="*/ 130271 w 157"/>
                  <a:gd name="T7" fmla="*/ 68213 h 96"/>
                  <a:gd name="T8" fmla="*/ 161288 w 157"/>
                  <a:gd name="T9" fmla="*/ 77515 h 96"/>
                  <a:gd name="T10" fmla="*/ 173695 w 157"/>
                  <a:gd name="T11" fmla="*/ 55811 h 96"/>
                  <a:gd name="T12" fmla="*/ 179898 w 157"/>
                  <a:gd name="T13" fmla="*/ 40308 h 96"/>
                  <a:gd name="T14" fmla="*/ 235729 w 157"/>
                  <a:gd name="T15" fmla="*/ 62012 h 96"/>
                  <a:gd name="T16" fmla="*/ 235729 w 157"/>
                  <a:gd name="T17" fmla="*/ 62012 h 96"/>
                  <a:gd name="T18" fmla="*/ 238830 w 157"/>
                  <a:gd name="T19" fmla="*/ 77515 h 96"/>
                  <a:gd name="T20" fmla="*/ 263644 w 157"/>
                  <a:gd name="T21" fmla="*/ 62012 h 96"/>
                  <a:gd name="T22" fmla="*/ 328780 w 157"/>
                  <a:gd name="T23" fmla="*/ 3101 h 96"/>
                  <a:gd name="T24" fmla="*/ 341186 w 157"/>
                  <a:gd name="T25" fmla="*/ 0 h 96"/>
                  <a:gd name="T26" fmla="*/ 347390 w 157"/>
                  <a:gd name="T27" fmla="*/ 21704 h 96"/>
                  <a:gd name="T28" fmla="*/ 347390 w 157"/>
                  <a:gd name="T29" fmla="*/ 21704 h 96"/>
                  <a:gd name="T30" fmla="*/ 362898 w 157"/>
                  <a:gd name="T31" fmla="*/ 74414 h 96"/>
                  <a:gd name="T32" fmla="*/ 403220 w 157"/>
                  <a:gd name="T33" fmla="*/ 34106 h 96"/>
                  <a:gd name="T34" fmla="*/ 437339 w 157"/>
                  <a:gd name="T35" fmla="*/ 62012 h 96"/>
                  <a:gd name="T36" fmla="*/ 434237 w 157"/>
                  <a:gd name="T37" fmla="*/ 68213 h 96"/>
                  <a:gd name="T38" fmla="*/ 418729 w 157"/>
                  <a:gd name="T39" fmla="*/ 114722 h 96"/>
                  <a:gd name="T40" fmla="*/ 449746 w 157"/>
                  <a:gd name="T41" fmla="*/ 80615 h 96"/>
                  <a:gd name="T42" fmla="*/ 483864 w 157"/>
                  <a:gd name="T43" fmla="*/ 111621 h 96"/>
                  <a:gd name="T44" fmla="*/ 455949 w 157"/>
                  <a:gd name="T45" fmla="*/ 297656 h 96"/>
                  <a:gd name="T46" fmla="*/ 418729 w 157"/>
                  <a:gd name="T47" fmla="*/ 248047 h 96"/>
                  <a:gd name="T48" fmla="*/ 403220 w 157"/>
                  <a:gd name="T49" fmla="*/ 260449 h 96"/>
                  <a:gd name="T50" fmla="*/ 83746 w 157"/>
                  <a:gd name="T51" fmla="*/ 248047 h 96"/>
                  <a:gd name="T52" fmla="*/ 15508 w 157"/>
                  <a:gd name="T53" fmla="*/ 27905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7" h="96">
                    <a:moveTo>
                      <a:pt x="0" y="92"/>
                    </a:moveTo>
                    <a:cubicBezTo>
                      <a:pt x="1" y="65"/>
                      <a:pt x="13" y="38"/>
                      <a:pt x="32" y="18"/>
                    </a:cubicBezTo>
                    <a:cubicBezTo>
                      <a:pt x="36" y="14"/>
                      <a:pt x="42" y="17"/>
                      <a:pt x="42" y="22"/>
                    </a:cubicBezTo>
                    <a:cubicBezTo>
                      <a:pt x="42" y="22"/>
                      <a:pt x="42" y="22"/>
                      <a:pt x="42" y="22"/>
                    </a:cubicBezTo>
                    <a:cubicBezTo>
                      <a:pt x="42" y="27"/>
                      <a:pt x="49" y="29"/>
                      <a:pt x="52" y="25"/>
                    </a:cubicBezTo>
                    <a:cubicBezTo>
                      <a:pt x="53" y="23"/>
                      <a:pt x="54" y="21"/>
                      <a:pt x="56" y="18"/>
                    </a:cubicBezTo>
                    <a:cubicBezTo>
                      <a:pt x="56" y="17"/>
                      <a:pt x="57" y="15"/>
                      <a:pt x="58" y="13"/>
                    </a:cubicBezTo>
                    <a:cubicBezTo>
                      <a:pt x="64" y="5"/>
                      <a:pt x="78" y="10"/>
                      <a:pt x="76" y="20"/>
                    </a:cubicBezTo>
                    <a:cubicBezTo>
                      <a:pt x="76" y="20"/>
                      <a:pt x="76" y="20"/>
                      <a:pt x="76" y="20"/>
                    </a:cubicBezTo>
                    <a:cubicBezTo>
                      <a:pt x="76" y="22"/>
                      <a:pt x="76" y="23"/>
                      <a:pt x="77" y="25"/>
                    </a:cubicBezTo>
                    <a:cubicBezTo>
                      <a:pt x="79" y="27"/>
                      <a:pt x="83" y="24"/>
                      <a:pt x="85" y="20"/>
                    </a:cubicBezTo>
                    <a:cubicBezTo>
                      <a:pt x="90" y="12"/>
                      <a:pt x="97" y="5"/>
                      <a:pt x="106" y="1"/>
                    </a:cubicBezTo>
                    <a:cubicBezTo>
                      <a:pt x="107" y="1"/>
                      <a:pt x="109" y="0"/>
                      <a:pt x="110" y="0"/>
                    </a:cubicBezTo>
                    <a:cubicBezTo>
                      <a:pt x="112" y="1"/>
                      <a:pt x="112" y="4"/>
                      <a:pt x="112" y="7"/>
                    </a:cubicBezTo>
                    <a:cubicBezTo>
                      <a:pt x="112" y="7"/>
                      <a:pt x="112" y="7"/>
                      <a:pt x="112" y="7"/>
                    </a:cubicBezTo>
                    <a:cubicBezTo>
                      <a:pt x="111" y="14"/>
                      <a:pt x="111" y="28"/>
                      <a:pt x="117" y="24"/>
                    </a:cubicBezTo>
                    <a:cubicBezTo>
                      <a:pt x="119" y="23"/>
                      <a:pt x="128" y="12"/>
                      <a:pt x="130" y="11"/>
                    </a:cubicBezTo>
                    <a:cubicBezTo>
                      <a:pt x="136" y="8"/>
                      <a:pt x="143" y="13"/>
                      <a:pt x="141" y="20"/>
                    </a:cubicBezTo>
                    <a:cubicBezTo>
                      <a:pt x="140" y="20"/>
                      <a:pt x="140" y="21"/>
                      <a:pt x="140" y="22"/>
                    </a:cubicBezTo>
                    <a:cubicBezTo>
                      <a:pt x="139" y="25"/>
                      <a:pt x="128" y="34"/>
                      <a:pt x="135" y="37"/>
                    </a:cubicBezTo>
                    <a:cubicBezTo>
                      <a:pt x="135" y="37"/>
                      <a:pt x="145" y="27"/>
                      <a:pt x="145" y="26"/>
                    </a:cubicBezTo>
                    <a:cubicBezTo>
                      <a:pt x="151" y="24"/>
                      <a:pt x="157" y="29"/>
                      <a:pt x="156" y="36"/>
                    </a:cubicBezTo>
                    <a:cubicBezTo>
                      <a:pt x="147" y="96"/>
                      <a:pt x="147" y="96"/>
                      <a:pt x="147" y="96"/>
                    </a:cubicBezTo>
                    <a:cubicBezTo>
                      <a:pt x="141" y="93"/>
                      <a:pt x="139" y="85"/>
                      <a:pt x="135" y="80"/>
                    </a:cubicBezTo>
                    <a:cubicBezTo>
                      <a:pt x="131" y="74"/>
                      <a:pt x="136" y="88"/>
                      <a:pt x="130" y="84"/>
                    </a:cubicBezTo>
                    <a:cubicBezTo>
                      <a:pt x="100" y="58"/>
                      <a:pt x="56" y="67"/>
                      <a:pt x="27" y="80"/>
                    </a:cubicBezTo>
                    <a:cubicBezTo>
                      <a:pt x="20" y="83"/>
                      <a:pt x="11" y="85"/>
                      <a:pt x="5" y="90"/>
                    </a:cubicBezTo>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0" name="ísļiḍè"/>
              <p:cNvSpPr>
                <a:spLocks/>
              </p:cNvSpPr>
              <p:nvPr/>
            </p:nvSpPr>
            <p:spPr bwMode="auto">
              <a:xfrm>
                <a:off x="7920038" y="1249761"/>
                <a:ext cx="425053" cy="409575"/>
              </a:xfrm>
              <a:custGeom>
                <a:avLst/>
                <a:gdLst>
                  <a:gd name="T0" fmla="*/ 425053 w 137"/>
                  <a:gd name="T1" fmla="*/ 0 h 132"/>
                  <a:gd name="T2" fmla="*/ 331976 w 137"/>
                  <a:gd name="T3" fmla="*/ 83777 h 132"/>
                  <a:gd name="T4" fmla="*/ 235796 w 137"/>
                  <a:gd name="T5" fmla="*/ 238919 h 132"/>
                  <a:gd name="T6" fmla="*/ 186155 w 137"/>
                  <a:gd name="T7" fmla="*/ 238919 h 132"/>
                  <a:gd name="T8" fmla="*/ 93077 w 137"/>
                  <a:gd name="T9" fmla="*/ 130319 h 132"/>
                  <a:gd name="T10" fmla="*/ 0 w 137"/>
                  <a:gd name="T11" fmla="*/ 183068 h 132"/>
                  <a:gd name="T12" fmla="*/ 142719 w 137"/>
                  <a:gd name="T13" fmla="*/ 369238 h 132"/>
                  <a:gd name="T14" fmla="*/ 269924 w 137"/>
                  <a:gd name="T15" fmla="*/ 366135 h 132"/>
                  <a:gd name="T16" fmla="*/ 425053 w 137"/>
                  <a:gd name="T17" fmla="*/ 152039 h 132"/>
                  <a:gd name="T18" fmla="*/ 425053 w 13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2">
                    <a:moveTo>
                      <a:pt x="137" y="0"/>
                    </a:moveTo>
                    <a:cubicBezTo>
                      <a:pt x="137" y="0"/>
                      <a:pt x="125" y="0"/>
                      <a:pt x="107" y="27"/>
                    </a:cubicBezTo>
                    <a:cubicBezTo>
                      <a:pt x="96" y="43"/>
                      <a:pt x="84" y="63"/>
                      <a:pt x="76" y="77"/>
                    </a:cubicBezTo>
                    <a:cubicBezTo>
                      <a:pt x="73" y="83"/>
                      <a:pt x="64" y="83"/>
                      <a:pt x="60" y="77"/>
                    </a:cubicBezTo>
                    <a:cubicBezTo>
                      <a:pt x="30" y="42"/>
                      <a:pt x="30" y="42"/>
                      <a:pt x="30" y="42"/>
                    </a:cubicBezTo>
                    <a:cubicBezTo>
                      <a:pt x="0" y="59"/>
                      <a:pt x="0" y="59"/>
                      <a:pt x="0" y="59"/>
                    </a:cubicBezTo>
                    <a:cubicBezTo>
                      <a:pt x="46" y="119"/>
                      <a:pt x="46" y="119"/>
                      <a:pt x="46" y="119"/>
                    </a:cubicBezTo>
                    <a:cubicBezTo>
                      <a:pt x="57" y="132"/>
                      <a:pt x="77" y="132"/>
                      <a:pt x="87" y="118"/>
                    </a:cubicBezTo>
                    <a:cubicBezTo>
                      <a:pt x="137" y="49"/>
                      <a:pt x="137" y="49"/>
                      <a:pt x="137" y="49"/>
                    </a:cubicBezTo>
                    <a:lnTo>
                      <a:pt x="137"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1" name="îSlïḑe"/>
              <p:cNvSpPr>
                <a:spLocks/>
              </p:cNvSpPr>
              <p:nvPr/>
            </p:nvSpPr>
            <p:spPr bwMode="auto">
              <a:xfrm>
                <a:off x="7848601" y="1280717"/>
                <a:ext cx="145256" cy="145256"/>
              </a:xfrm>
              <a:custGeom>
                <a:avLst/>
                <a:gdLst>
                  <a:gd name="T0" fmla="*/ 129803 w 47"/>
                  <a:gd name="T1" fmla="*/ 18543 h 47"/>
                  <a:gd name="T2" fmla="*/ 111260 w 47"/>
                  <a:gd name="T3" fmla="*/ 58721 h 47"/>
                  <a:gd name="T4" fmla="*/ 92717 w 47"/>
                  <a:gd name="T5" fmla="*/ 33996 h 47"/>
                  <a:gd name="T6" fmla="*/ 77264 w 47"/>
                  <a:gd name="T7" fmla="*/ 0 h 47"/>
                  <a:gd name="T8" fmla="*/ 74173 w 47"/>
                  <a:gd name="T9" fmla="*/ 0 h 47"/>
                  <a:gd name="T10" fmla="*/ 67992 w 47"/>
                  <a:gd name="T11" fmla="*/ 3091 h 47"/>
                  <a:gd name="T12" fmla="*/ 71083 w 47"/>
                  <a:gd name="T13" fmla="*/ 9272 h 47"/>
                  <a:gd name="T14" fmla="*/ 80354 w 47"/>
                  <a:gd name="T15" fmla="*/ 37087 h 47"/>
                  <a:gd name="T16" fmla="*/ 77264 w 47"/>
                  <a:gd name="T17" fmla="*/ 40177 h 47"/>
                  <a:gd name="T18" fmla="*/ 64902 w 47"/>
                  <a:gd name="T19" fmla="*/ 12362 h 47"/>
                  <a:gd name="T20" fmla="*/ 55630 w 47"/>
                  <a:gd name="T21" fmla="*/ 3091 h 47"/>
                  <a:gd name="T22" fmla="*/ 46358 w 47"/>
                  <a:gd name="T23" fmla="*/ 3091 h 47"/>
                  <a:gd name="T24" fmla="*/ 61811 w 47"/>
                  <a:gd name="T25" fmla="*/ 37087 h 47"/>
                  <a:gd name="T26" fmla="*/ 61811 w 47"/>
                  <a:gd name="T27" fmla="*/ 46358 h 47"/>
                  <a:gd name="T28" fmla="*/ 55630 w 47"/>
                  <a:gd name="T29" fmla="*/ 43268 h 47"/>
                  <a:gd name="T30" fmla="*/ 40177 w 47"/>
                  <a:gd name="T31" fmla="*/ 15453 h 47"/>
                  <a:gd name="T32" fmla="*/ 33996 w 47"/>
                  <a:gd name="T33" fmla="*/ 9272 h 47"/>
                  <a:gd name="T34" fmla="*/ 27815 w 47"/>
                  <a:gd name="T35" fmla="*/ 9272 h 47"/>
                  <a:gd name="T36" fmla="*/ 27815 w 47"/>
                  <a:gd name="T37" fmla="*/ 18543 h 47"/>
                  <a:gd name="T38" fmla="*/ 37087 w 47"/>
                  <a:gd name="T39" fmla="*/ 40177 h 47"/>
                  <a:gd name="T40" fmla="*/ 43268 w 47"/>
                  <a:gd name="T41" fmla="*/ 58721 h 47"/>
                  <a:gd name="T42" fmla="*/ 43268 w 47"/>
                  <a:gd name="T43" fmla="*/ 58721 h 47"/>
                  <a:gd name="T44" fmla="*/ 40177 w 47"/>
                  <a:gd name="T45" fmla="*/ 58721 h 47"/>
                  <a:gd name="T46" fmla="*/ 37087 w 47"/>
                  <a:gd name="T47" fmla="*/ 58721 h 47"/>
                  <a:gd name="T48" fmla="*/ 12362 w 47"/>
                  <a:gd name="T49" fmla="*/ 21634 h 47"/>
                  <a:gd name="T50" fmla="*/ 6181 w 47"/>
                  <a:gd name="T51" fmla="*/ 15453 h 47"/>
                  <a:gd name="T52" fmla="*/ 0 w 47"/>
                  <a:gd name="T53" fmla="*/ 18543 h 47"/>
                  <a:gd name="T54" fmla="*/ 3091 w 47"/>
                  <a:gd name="T55" fmla="*/ 27815 h 47"/>
                  <a:gd name="T56" fmla="*/ 21634 w 47"/>
                  <a:gd name="T57" fmla="*/ 67992 h 47"/>
                  <a:gd name="T58" fmla="*/ 21634 w 47"/>
                  <a:gd name="T59" fmla="*/ 71083 h 47"/>
                  <a:gd name="T60" fmla="*/ 46358 w 47"/>
                  <a:gd name="T61" fmla="*/ 114350 h 47"/>
                  <a:gd name="T62" fmla="*/ 80354 w 47"/>
                  <a:gd name="T63" fmla="*/ 145256 h 47"/>
                  <a:gd name="T64" fmla="*/ 142165 w 47"/>
                  <a:gd name="T65" fmla="*/ 111260 h 47"/>
                  <a:gd name="T66" fmla="*/ 142165 w 47"/>
                  <a:gd name="T67" fmla="*/ 86535 h 47"/>
                  <a:gd name="T68" fmla="*/ 142165 w 47"/>
                  <a:gd name="T69" fmla="*/ 24724 h 47"/>
                  <a:gd name="T70" fmla="*/ 129803 w 47"/>
                  <a:gd name="T71" fmla="*/ 18543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 h="47">
                    <a:moveTo>
                      <a:pt x="42" y="6"/>
                    </a:moveTo>
                    <a:cubicBezTo>
                      <a:pt x="39" y="8"/>
                      <a:pt x="39" y="18"/>
                      <a:pt x="36" y="19"/>
                    </a:cubicBezTo>
                    <a:cubicBezTo>
                      <a:pt x="34" y="19"/>
                      <a:pt x="31" y="13"/>
                      <a:pt x="30" y="11"/>
                    </a:cubicBezTo>
                    <a:cubicBezTo>
                      <a:pt x="29" y="7"/>
                      <a:pt x="28" y="3"/>
                      <a:pt x="25" y="0"/>
                    </a:cubicBezTo>
                    <a:cubicBezTo>
                      <a:pt x="24" y="0"/>
                      <a:pt x="24" y="0"/>
                      <a:pt x="24" y="0"/>
                    </a:cubicBezTo>
                    <a:cubicBezTo>
                      <a:pt x="23" y="0"/>
                      <a:pt x="23" y="0"/>
                      <a:pt x="22" y="1"/>
                    </a:cubicBezTo>
                    <a:cubicBezTo>
                      <a:pt x="22" y="2"/>
                      <a:pt x="22" y="2"/>
                      <a:pt x="23" y="3"/>
                    </a:cubicBezTo>
                    <a:cubicBezTo>
                      <a:pt x="24" y="6"/>
                      <a:pt x="26" y="9"/>
                      <a:pt x="26" y="12"/>
                    </a:cubicBezTo>
                    <a:cubicBezTo>
                      <a:pt x="25" y="13"/>
                      <a:pt x="25" y="13"/>
                      <a:pt x="25" y="13"/>
                    </a:cubicBezTo>
                    <a:cubicBezTo>
                      <a:pt x="24" y="9"/>
                      <a:pt x="22" y="7"/>
                      <a:pt x="21" y="4"/>
                    </a:cubicBezTo>
                    <a:cubicBezTo>
                      <a:pt x="20" y="3"/>
                      <a:pt x="19" y="2"/>
                      <a:pt x="18" y="1"/>
                    </a:cubicBezTo>
                    <a:cubicBezTo>
                      <a:pt x="18" y="0"/>
                      <a:pt x="16" y="0"/>
                      <a:pt x="15" y="1"/>
                    </a:cubicBezTo>
                    <a:cubicBezTo>
                      <a:pt x="15" y="5"/>
                      <a:pt x="19" y="8"/>
                      <a:pt x="20" y="12"/>
                    </a:cubicBezTo>
                    <a:cubicBezTo>
                      <a:pt x="21" y="13"/>
                      <a:pt x="21" y="15"/>
                      <a:pt x="20" y="15"/>
                    </a:cubicBezTo>
                    <a:cubicBezTo>
                      <a:pt x="19" y="15"/>
                      <a:pt x="19" y="15"/>
                      <a:pt x="18" y="14"/>
                    </a:cubicBezTo>
                    <a:cubicBezTo>
                      <a:pt x="16" y="11"/>
                      <a:pt x="14" y="8"/>
                      <a:pt x="13" y="5"/>
                    </a:cubicBezTo>
                    <a:cubicBezTo>
                      <a:pt x="12" y="4"/>
                      <a:pt x="12" y="4"/>
                      <a:pt x="11" y="3"/>
                    </a:cubicBezTo>
                    <a:cubicBezTo>
                      <a:pt x="10" y="3"/>
                      <a:pt x="9" y="3"/>
                      <a:pt x="9" y="3"/>
                    </a:cubicBezTo>
                    <a:cubicBezTo>
                      <a:pt x="8" y="4"/>
                      <a:pt x="9" y="5"/>
                      <a:pt x="9" y="6"/>
                    </a:cubicBezTo>
                    <a:cubicBezTo>
                      <a:pt x="10" y="8"/>
                      <a:pt x="11" y="11"/>
                      <a:pt x="12" y="13"/>
                    </a:cubicBezTo>
                    <a:cubicBezTo>
                      <a:pt x="13" y="15"/>
                      <a:pt x="14" y="17"/>
                      <a:pt x="14" y="19"/>
                    </a:cubicBezTo>
                    <a:cubicBezTo>
                      <a:pt x="14" y="19"/>
                      <a:pt x="14" y="19"/>
                      <a:pt x="14" y="19"/>
                    </a:cubicBezTo>
                    <a:cubicBezTo>
                      <a:pt x="13" y="19"/>
                      <a:pt x="13" y="19"/>
                      <a:pt x="13" y="19"/>
                    </a:cubicBezTo>
                    <a:cubicBezTo>
                      <a:pt x="13" y="19"/>
                      <a:pt x="12" y="19"/>
                      <a:pt x="12" y="19"/>
                    </a:cubicBezTo>
                    <a:cubicBezTo>
                      <a:pt x="9" y="15"/>
                      <a:pt x="6" y="11"/>
                      <a:pt x="4" y="7"/>
                    </a:cubicBezTo>
                    <a:cubicBezTo>
                      <a:pt x="4" y="6"/>
                      <a:pt x="3" y="5"/>
                      <a:pt x="2" y="5"/>
                    </a:cubicBezTo>
                    <a:cubicBezTo>
                      <a:pt x="2" y="4"/>
                      <a:pt x="1" y="5"/>
                      <a:pt x="0" y="6"/>
                    </a:cubicBezTo>
                    <a:cubicBezTo>
                      <a:pt x="0" y="7"/>
                      <a:pt x="0" y="8"/>
                      <a:pt x="1" y="9"/>
                    </a:cubicBezTo>
                    <a:cubicBezTo>
                      <a:pt x="2" y="14"/>
                      <a:pt x="7" y="22"/>
                      <a:pt x="7" y="22"/>
                    </a:cubicBezTo>
                    <a:cubicBezTo>
                      <a:pt x="7" y="23"/>
                      <a:pt x="7" y="23"/>
                      <a:pt x="7" y="23"/>
                    </a:cubicBezTo>
                    <a:cubicBezTo>
                      <a:pt x="9" y="26"/>
                      <a:pt x="12" y="34"/>
                      <a:pt x="15" y="37"/>
                    </a:cubicBezTo>
                    <a:cubicBezTo>
                      <a:pt x="19" y="41"/>
                      <a:pt x="26" y="47"/>
                      <a:pt x="26" y="47"/>
                    </a:cubicBezTo>
                    <a:cubicBezTo>
                      <a:pt x="46" y="36"/>
                      <a:pt x="46" y="36"/>
                      <a:pt x="46" y="36"/>
                    </a:cubicBezTo>
                    <a:cubicBezTo>
                      <a:pt x="46" y="36"/>
                      <a:pt x="44" y="33"/>
                      <a:pt x="46" y="28"/>
                    </a:cubicBezTo>
                    <a:cubicBezTo>
                      <a:pt x="47" y="22"/>
                      <a:pt x="44" y="17"/>
                      <a:pt x="46" y="8"/>
                    </a:cubicBezTo>
                    <a:cubicBezTo>
                      <a:pt x="47" y="5"/>
                      <a:pt x="43" y="5"/>
                      <a:pt x="42" y="6"/>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2" name="îs1ïḓé"/>
              <p:cNvSpPr>
                <a:spLocks/>
              </p:cNvSpPr>
              <p:nvPr/>
            </p:nvSpPr>
            <p:spPr bwMode="auto">
              <a:xfrm>
                <a:off x="8306992" y="1249761"/>
                <a:ext cx="353616" cy="558404"/>
              </a:xfrm>
              <a:custGeom>
                <a:avLst/>
                <a:gdLst>
                  <a:gd name="T0" fmla="*/ 353616 w 114"/>
                  <a:gd name="T1" fmla="*/ 558404 h 180"/>
                  <a:gd name="T2" fmla="*/ 344310 w 114"/>
                  <a:gd name="T3" fmla="*/ 502564 h 180"/>
                  <a:gd name="T4" fmla="*/ 303986 w 114"/>
                  <a:gd name="T5" fmla="*/ 390883 h 180"/>
                  <a:gd name="T6" fmla="*/ 263661 w 114"/>
                  <a:gd name="T7" fmla="*/ 232668 h 180"/>
                  <a:gd name="T8" fmla="*/ 276069 w 114"/>
                  <a:gd name="T9" fmla="*/ 155112 h 180"/>
                  <a:gd name="T10" fmla="*/ 276069 w 114"/>
                  <a:gd name="T11" fmla="*/ 0 h 180"/>
                  <a:gd name="T12" fmla="*/ 37223 w 114"/>
                  <a:gd name="T13" fmla="*/ 0 h 180"/>
                  <a:gd name="T14" fmla="*/ 6204 w 114"/>
                  <a:gd name="T15" fmla="*/ 99272 h 180"/>
                  <a:gd name="T16" fmla="*/ 21713 w 114"/>
                  <a:gd name="T17" fmla="*/ 189237 h 180"/>
                  <a:gd name="T18" fmla="*/ 21713 w 114"/>
                  <a:gd name="T19" fmla="*/ 189237 h 180"/>
                  <a:gd name="T20" fmla="*/ 68242 w 114"/>
                  <a:gd name="T21" fmla="*/ 415701 h 180"/>
                  <a:gd name="T22" fmla="*/ 31019 w 114"/>
                  <a:gd name="T23" fmla="*/ 493257 h 180"/>
                  <a:gd name="T24" fmla="*/ 12408 w 114"/>
                  <a:gd name="T25" fmla="*/ 558404 h 180"/>
                  <a:gd name="T26" fmla="*/ 353616 w 114"/>
                  <a:gd name="T27" fmla="*/ 558404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180">
                    <a:moveTo>
                      <a:pt x="114" y="180"/>
                    </a:moveTo>
                    <a:cubicBezTo>
                      <a:pt x="111" y="162"/>
                      <a:pt x="111" y="162"/>
                      <a:pt x="111" y="162"/>
                    </a:cubicBezTo>
                    <a:cubicBezTo>
                      <a:pt x="108" y="149"/>
                      <a:pt x="104" y="137"/>
                      <a:pt x="98" y="126"/>
                    </a:cubicBezTo>
                    <a:cubicBezTo>
                      <a:pt x="90" y="110"/>
                      <a:pt x="83" y="89"/>
                      <a:pt x="85" y="75"/>
                    </a:cubicBezTo>
                    <a:cubicBezTo>
                      <a:pt x="89" y="50"/>
                      <a:pt x="89" y="50"/>
                      <a:pt x="89" y="50"/>
                    </a:cubicBezTo>
                    <a:cubicBezTo>
                      <a:pt x="89" y="0"/>
                      <a:pt x="89" y="0"/>
                      <a:pt x="89" y="0"/>
                    </a:cubicBezTo>
                    <a:cubicBezTo>
                      <a:pt x="12" y="0"/>
                      <a:pt x="12" y="0"/>
                      <a:pt x="12" y="0"/>
                    </a:cubicBezTo>
                    <a:cubicBezTo>
                      <a:pt x="2" y="32"/>
                      <a:pt x="2" y="32"/>
                      <a:pt x="2" y="32"/>
                    </a:cubicBezTo>
                    <a:cubicBezTo>
                      <a:pt x="0" y="42"/>
                      <a:pt x="1" y="53"/>
                      <a:pt x="7" y="61"/>
                    </a:cubicBezTo>
                    <a:cubicBezTo>
                      <a:pt x="7" y="61"/>
                      <a:pt x="7" y="61"/>
                      <a:pt x="7" y="61"/>
                    </a:cubicBezTo>
                    <a:cubicBezTo>
                      <a:pt x="14" y="71"/>
                      <a:pt x="35" y="106"/>
                      <a:pt x="22" y="134"/>
                    </a:cubicBezTo>
                    <a:cubicBezTo>
                      <a:pt x="17" y="142"/>
                      <a:pt x="13" y="151"/>
                      <a:pt x="10" y="159"/>
                    </a:cubicBezTo>
                    <a:cubicBezTo>
                      <a:pt x="4" y="180"/>
                      <a:pt x="4" y="180"/>
                      <a:pt x="4" y="180"/>
                    </a:cubicBezTo>
                    <a:lnTo>
                      <a:pt x="114" y="180"/>
                    </a:lnTo>
                    <a:close/>
                  </a:path>
                </a:pathLst>
              </a:custGeom>
              <a:solidFill>
                <a:srgbClr val="F005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3" name="ísḻídé"/>
              <p:cNvSpPr>
                <a:spLocks/>
              </p:cNvSpPr>
              <p:nvPr/>
            </p:nvSpPr>
            <p:spPr bwMode="auto">
              <a:xfrm>
                <a:off x="8604648" y="933054"/>
                <a:ext cx="105966" cy="152400"/>
              </a:xfrm>
              <a:custGeom>
                <a:avLst/>
                <a:gdLst>
                  <a:gd name="T0" fmla="*/ 3117 w 34"/>
                  <a:gd name="T1" fmla="*/ 46653 h 49"/>
                  <a:gd name="T2" fmla="*/ 71683 w 34"/>
                  <a:gd name="T3" fmla="*/ 27992 h 49"/>
                  <a:gd name="T4" fmla="*/ 0 w 34"/>
                  <a:gd name="T5" fmla="*/ 133739 h 49"/>
                  <a:gd name="T6" fmla="*/ 3117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1" y="15"/>
                    </a:moveTo>
                    <a:cubicBezTo>
                      <a:pt x="1" y="15"/>
                      <a:pt x="12" y="0"/>
                      <a:pt x="23" y="9"/>
                    </a:cubicBezTo>
                    <a:cubicBezTo>
                      <a:pt x="34" y="18"/>
                      <a:pt x="21" y="49"/>
                      <a:pt x="0" y="43"/>
                    </a:cubicBezTo>
                    <a:lnTo>
                      <a:pt x="1"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4" name="iṧļíḓe"/>
              <p:cNvSpPr>
                <a:spLocks/>
              </p:cNvSpPr>
              <p:nvPr/>
            </p:nvSpPr>
            <p:spPr bwMode="auto">
              <a:xfrm>
                <a:off x="8604648" y="971154"/>
                <a:ext cx="84535" cy="92869"/>
              </a:xfrm>
              <a:custGeom>
                <a:avLst/>
                <a:gdLst>
                  <a:gd name="T0" fmla="*/ 3131 w 27"/>
                  <a:gd name="T1" fmla="*/ 43339 h 30"/>
                  <a:gd name="T2" fmla="*/ 0 w 27"/>
                  <a:gd name="T3" fmla="*/ 86678 h 30"/>
                  <a:gd name="T4" fmla="*/ 56357 w 27"/>
                  <a:gd name="T5" fmla="*/ 6191 h 30"/>
                  <a:gd name="T6" fmla="*/ 3131 w 27"/>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 y="14"/>
                    </a:moveTo>
                    <a:cubicBezTo>
                      <a:pt x="0" y="28"/>
                      <a:pt x="0" y="28"/>
                      <a:pt x="0" y="28"/>
                    </a:cubicBezTo>
                    <a:cubicBezTo>
                      <a:pt x="18" y="30"/>
                      <a:pt x="27" y="5"/>
                      <a:pt x="18" y="2"/>
                    </a:cubicBezTo>
                    <a:cubicBezTo>
                      <a:pt x="12" y="0"/>
                      <a:pt x="4" y="9"/>
                      <a:pt x="1"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5" name="îS1iďê"/>
              <p:cNvSpPr>
                <a:spLocks/>
              </p:cNvSpPr>
              <p:nvPr/>
            </p:nvSpPr>
            <p:spPr bwMode="auto">
              <a:xfrm>
                <a:off x="8608220" y="973536"/>
                <a:ext cx="61912" cy="40481"/>
              </a:xfrm>
              <a:custGeom>
                <a:avLst/>
                <a:gdLst>
                  <a:gd name="T0" fmla="*/ 61912 w 20"/>
                  <a:gd name="T1" fmla="*/ 18684 h 13"/>
                  <a:gd name="T2" fmla="*/ 61912 w 20"/>
                  <a:gd name="T3" fmla="*/ 18684 h 13"/>
                  <a:gd name="T4" fmla="*/ 61912 w 20"/>
                  <a:gd name="T5" fmla="*/ 15570 h 13"/>
                  <a:gd name="T6" fmla="*/ 55721 w 20"/>
                  <a:gd name="T7" fmla="*/ 6228 h 13"/>
                  <a:gd name="T8" fmla="*/ 52625 w 20"/>
                  <a:gd name="T9" fmla="*/ 6228 h 13"/>
                  <a:gd name="T10" fmla="*/ 52625 w 20"/>
                  <a:gd name="T11" fmla="*/ 6228 h 13"/>
                  <a:gd name="T12" fmla="*/ 52625 w 20"/>
                  <a:gd name="T13" fmla="*/ 6228 h 13"/>
                  <a:gd name="T14" fmla="*/ 52625 w 20"/>
                  <a:gd name="T15" fmla="*/ 6228 h 13"/>
                  <a:gd name="T16" fmla="*/ 52625 w 20"/>
                  <a:gd name="T17" fmla="*/ 6228 h 13"/>
                  <a:gd name="T18" fmla="*/ 52625 w 20"/>
                  <a:gd name="T19" fmla="*/ 6228 h 13"/>
                  <a:gd name="T20" fmla="*/ 52625 w 20"/>
                  <a:gd name="T21" fmla="*/ 6228 h 13"/>
                  <a:gd name="T22" fmla="*/ 52625 w 20"/>
                  <a:gd name="T23" fmla="*/ 6228 h 13"/>
                  <a:gd name="T24" fmla="*/ 52625 w 20"/>
                  <a:gd name="T25" fmla="*/ 6228 h 13"/>
                  <a:gd name="T26" fmla="*/ 49530 w 20"/>
                  <a:gd name="T27" fmla="*/ 6228 h 13"/>
                  <a:gd name="T28" fmla="*/ 49530 w 20"/>
                  <a:gd name="T29" fmla="*/ 6228 h 13"/>
                  <a:gd name="T30" fmla="*/ 46434 w 20"/>
                  <a:gd name="T31" fmla="*/ 6228 h 13"/>
                  <a:gd name="T32" fmla="*/ 46434 w 20"/>
                  <a:gd name="T33" fmla="*/ 6228 h 13"/>
                  <a:gd name="T34" fmla="*/ 30956 w 20"/>
                  <a:gd name="T35" fmla="*/ 9342 h 13"/>
                  <a:gd name="T36" fmla="*/ 24765 w 20"/>
                  <a:gd name="T37" fmla="*/ 15570 h 13"/>
                  <a:gd name="T38" fmla="*/ 18574 w 20"/>
                  <a:gd name="T39" fmla="*/ 18684 h 13"/>
                  <a:gd name="T40" fmla="*/ 9287 w 20"/>
                  <a:gd name="T41" fmla="*/ 28025 h 13"/>
                  <a:gd name="T42" fmla="*/ 0 w 20"/>
                  <a:gd name="T43" fmla="*/ 40481 h 13"/>
                  <a:gd name="T44" fmla="*/ 0 w 20"/>
                  <a:gd name="T45" fmla="*/ 34253 h 13"/>
                  <a:gd name="T46" fmla="*/ 6191 w 20"/>
                  <a:gd name="T47" fmla="*/ 28025 h 13"/>
                  <a:gd name="T48" fmla="*/ 9287 w 20"/>
                  <a:gd name="T49" fmla="*/ 21797 h 13"/>
                  <a:gd name="T50" fmla="*/ 15478 w 20"/>
                  <a:gd name="T51" fmla="*/ 15570 h 13"/>
                  <a:gd name="T52" fmla="*/ 27860 w 20"/>
                  <a:gd name="T53" fmla="*/ 3114 h 13"/>
                  <a:gd name="T54" fmla="*/ 37147 w 20"/>
                  <a:gd name="T55" fmla="*/ 0 h 13"/>
                  <a:gd name="T56" fmla="*/ 43338 w 20"/>
                  <a:gd name="T57" fmla="*/ 0 h 13"/>
                  <a:gd name="T58" fmla="*/ 46434 w 20"/>
                  <a:gd name="T59" fmla="*/ 0 h 13"/>
                  <a:gd name="T60" fmla="*/ 49530 w 20"/>
                  <a:gd name="T61" fmla="*/ 0 h 13"/>
                  <a:gd name="T62" fmla="*/ 49530 w 20"/>
                  <a:gd name="T63" fmla="*/ 0 h 13"/>
                  <a:gd name="T64" fmla="*/ 52625 w 20"/>
                  <a:gd name="T65" fmla="*/ 0 h 13"/>
                  <a:gd name="T66" fmla="*/ 52625 w 20"/>
                  <a:gd name="T67" fmla="*/ 0 h 13"/>
                  <a:gd name="T68" fmla="*/ 55721 w 20"/>
                  <a:gd name="T69" fmla="*/ 0 h 13"/>
                  <a:gd name="T70" fmla="*/ 55721 w 20"/>
                  <a:gd name="T71" fmla="*/ 0 h 13"/>
                  <a:gd name="T72" fmla="*/ 55721 w 20"/>
                  <a:gd name="T73" fmla="*/ 3114 h 13"/>
                  <a:gd name="T74" fmla="*/ 58816 w 20"/>
                  <a:gd name="T75" fmla="*/ 3114 h 13"/>
                  <a:gd name="T76" fmla="*/ 61912 w 20"/>
                  <a:gd name="T77" fmla="*/ 9342 h 13"/>
                  <a:gd name="T78" fmla="*/ 61912 w 20"/>
                  <a:gd name="T79" fmla="*/ 15570 h 13"/>
                  <a:gd name="T80" fmla="*/ 61912 w 20"/>
                  <a:gd name="T81" fmla="*/ 18684 h 13"/>
                  <a:gd name="T82" fmla="*/ 61912 w 20"/>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 h="13">
                    <a:moveTo>
                      <a:pt x="20" y="6"/>
                    </a:moveTo>
                    <a:cubicBezTo>
                      <a:pt x="20" y="6"/>
                      <a:pt x="20" y="6"/>
                      <a:pt x="20" y="6"/>
                    </a:cubicBezTo>
                    <a:cubicBezTo>
                      <a:pt x="20" y="5"/>
                      <a:pt x="20" y="5"/>
                      <a:pt x="20" y="5"/>
                    </a:cubicBezTo>
                    <a:cubicBezTo>
                      <a:pt x="20" y="4"/>
                      <a:pt x="19" y="3"/>
                      <a:pt x="18" y="2"/>
                    </a:cubicBezTo>
                    <a:cubicBezTo>
                      <a:pt x="18" y="2"/>
                      <a:pt x="18"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5" y="2"/>
                      <a:pt x="15" y="2"/>
                    </a:cubicBezTo>
                    <a:cubicBezTo>
                      <a:pt x="15" y="2"/>
                      <a:pt x="15" y="2"/>
                      <a:pt x="15" y="2"/>
                    </a:cubicBezTo>
                    <a:cubicBezTo>
                      <a:pt x="13" y="2"/>
                      <a:pt x="12" y="3"/>
                      <a:pt x="10" y="3"/>
                    </a:cubicBezTo>
                    <a:cubicBezTo>
                      <a:pt x="9" y="4"/>
                      <a:pt x="9" y="4"/>
                      <a:pt x="8" y="5"/>
                    </a:cubicBezTo>
                    <a:cubicBezTo>
                      <a:pt x="7" y="5"/>
                      <a:pt x="7" y="6"/>
                      <a:pt x="6" y="6"/>
                    </a:cubicBezTo>
                    <a:cubicBezTo>
                      <a:pt x="5" y="7"/>
                      <a:pt x="4" y="8"/>
                      <a:pt x="3" y="9"/>
                    </a:cubicBezTo>
                    <a:cubicBezTo>
                      <a:pt x="1" y="11"/>
                      <a:pt x="0" y="13"/>
                      <a:pt x="0" y="13"/>
                    </a:cubicBezTo>
                    <a:cubicBezTo>
                      <a:pt x="0" y="13"/>
                      <a:pt x="0" y="12"/>
                      <a:pt x="0" y="11"/>
                    </a:cubicBezTo>
                    <a:cubicBezTo>
                      <a:pt x="0" y="11"/>
                      <a:pt x="1" y="10"/>
                      <a:pt x="2" y="9"/>
                    </a:cubicBezTo>
                    <a:cubicBezTo>
                      <a:pt x="2" y="8"/>
                      <a:pt x="3" y="7"/>
                      <a:pt x="3" y="7"/>
                    </a:cubicBezTo>
                    <a:cubicBezTo>
                      <a:pt x="4" y="6"/>
                      <a:pt x="4" y="5"/>
                      <a:pt x="5" y="5"/>
                    </a:cubicBezTo>
                    <a:cubicBezTo>
                      <a:pt x="6" y="4"/>
                      <a:pt x="7" y="2"/>
                      <a:pt x="9" y="1"/>
                    </a:cubicBezTo>
                    <a:cubicBezTo>
                      <a:pt x="10" y="1"/>
                      <a:pt x="11" y="0"/>
                      <a:pt x="12" y="0"/>
                    </a:cubicBezTo>
                    <a:cubicBezTo>
                      <a:pt x="12" y="0"/>
                      <a:pt x="13" y="0"/>
                      <a:pt x="14" y="0"/>
                    </a:cubicBezTo>
                    <a:cubicBezTo>
                      <a:pt x="15" y="0"/>
                      <a:pt x="15" y="0"/>
                      <a:pt x="15" y="0"/>
                    </a:cubicBezTo>
                    <a:cubicBezTo>
                      <a:pt x="15" y="0"/>
                      <a:pt x="16" y="0"/>
                      <a:pt x="16" y="0"/>
                    </a:cubicBezTo>
                    <a:cubicBezTo>
                      <a:pt x="16" y="0"/>
                      <a:pt x="16" y="0"/>
                      <a:pt x="16" y="0"/>
                    </a:cubicBezTo>
                    <a:cubicBezTo>
                      <a:pt x="17" y="0"/>
                      <a:pt x="17" y="0"/>
                      <a:pt x="17" y="0"/>
                    </a:cubicBezTo>
                    <a:cubicBezTo>
                      <a:pt x="17" y="0"/>
                      <a:pt x="17" y="0"/>
                      <a:pt x="17" y="0"/>
                    </a:cubicBezTo>
                    <a:cubicBezTo>
                      <a:pt x="18" y="0"/>
                      <a:pt x="18" y="0"/>
                      <a:pt x="18" y="0"/>
                    </a:cubicBezTo>
                    <a:cubicBezTo>
                      <a:pt x="18" y="0"/>
                      <a:pt x="18" y="0"/>
                      <a:pt x="18" y="0"/>
                    </a:cubicBezTo>
                    <a:cubicBezTo>
                      <a:pt x="18" y="0"/>
                      <a:pt x="18" y="1"/>
                      <a:pt x="18" y="1"/>
                    </a:cubicBezTo>
                    <a:cubicBezTo>
                      <a:pt x="19" y="1"/>
                      <a:pt x="19" y="1"/>
                      <a:pt x="19" y="1"/>
                    </a:cubicBezTo>
                    <a:cubicBezTo>
                      <a:pt x="20" y="2"/>
                      <a:pt x="20" y="3"/>
                      <a:pt x="20" y="3"/>
                    </a:cubicBezTo>
                    <a:cubicBezTo>
                      <a:pt x="20" y="4"/>
                      <a:pt x="20" y="4"/>
                      <a:pt x="20" y="5"/>
                    </a:cubicBezTo>
                    <a:cubicBezTo>
                      <a:pt x="20" y="5"/>
                      <a:pt x="20" y="5"/>
                      <a:pt x="20" y="6"/>
                    </a:cubicBezTo>
                    <a:cubicBezTo>
                      <a:pt x="20" y="6"/>
                      <a:pt x="20" y="6"/>
                      <a:pt x="2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6" name="íṩľiḍè"/>
              <p:cNvSpPr>
                <a:spLocks/>
              </p:cNvSpPr>
              <p:nvPr/>
            </p:nvSpPr>
            <p:spPr bwMode="auto">
              <a:xfrm>
                <a:off x="8173642" y="948533"/>
                <a:ext cx="115491" cy="155972"/>
              </a:xfrm>
              <a:custGeom>
                <a:avLst/>
                <a:gdLst>
                  <a:gd name="T0" fmla="*/ 103005 w 37"/>
                  <a:gd name="T1" fmla="*/ 43672 h 50"/>
                  <a:gd name="T2" fmla="*/ 34335 w 37"/>
                  <a:gd name="T3" fmla="*/ 31194 h 50"/>
                  <a:gd name="T4" fmla="*/ 115491 w 37"/>
                  <a:gd name="T5" fmla="*/ 131016 h 50"/>
                  <a:gd name="T6" fmla="*/ 103005 w 37"/>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0">
                    <a:moveTo>
                      <a:pt x="33" y="14"/>
                    </a:moveTo>
                    <a:cubicBezTo>
                      <a:pt x="33" y="14"/>
                      <a:pt x="21" y="0"/>
                      <a:pt x="11" y="10"/>
                    </a:cubicBezTo>
                    <a:cubicBezTo>
                      <a:pt x="0" y="20"/>
                      <a:pt x="17" y="50"/>
                      <a:pt x="37" y="42"/>
                    </a:cubicBezTo>
                    <a:lnTo>
                      <a:pt x="3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7" name="iṥļîďè"/>
              <p:cNvSpPr>
                <a:spLocks/>
              </p:cNvSpPr>
              <p:nvPr/>
            </p:nvSpPr>
            <p:spPr bwMode="auto">
              <a:xfrm>
                <a:off x="8198645" y="986633"/>
                <a:ext cx="86916" cy="95250"/>
              </a:xfrm>
              <a:custGeom>
                <a:avLst/>
                <a:gdLst>
                  <a:gd name="T0" fmla="*/ 80708 w 28"/>
                  <a:gd name="T1" fmla="*/ 39944 h 31"/>
                  <a:gd name="T2" fmla="*/ 86916 w 28"/>
                  <a:gd name="T3" fmla="*/ 82960 h 31"/>
                  <a:gd name="T4" fmla="*/ 24833 w 28"/>
                  <a:gd name="T5" fmla="*/ 9218 h 31"/>
                  <a:gd name="T6" fmla="*/ 80708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6" y="13"/>
                    </a:moveTo>
                    <a:cubicBezTo>
                      <a:pt x="28" y="27"/>
                      <a:pt x="28" y="27"/>
                      <a:pt x="28" y="27"/>
                    </a:cubicBezTo>
                    <a:cubicBezTo>
                      <a:pt x="11" y="31"/>
                      <a:pt x="0" y="6"/>
                      <a:pt x="8" y="3"/>
                    </a:cubicBezTo>
                    <a:cubicBezTo>
                      <a:pt x="14" y="0"/>
                      <a:pt x="23" y="8"/>
                      <a:pt x="26"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8" name="ïšlíḍè"/>
              <p:cNvSpPr>
                <a:spLocks/>
              </p:cNvSpPr>
              <p:nvPr/>
            </p:nvSpPr>
            <p:spPr bwMode="auto">
              <a:xfrm>
                <a:off x="8214123" y="989014"/>
                <a:ext cx="65485" cy="36910"/>
              </a:xfrm>
              <a:custGeom>
                <a:avLst/>
                <a:gdLst>
                  <a:gd name="T0" fmla="*/ 0 w 21"/>
                  <a:gd name="T1" fmla="*/ 21531 h 12"/>
                  <a:gd name="T2" fmla="*/ 0 w 21"/>
                  <a:gd name="T3" fmla="*/ 21531 h 12"/>
                  <a:gd name="T4" fmla="*/ 3118 w 21"/>
                  <a:gd name="T5" fmla="*/ 18455 h 12"/>
                  <a:gd name="T6" fmla="*/ 6237 w 21"/>
                  <a:gd name="T7" fmla="*/ 9228 h 12"/>
                  <a:gd name="T8" fmla="*/ 9355 w 21"/>
                  <a:gd name="T9" fmla="*/ 9228 h 12"/>
                  <a:gd name="T10" fmla="*/ 9355 w 21"/>
                  <a:gd name="T11" fmla="*/ 9228 h 12"/>
                  <a:gd name="T12" fmla="*/ 9355 w 21"/>
                  <a:gd name="T13" fmla="*/ 9228 h 12"/>
                  <a:gd name="T14" fmla="*/ 9355 w 21"/>
                  <a:gd name="T15" fmla="*/ 9228 h 12"/>
                  <a:gd name="T16" fmla="*/ 9355 w 21"/>
                  <a:gd name="T17" fmla="*/ 9228 h 12"/>
                  <a:gd name="T18" fmla="*/ 9355 w 21"/>
                  <a:gd name="T19" fmla="*/ 9228 h 12"/>
                  <a:gd name="T20" fmla="*/ 9355 w 21"/>
                  <a:gd name="T21" fmla="*/ 9228 h 12"/>
                  <a:gd name="T22" fmla="*/ 9355 w 21"/>
                  <a:gd name="T23" fmla="*/ 6152 h 12"/>
                  <a:gd name="T24" fmla="*/ 12473 w 21"/>
                  <a:gd name="T25" fmla="*/ 6152 h 12"/>
                  <a:gd name="T26" fmla="*/ 12473 w 21"/>
                  <a:gd name="T27" fmla="*/ 6152 h 12"/>
                  <a:gd name="T28" fmla="*/ 15592 w 21"/>
                  <a:gd name="T29" fmla="*/ 6152 h 12"/>
                  <a:gd name="T30" fmla="*/ 15592 w 21"/>
                  <a:gd name="T31" fmla="*/ 6152 h 12"/>
                  <a:gd name="T32" fmla="*/ 18710 w 21"/>
                  <a:gd name="T33" fmla="*/ 6152 h 12"/>
                  <a:gd name="T34" fmla="*/ 31183 w 21"/>
                  <a:gd name="T35" fmla="*/ 9228 h 12"/>
                  <a:gd name="T36" fmla="*/ 37420 w 21"/>
                  <a:gd name="T37" fmla="*/ 15379 h 12"/>
                  <a:gd name="T38" fmla="*/ 43657 w 21"/>
                  <a:gd name="T39" fmla="*/ 18455 h 12"/>
                  <a:gd name="T40" fmla="*/ 56130 w 21"/>
                  <a:gd name="T41" fmla="*/ 27683 h 12"/>
                  <a:gd name="T42" fmla="*/ 65485 w 21"/>
                  <a:gd name="T43" fmla="*/ 36910 h 12"/>
                  <a:gd name="T44" fmla="*/ 65485 w 21"/>
                  <a:gd name="T45" fmla="*/ 33834 h 12"/>
                  <a:gd name="T46" fmla="*/ 59248 w 21"/>
                  <a:gd name="T47" fmla="*/ 24607 h 12"/>
                  <a:gd name="T48" fmla="*/ 56130 w 21"/>
                  <a:gd name="T49" fmla="*/ 18455 h 12"/>
                  <a:gd name="T50" fmla="*/ 49893 w 21"/>
                  <a:gd name="T51" fmla="*/ 12303 h 12"/>
                  <a:gd name="T52" fmla="*/ 34302 w 21"/>
                  <a:gd name="T53" fmla="*/ 3076 h 12"/>
                  <a:gd name="T54" fmla="*/ 28065 w 21"/>
                  <a:gd name="T55" fmla="*/ 0 h 12"/>
                  <a:gd name="T56" fmla="*/ 18710 w 21"/>
                  <a:gd name="T57" fmla="*/ 0 h 12"/>
                  <a:gd name="T58" fmla="*/ 15592 w 21"/>
                  <a:gd name="T59" fmla="*/ 0 h 12"/>
                  <a:gd name="T60" fmla="*/ 12473 w 21"/>
                  <a:gd name="T61" fmla="*/ 0 h 12"/>
                  <a:gd name="T62" fmla="*/ 12473 w 21"/>
                  <a:gd name="T63" fmla="*/ 0 h 12"/>
                  <a:gd name="T64" fmla="*/ 9355 w 21"/>
                  <a:gd name="T65" fmla="*/ 3076 h 12"/>
                  <a:gd name="T66" fmla="*/ 9355 w 21"/>
                  <a:gd name="T67" fmla="*/ 3076 h 12"/>
                  <a:gd name="T68" fmla="*/ 9355 w 21"/>
                  <a:gd name="T69" fmla="*/ 3076 h 12"/>
                  <a:gd name="T70" fmla="*/ 6237 w 21"/>
                  <a:gd name="T71" fmla="*/ 3076 h 12"/>
                  <a:gd name="T72" fmla="*/ 6237 w 21"/>
                  <a:gd name="T73" fmla="*/ 3076 h 12"/>
                  <a:gd name="T74" fmla="*/ 3118 w 21"/>
                  <a:gd name="T75" fmla="*/ 6152 h 12"/>
                  <a:gd name="T76" fmla="*/ 0 w 21"/>
                  <a:gd name="T77" fmla="*/ 12303 h 12"/>
                  <a:gd name="T78" fmla="*/ 0 w 21"/>
                  <a:gd name="T79" fmla="*/ 18455 h 12"/>
                  <a:gd name="T80" fmla="*/ 0 w 21"/>
                  <a:gd name="T81" fmla="*/ 21531 h 12"/>
                  <a:gd name="T82" fmla="*/ 0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0" y="7"/>
                    </a:moveTo>
                    <a:cubicBezTo>
                      <a:pt x="0" y="7"/>
                      <a:pt x="0" y="7"/>
                      <a:pt x="0" y="7"/>
                    </a:cubicBezTo>
                    <a:cubicBezTo>
                      <a:pt x="0" y="6"/>
                      <a:pt x="1" y="6"/>
                      <a:pt x="1" y="6"/>
                    </a:cubicBezTo>
                    <a:cubicBezTo>
                      <a:pt x="1" y="5"/>
                      <a:pt x="1" y="4"/>
                      <a:pt x="2" y="3"/>
                    </a:cubicBezTo>
                    <a:cubicBezTo>
                      <a:pt x="2"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6" y="7"/>
                      <a:pt x="17" y="8"/>
                      <a:pt x="18" y="9"/>
                    </a:cubicBezTo>
                    <a:cubicBezTo>
                      <a:pt x="20" y="11"/>
                      <a:pt x="21" y="12"/>
                      <a:pt x="21" y="12"/>
                    </a:cubicBezTo>
                    <a:cubicBezTo>
                      <a:pt x="21" y="12"/>
                      <a:pt x="21" y="11"/>
                      <a:pt x="21" y="11"/>
                    </a:cubicBezTo>
                    <a:cubicBezTo>
                      <a:pt x="20" y="10"/>
                      <a:pt x="20" y="9"/>
                      <a:pt x="19" y="8"/>
                    </a:cubicBezTo>
                    <a:cubicBezTo>
                      <a:pt x="19" y="7"/>
                      <a:pt x="18" y="7"/>
                      <a:pt x="18" y="6"/>
                    </a:cubicBezTo>
                    <a:cubicBezTo>
                      <a:pt x="17" y="6"/>
                      <a:pt x="17" y="5"/>
                      <a:pt x="16" y="4"/>
                    </a:cubicBezTo>
                    <a:cubicBezTo>
                      <a:pt x="15" y="3"/>
                      <a:pt x="13" y="2"/>
                      <a:pt x="11" y="1"/>
                    </a:cubicBezTo>
                    <a:cubicBezTo>
                      <a:pt x="10" y="1"/>
                      <a:pt x="10" y="1"/>
                      <a:pt x="9" y="0"/>
                    </a:cubicBezTo>
                    <a:cubicBezTo>
                      <a:pt x="8" y="0"/>
                      <a:pt x="7" y="0"/>
                      <a:pt x="6" y="0"/>
                    </a:cubicBezTo>
                    <a:cubicBezTo>
                      <a:pt x="5" y="0"/>
                      <a:pt x="5" y="0"/>
                      <a:pt x="5" y="0"/>
                    </a:cubicBezTo>
                    <a:cubicBezTo>
                      <a:pt x="5" y="0"/>
                      <a:pt x="5" y="0"/>
                      <a:pt x="4" y="0"/>
                    </a:cubicBezTo>
                    <a:cubicBezTo>
                      <a:pt x="4" y="0"/>
                      <a:pt x="4" y="0"/>
                      <a:pt x="4"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1" y="2"/>
                      <a:pt x="1" y="2"/>
                    </a:cubicBezTo>
                    <a:cubicBezTo>
                      <a:pt x="1" y="3"/>
                      <a:pt x="0" y="4"/>
                      <a:pt x="0" y="4"/>
                    </a:cubicBezTo>
                    <a:cubicBezTo>
                      <a:pt x="0" y="5"/>
                      <a:pt x="0" y="5"/>
                      <a:pt x="0" y="6"/>
                    </a:cubicBezTo>
                    <a:cubicBezTo>
                      <a:pt x="0" y="6"/>
                      <a:pt x="0" y="6"/>
                      <a:pt x="0" y="7"/>
                    </a:cubicBezTo>
                    <a:cubicBezTo>
                      <a:pt x="0" y="7"/>
                      <a:pt x="0" y="7"/>
                      <a:pt x="0"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9" name="ís1íḓê"/>
              <p:cNvSpPr>
                <a:spLocks/>
              </p:cNvSpPr>
              <p:nvPr/>
            </p:nvSpPr>
            <p:spPr bwMode="auto">
              <a:xfrm>
                <a:off x="8397479" y="1128317"/>
                <a:ext cx="98822" cy="171450"/>
              </a:xfrm>
              <a:custGeom>
                <a:avLst/>
                <a:gdLst>
                  <a:gd name="T0" fmla="*/ 89557 w 32"/>
                  <a:gd name="T1" fmla="*/ 0 h 55"/>
                  <a:gd name="T2" fmla="*/ 0 w 32"/>
                  <a:gd name="T3" fmla="*/ 3117 h 55"/>
                  <a:gd name="T4" fmla="*/ 3088 w 32"/>
                  <a:gd name="T5" fmla="*/ 143395 h 55"/>
                  <a:gd name="T6" fmla="*/ 49411 w 32"/>
                  <a:gd name="T7" fmla="*/ 171450 h 55"/>
                  <a:gd name="T8" fmla="*/ 98822 w 32"/>
                  <a:gd name="T9" fmla="*/ 140277 h 55"/>
                  <a:gd name="T10" fmla="*/ 89557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29" y="0"/>
                    </a:moveTo>
                    <a:cubicBezTo>
                      <a:pt x="0" y="1"/>
                      <a:pt x="0" y="1"/>
                      <a:pt x="0" y="1"/>
                    </a:cubicBezTo>
                    <a:cubicBezTo>
                      <a:pt x="0" y="1"/>
                      <a:pt x="1" y="46"/>
                      <a:pt x="1" y="46"/>
                    </a:cubicBezTo>
                    <a:cubicBezTo>
                      <a:pt x="1" y="46"/>
                      <a:pt x="3" y="55"/>
                      <a:pt x="16" y="55"/>
                    </a:cubicBezTo>
                    <a:cubicBezTo>
                      <a:pt x="29" y="55"/>
                      <a:pt x="32" y="45"/>
                      <a:pt x="32" y="45"/>
                    </a:cubicBezTo>
                    <a:cubicBezTo>
                      <a:pt x="32" y="45"/>
                      <a:pt x="29" y="0"/>
                      <a:pt x="29"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0" name="isļídè"/>
              <p:cNvSpPr>
                <a:spLocks/>
              </p:cNvSpPr>
              <p:nvPr/>
            </p:nvSpPr>
            <p:spPr bwMode="auto">
              <a:xfrm>
                <a:off x="8397479" y="1178323"/>
                <a:ext cx="96441" cy="86916"/>
              </a:xfrm>
              <a:custGeom>
                <a:avLst/>
                <a:gdLst>
                  <a:gd name="T0" fmla="*/ 93330 w 31"/>
                  <a:gd name="T1" fmla="*/ 0 h 28"/>
                  <a:gd name="T2" fmla="*/ 3111 w 31"/>
                  <a:gd name="T3" fmla="*/ 6208 h 28"/>
                  <a:gd name="T4" fmla="*/ 0 w 31"/>
                  <a:gd name="T5" fmla="*/ 58979 h 28"/>
                  <a:gd name="T6" fmla="*/ 49776 w 31"/>
                  <a:gd name="T7" fmla="*/ 86916 h 28"/>
                  <a:gd name="T8" fmla="*/ 96441 w 31"/>
                  <a:gd name="T9" fmla="*/ 55875 h 28"/>
                  <a:gd name="T10" fmla="*/ 93330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30" y="0"/>
                    </a:moveTo>
                    <a:cubicBezTo>
                      <a:pt x="1" y="2"/>
                      <a:pt x="1" y="2"/>
                      <a:pt x="1" y="2"/>
                    </a:cubicBezTo>
                    <a:cubicBezTo>
                      <a:pt x="1" y="2"/>
                      <a:pt x="1" y="19"/>
                      <a:pt x="0" y="19"/>
                    </a:cubicBezTo>
                    <a:cubicBezTo>
                      <a:pt x="0" y="19"/>
                      <a:pt x="3" y="28"/>
                      <a:pt x="16" y="28"/>
                    </a:cubicBezTo>
                    <a:cubicBezTo>
                      <a:pt x="29" y="27"/>
                      <a:pt x="31" y="18"/>
                      <a:pt x="31" y="18"/>
                    </a:cubicBezTo>
                    <a:cubicBezTo>
                      <a:pt x="31" y="18"/>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1" name="ïś1íḍè"/>
              <p:cNvSpPr>
                <a:spLocks/>
              </p:cNvSpPr>
              <p:nvPr/>
            </p:nvSpPr>
            <p:spPr bwMode="auto">
              <a:xfrm>
                <a:off x="8397479" y="1153320"/>
                <a:ext cx="96441" cy="46435"/>
              </a:xfrm>
              <a:custGeom>
                <a:avLst/>
                <a:gdLst>
                  <a:gd name="T0" fmla="*/ 93330 w 31"/>
                  <a:gd name="T1" fmla="*/ 0 h 15"/>
                  <a:gd name="T2" fmla="*/ 3111 w 31"/>
                  <a:gd name="T3" fmla="*/ 3096 h 15"/>
                  <a:gd name="T4" fmla="*/ 0 w 31"/>
                  <a:gd name="T5" fmla="*/ 37148 h 15"/>
                  <a:gd name="T6" fmla="*/ 31110 w 31"/>
                  <a:gd name="T7" fmla="*/ 43339 h 15"/>
                  <a:gd name="T8" fmla="*/ 96441 w 31"/>
                  <a:gd name="T9" fmla="*/ 34052 h 15"/>
                  <a:gd name="T10" fmla="*/ 93330 w 3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5">
                    <a:moveTo>
                      <a:pt x="30" y="0"/>
                    </a:moveTo>
                    <a:cubicBezTo>
                      <a:pt x="1" y="1"/>
                      <a:pt x="1" y="1"/>
                      <a:pt x="1" y="1"/>
                    </a:cubicBezTo>
                    <a:cubicBezTo>
                      <a:pt x="1" y="1"/>
                      <a:pt x="0" y="7"/>
                      <a:pt x="0" y="12"/>
                    </a:cubicBezTo>
                    <a:cubicBezTo>
                      <a:pt x="0" y="13"/>
                      <a:pt x="9" y="14"/>
                      <a:pt x="10" y="14"/>
                    </a:cubicBezTo>
                    <a:cubicBezTo>
                      <a:pt x="17" y="15"/>
                      <a:pt x="24" y="13"/>
                      <a:pt x="31" y="11"/>
                    </a:cubicBezTo>
                    <a:cubicBezTo>
                      <a:pt x="30" y="6"/>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2" name="íṡḷíḋé"/>
              <p:cNvSpPr>
                <a:spLocks/>
              </p:cNvSpPr>
              <p:nvPr/>
            </p:nvSpPr>
            <p:spPr bwMode="auto">
              <a:xfrm>
                <a:off x="8214123" y="741364"/>
                <a:ext cx="444103" cy="415529"/>
              </a:xfrm>
              <a:custGeom>
                <a:avLst/>
                <a:gdLst>
                  <a:gd name="T0" fmla="*/ 437892 w 143"/>
                  <a:gd name="T1" fmla="*/ 198462 h 134"/>
                  <a:gd name="T2" fmla="*/ 229816 w 143"/>
                  <a:gd name="T3" fmla="*/ 412428 h 134"/>
                  <a:gd name="T4" fmla="*/ 3106 w 143"/>
                  <a:gd name="T5" fmla="*/ 217067 h 134"/>
                  <a:gd name="T6" fmla="*/ 214287 w 143"/>
                  <a:gd name="T7" fmla="*/ 6202 h 134"/>
                  <a:gd name="T8" fmla="*/ 437892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41" y="64"/>
                    </a:moveTo>
                    <a:cubicBezTo>
                      <a:pt x="143" y="101"/>
                      <a:pt x="113" y="131"/>
                      <a:pt x="74" y="133"/>
                    </a:cubicBezTo>
                    <a:cubicBezTo>
                      <a:pt x="35" y="134"/>
                      <a:pt x="3" y="106"/>
                      <a:pt x="1" y="70"/>
                    </a:cubicBezTo>
                    <a:cubicBezTo>
                      <a:pt x="0" y="34"/>
                      <a:pt x="30" y="3"/>
                      <a:pt x="69" y="2"/>
                    </a:cubicBezTo>
                    <a:cubicBezTo>
                      <a:pt x="107" y="0"/>
                      <a:pt x="140" y="28"/>
                      <a:pt x="141" y="64"/>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3" name="iṣḻiḋê"/>
              <p:cNvSpPr>
                <a:spLocks/>
              </p:cNvSpPr>
              <p:nvPr/>
            </p:nvSpPr>
            <p:spPr bwMode="auto">
              <a:xfrm>
                <a:off x="8248651" y="784227"/>
                <a:ext cx="384572" cy="419100"/>
              </a:xfrm>
              <a:custGeom>
                <a:avLst/>
                <a:gdLst>
                  <a:gd name="T0" fmla="*/ 381471 w 124"/>
                  <a:gd name="T1" fmla="*/ 155222 h 135"/>
                  <a:gd name="T2" fmla="*/ 285328 w 124"/>
                  <a:gd name="T3" fmla="*/ 12418 h 135"/>
                  <a:gd name="T4" fmla="*/ 182982 w 124"/>
                  <a:gd name="T5" fmla="*/ 0 h 135"/>
                  <a:gd name="T6" fmla="*/ 86839 w 124"/>
                  <a:gd name="T7" fmla="*/ 21731 h 135"/>
                  <a:gd name="T8" fmla="*/ 37217 w 124"/>
                  <a:gd name="T9" fmla="*/ 130387 h 135"/>
                  <a:gd name="T10" fmla="*/ 0 w 124"/>
                  <a:gd name="T11" fmla="*/ 170744 h 135"/>
                  <a:gd name="T12" fmla="*/ 0 w 124"/>
                  <a:gd name="T13" fmla="*/ 207998 h 135"/>
                  <a:gd name="T14" fmla="*/ 18608 w 124"/>
                  <a:gd name="T15" fmla="*/ 294922 h 135"/>
                  <a:gd name="T16" fmla="*/ 80636 w 124"/>
                  <a:gd name="T17" fmla="*/ 378742 h 135"/>
                  <a:gd name="T18" fmla="*/ 136461 w 124"/>
                  <a:gd name="T19" fmla="*/ 406682 h 135"/>
                  <a:gd name="T20" fmla="*/ 232604 w 124"/>
                  <a:gd name="T21" fmla="*/ 409787 h 135"/>
                  <a:gd name="T22" fmla="*/ 294632 w 124"/>
                  <a:gd name="T23" fmla="*/ 384951 h 135"/>
                  <a:gd name="T24" fmla="*/ 365964 w 124"/>
                  <a:gd name="T25" fmla="*/ 301131 h 135"/>
                  <a:gd name="T26" fmla="*/ 384572 w 124"/>
                  <a:gd name="T27" fmla="*/ 207998 h 135"/>
                  <a:gd name="T28" fmla="*/ 381471 w 124"/>
                  <a:gd name="T29" fmla="*/ 155222 h 135"/>
                  <a:gd name="T30" fmla="*/ 381471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123" y="50"/>
                    </a:moveTo>
                    <a:cubicBezTo>
                      <a:pt x="121" y="30"/>
                      <a:pt x="112" y="11"/>
                      <a:pt x="92" y="4"/>
                    </a:cubicBezTo>
                    <a:cubicBezTo>
                      <a:pt x="81" y="1"/>
                      <a:pt x="70" y="0"/>
                      <a:pt x="59" y="0"/>
                    </a:cubicBezTo>
                    <a:cubicBezTo>
                      <a:pt x="49" y="1"/>
                      <a:pt x="37" y="2"/>
                      <a:pt x="28" y="7"/>
                    </a:cubicBezTo>
                    <a:cubicBezTo>
                      <a:pt x="10" y="14"/>
                      <a:pt x="13" y="23"/>
                      <a:pt x="12" y="42"/>
                    </a:cubicBezTo>
                    <a:cubicBezTo>
                      <a:pt x="12" y="44"/>
                      <a:pt x="0" y="53"/>
                      <a:pt x="0" y="55"/>
                    </a:cubicBezTo>
                    <a:cubicBezTo>
                      <a:pt x="0" y="59"/>
                      <a:pt x="0" y="63"/>
                      <a:pt x="0" y="67"/>
                    </a:cubicBezTo>
                    <a:cubicBezTo>
                      <a:pt x="1" y="77"/>
                      <a:pt x="3" y="86"/>
                      <a:pt x="6" y="95"/>
                    </a:cubicBezTo>
                    <a:cubicBezTo>
                      <a:pt x="10" y="105"/>
                      <a:pt x="17" y="115"/>
                      <a:pt x="26" y="122"/>
                    </a:cubicBezTo>
                    <a:cubicBezTo>
                      <a:pt x="31" y="126"/>
                      <a:pt x="37" y="129"/>
                      <a:pt x="44" y="131"/>
                    </a:cubicBezTo>
                    <a:cubicBezTo>
                      <a:pt x="54" y="134"/>
                      <a:pt x="64" y="135"/>
                      <a:pt x="75" y="132"/>
                    </a:cubicBezTo>
                    <a:cubicBezTo>
                      <a:pt x="82" y="131"/>
                      <a:pt x="89" y="128"/>
                      <a:pt x="95" y="124"/>
                    </a:cubicBezTo>
                    <a:cubicBezTo>
                      <a:pt x="105" y="118"/>
                      <a:pt x="113" y="108"/>
                      <a:pt x="118" y="97"/>
                    </a:cubicBezTo>
                    <a:cubicBezTo>
                      <a:pt x="121" y="87"/>
                      <a:pt x="123" y="77"/>
                      <a:pt x="124" y="67"/>
                    </a:cubicBezTo>
                    <a:cubicBezTo>
                      <a:pt x="124" y="61"/>
                      <a:pt x="124" y="56"/>
                      <a:pt x="123" y="50"/>
                    </a:cubicBezTo>
                    <a:cubicBezTo>
                      <a:pt x="123" y="50"/>
                      <a:pt x="123" y="50"/>
                      <a:pt x="123"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4" name="iṡļîḓê"/>
              <p:cNvSpPr>
                <a:spLocks/>
              </p:cNvSpPr>
              <p:nvPr/>
            </p:nvSpPr>
            <p:spPr bwMode="auto">
              <a:xfrm>
                <a:off x="8486776" y="967583"/>
                <a:ext cx="59531" cy="65485"/>
              </a:xfrm>
              <a:custGeom>
                <a:avLst/>
                <a:gdLst>
                  <a:gd name="T0" fmla="*/ 0 w 19"/>
                  <a:gd name="T1" fmla="*/ 34302 h 21"/>
                  <a:gd name="T2" fmla="*/ 31332 w 19"/>
                  <a:gd name="T3" fmla="*/ 65485 h 21"/>
                  <a:gd name="T4" fmla="*/ 59531 w 19"/>
                  <a:gd name="T5" fmla="*/ 34302 h 21"/>
                  <a:gd name="T6" fmla="*/ 31332 w 19"/>
                  <a:gd name="T7" fmla="*/ 0 h 21"/>
                  <a:gd name="T8" fmla="*/ 0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0" y="11"/>
                    </a:moveTo>
                    <a:cubicBezTo>
                      <a:pt x="0" y="17"/>
                      <a:pt x="4" y="21"/>
                      <a:pt x="10" y="21"/>
                    </a:cubicBezTo>
                    <a:cubicBezTo>
                      <a:pt x="15" y="21"/>
                      <a:pt x="19" y="17"/>
                      <a:pt x="19" y="11"/>
                    </a:cubicBezTo>
                    <a:cubicBezTo>
                      <a:pt x="19" y="5"/>
                      <a:pt x="15" y="0"/>
                      <a:pt x="10" y="0"/>
                    </a:cubicBezTo>
                    <a:cubicBezTo>
                      <a:pt x="4" y="1"/>
                      <a:pt x="0" y="5"/>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5" name="ïşḷîďè"/>
              <p:cNvSpPr>
                <a:spLocks noChangeArrowheads="1"/>
              </p:cNvSpPr>
              <p:nvPr/>
            </p:nvSpPr>
            <p:spPr bwMode="auto">
              <a:xfrm>
                <a:off x="8486776" y="961629"/>
                <a:ext cx="5953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6" name="ïšľiḑé"/>
              <p:cNvSpPr>
                <a:spLocks noChangeArrowheads="1"/>
              </p:cNvSpPr>
              <p:nvPr/>
            </p:nvSpPr>
            <p:spPr bwMode="auto">
              <a:xfrm>
                <a:off x="8496301" y="973536"/>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7" name="iṣľïďe"/>
              <p:cNvSpPr>
                <a:spLocks noChangeArrowheads="1"/>
              </p:cNvSpPr>
              <p:nvPr/>
            </p:nvSpPr>
            <p:spPr bwMode="auto">
              <a:xfrm>
                <a:off x="8310563" y="971154"/>
                <a:ext cx="5834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8" name="îşḻîḍe"/>
              <p:cNvSpPr>
                <a:spLocks noChangeArrowheads="1"/>
              </p:cNvSpPr>
              <p:nvPr/>
            </p:nvSpPr>
            <p:spPr bwMode="auto">
              <a:xfrm>
                <a:off x="8310563" y="964011"/>
                <a:ext cx="5834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9" name="ïşḻîḋê"/>
              <p:cNvSpPr>
                <a:spLocks noChangeArrowheads="1"/>
              </p:cNvSpPr>
              <p:nvPr/>
            </p:nvSpPr>
            <p:spPr bwMode="auto">
              <a:xfrm>
                <a:off x="8322470" y="977108"/>
                <a:ext cx="2262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90" name="ïṡļiḑè"/>
              <p:cNvSpPr>
                <a:spLocks/>
              </p:cNvSpPr>
              <p:nvPr/>
            </p:nvSpPr>
            <p:spPr bwMode="auto">
              <a:xfrm>
                <a:off x="8378429" y="983061"/>
                <a:ext cx="75010" cy="108347"/>
              </a:xfrm>
              <a:custGeom>
                <a:avLst/>
                <a:gdLst>
                  <a:gd name="T0" fmla="*/ 46881 w 24"/>
                  <a:gd name="T1" fmla="*/ 0 h 35"/>
                  <a:gd name="T2" fmla="*/ 34380 w 24"/>
                  <a:gd name="T3" fmla="*/ 34052 h 35"/>
                  <a:gd name="T4" fmla="*/ 56258 w 24"/>
                  <a:gd name="T5" fmla="*/ 77391 h 35"/>
                  <a:gd name="T6" fmla="*/ 65634 w 24"/>
                  <a:gd name="T7" fmla="*/ 0 h 35"/>
                  <a:gd name="T8" fmla="*/ 46881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5" y="0"/>
                    </a:moveTo>
                    <a:cubicBezTo>
                      <a:pt x="15" y="0"/>
                      <a:pt x="17" y="12"/>
                      <a:pt x="11" y="11"/>
                    </a:cubicBezTo>
                    <a:cubicBezTo>
                      <a:pt x="0" y="10"/>
                      <a:pt x="1" y="35"/>
                      <a:pt x="18" y="25"/>
                    </a:cubicBezTo>
                    <a:cubicBezTo>
                      <a:pt x="24" y="21"/>
                      <a:pt x="21" y="0"/>
                      <a:pt x="21" y="0"/>
                    </a:cubicBezTo>
                    <a:lnTo>
                      <a:pt x="15"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1" name="îşľíḑè"/>
              <p:cNvSpPr>
                <a:spLocks/>
              </p:cNvSpPr>
              <p:nvPr/>
            </p:nvSpPr>
            <p:spPr bwMode="auto">
              <a:xfrm>
                <a:off x="8393907" y="1060452"/>
                <a:ext cx="136922" cy="98822"/>
              </a:xfrm>
              <a:custGeom>
                <a:avLst/>
                <a:gdLst>
                  <a:gd name="T0" fmla="*/ 0 w 44"/>
                  <a:gd name="T1" fmla="*/ 33970 h 32"/>
                  <a:gd name="T2" fmla="*/ 105803 w 44"/>
                  <a:gd name="T3" fmla="*/ 0 h 32"/>
                  <a:gd name="T4" fmla="*/ 62237 w 44"/>
                  <a:gd name="T5" fmla="*/ 89557 h 32"/>
                  <a:gd name="T6" fmla="*/ 0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0" y="11"/>
                    </a:moveTo>
                    <a:cubicBezTo>
                      <a:pt x="0" y="11"/>
                      <a:pt x="23" y="14"/>
                      <a:pt x="34" y="0"/>
                    </a:cubicBezTo>
                    <a:cubicBezTo>
                      <a:pt x="34" y="0"/>
                      <a:pt x="44" y="24"/>
                      <a:pt x="20" y="29"/>
                    </a:cubicBezTo>
                    <a:cubicBezTo>
                      <a:pt x="4" y="32"/>
                      <a:pt x="0" y="11"/>
                      <a:pt x="0"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2" name="iS1ídé"/>
              <p:cNvSpPr>
                <a:spLocks/>
              </p:cNvSpPr>
              <p:nvPr/>
            </p:nvSpPr>
            <p:spPr bwMode="auto">
              <a:xfrm>
                <a:off x="8422482" y="1089027"/>
                <a:ext cx="83344" cy="64294"/>
              </a:xfrm>
              <a:custGeom>
                <a:avLst/>
                <a:gdLst>
                  <a:gd name="T0" fmla="*/ 0 w 27"/>
                  <a:gd name="T1" fmla="*/ 55109 h 21"/>
                  <a:gd name="T2" fmla="*/ 33955 w 27"/>
                  <a:gd name="T3" fmla="*/ 61232 h 21"/>
                  <a:gd name="T4" fmla="*/ 67910 w 27"/>
                  <a:gd name="T5" fmla="*/ 42863 h 21"/>
                  <a:gd name="T6" fmla="*/ 74084 w 27"/>
                  <a:gd name="T7" fmla="*/ 36739 h 21"/>
                  <a:gd name="T8" fmla="*/ 74084 w 27"/>
                  <a:gd name="T9" fmla="*/ 36739 h 21"/>
                  <a:gd name="T10" fmla="*/ 74084 w 27"/>
                  <a:gd name="T11" fmla="*/ 36739 h 21"/>
                  <a:gd name="T12" fmla="*/ 83344 w 27"/>
                  <a:gd name="T13" fmla="*/ 9185 h 21"/>
                  <a:gd name="T14" fmla="*/ 0 w 27"/>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1">
                    <a:moveTo>
                      <a:pt x="0" y="18"/>
                    </a:moveTo>
                    <a:cubicBezTo>
                      <a:pt x="2" y="20"/>
                      <a:pt x="6" y="21"/>
                      <a:pt x="11" y="20"/>
                    </a:cubicBezTo>
                    <a:cubicBezTo>
                      <a:pt x="16" y="19"/>
                      <a:pt x="20" y="17"/>
                      <a:pt x="22" y="14"/>
                    </a:cubicBezTo>
                    <a:cubicBezTo>
                      <a:pt x="23" y="14"/>
                      <a:pt x="24" y="13"/>
                      <a:pt x="24" y="12"/>
                    </a:cubicBezTo>
                    <a:cubicBezTo>
                      <a:pt x="24" y="12"/>
                      <a:pt x="24" y="12"/>
                      <a:pt x="24" y="12"/>
                    </a:cubicBezTo>
                    <a:cubicBezTo>
                      <a:pt x="24" y="12"/>
                      <a:pt x="24" y="12"/>
                      <a:pt x="24" y="12"/>
                    </a:cubicBezTo>
                    <a:cubicBezTo>
                      <a:pt x="26" y="9"/>
                      <a:pt x="27" y="6"/>
                      <a:pt x="27" y="3"/>
                    </a:cubicBezTo>
                    <a:cubicBezTo>
                      <a:pt x="13" y="0"/>
                      <a:pt x="3" y="12"/>
                      <a:pt x="0"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3" name="ísľîďê"/>
              <p:cNvSpPr>
                <a:spLocks/>
              </p:cNvSpPr>
              <p:nvPr/>
            </p:nvSpPr>
            <p:spPr bwMode="auto">
              <a:xfrm>
                <a:off x="8393907" y="1073548"/>
                <a:ext cx="96441" cy="39291"/>
              </a:xfrm>
              <a:custGeom>
                <a:avLst/>
                <a:gdLst>
                  <a:gd name="T0" fmla="*/ 0 w 31"/>
                  <a:gd name="T1" fmla="*/ 21157 h 13"/>
                  <a:gd name="T2" fmla="*/ 0 w 31"/>
                  <a:gd name="T3" fmla="*/ 21157 h 13"/>
                  <a:gd name="T4" fmla="*/ 0 w 31"/>
                  <a:gd name="T5" fmla="*/ 24179 h 13"/>
                  <a:gd name="T6" fmla="*/ 37332 w 31"/>
                  <a:gd name="T7" fmla="*/ 36269 h 13"/>
                  <a:gd name="T8" fmla="*/ 71553 w 31"/>
                  <a:gd name="T9" fmla="*/ 27201 h 13"/>
                  <a:gd name="T10" fmla="*/ 87108 w 31"/>
                  <a:gd name="T11" fmla="*/ 18134 h 13"/>
                  <a:gd name="T12" fmla="*/ 96441 w 31"/>
                  <a:gd name="T13" fmla="*/ 0 h 13"/>
                  <a:gd name="T14" fmla="*/ 0 w 31"/>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3">
                    <a:moveTo>
                      <a:pt x="0" y="7"/>
                    </a:moveTo>
                    <a:cubicBezTo>
                      <a:pt x="0" y="7"/>
                      <a:pt x="0" y="7"/>
                      <a:pt x="0" y="7"/>
                    </a:cubicBezTo>
                    <a:cubicBezTo>
                      <a:pt x="0" y="7"/>
                      <a:pt x="0" y="8"/>
                      <a:pt x="0" y="8"/>
                    </a:cubicBezTo>
                    <a:cubicBezTo>
                      <a:pt x="2" y="8"/>
                      <a:pt x="7" y="13"/>
                      <a:pt x="12" y="12"/>
                    </a:cubicBezTo>
                    <a:cubicBezTo>
                      <a:pt x="16" y="12"/>
                      <a:pt x="19" y="11"/>
                      <a:pt x="23" y="9"/>
                    </a:cubicBezTo>
                    <a:cubicBezTo>
                      <a:pt x="24" y="8"/>
                      <a:pt x="26" y="7"/>
                      <a:pt x="28" y="6"/>
                    </a:cubicBezTo>
                    <a:cubicBezTo>
                      <a:pt x="29" y="5"/>
                      <a:pt x="30" y="2"/>
                      <a:pt x="31" y="0"/>
                    </a:cubicBezTo>
                    <a:cubicBezTo>
                      <a:pt x="19" y="10"/>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4" name="ïṡļîḑê"/>
              <p:cNvSpPr>
                <a:spLocks/>
              </p:cNvSpPr>
              <p:nvPr/>
            </p:nvSpPr>
            <p:spPr bwMode="auto">
              <a:xfrm>
                <a:off x="8387954" y="1058070"/>
                <a:ext cx="127397" cy="98822"/>
              </a:xfrm>
              <a:custGeom>
                <a:avLst/>
                <a:gdLst>
                  <a:gd name="T0" fmla="*/ 12429 w 41"/>
                  <a:gd name="T1" fmla="*/ 74117 h 32"/>
                  <a:gd name="T2" fmla="*/ 40394 w 41"/>
                  <a:gd name="T3" fmla="*/ 95734 h 32"/>
                  <a:gd name="T4" fmla="*/ 40394 w 41"/>
                  <a:gd name="T5" fmla="*/ 95734 h 32"/>
                  <a:gd name="T6" fmla="*/ 55930 w 41"/>
                  <a:gd name="T7" fmla="*/ 98822 h 32"/>
                  <a:gd name="T8" fmla="*/ 65252 w 41"/>
                  <a:gd name="T9" fmla="*/ 95734 h 32"/>
                  <a:gd name="T10" fmla="*/ 80788 w 41"/>
                  <a:gd name="T11" fmla="*/ 92646 h 32"/>
                  <a:gd name="T12" fmla="*/ 96325 w 41"/>
                  <a:gd name="T13" fmla="*/ 83381 h 32"/>
                  <a:gd name="T14" fmla="*/ 111861 w 41"/>
                  <a:gd name="T15" fmla="*/ 67940 h 32"/>
                  <a:gd name="T16" fmla="*/ 111861 w 41"/>
                  <a:gd name="T17" fmla="*/ 3088 h 32"/>
                  <a:gd name="T18" fmla="*/ 108754 w 41"/>
                  <a:gd name="T19" fmla="*/ 0 h 32"/>
                  <a:gd name="T20" fmla="*/ 102539 w 41"/>
                  <a:gd name="T21" fmla="*/ 3088 h 32"/>
                  <a:gd name="T22" fmla="*/ 3107 w 41"/>
                  <a:gd name="T23" fmla="*/ 33970 h 32"/>
                  <a:gd name="T24" fmla="*/ 0 w 41"/>
                  <a:gd name="T25" fmla="*/ 37058 h 32"/>
                  <a:gd name="T26" fmla="*/ 0 w 41"/>
                  <a:gd name="T27" fmla="*/ 40146 h 32"/>
                  <a:gd name="T28" fmla="*/ 12429 w 41"/>
                  <a:gd name="T29" fmla="*/ 74117 h 32"/>
                  <a:gd name="T30" fmla="*/ 21751 w 41"/>
                  <a:gd name="T31" fmla="*/ 74117 h 32"/>
                  <a:gd name="T32" fmla="*/ 9322 w 41"/>
                  <a:gd name="T33" fmla="*/ 46323 h 32"/>
                  <a:gd name="T34" fmla="*/ 9322 w 41"/>
                  <a:gd name="T35" fmla="*/ 46323 h 32"/>
                  <a:gd name="T36" fmla="*/ 12429 w 41"/>
                  <a:gd name="T37" fmla="*/ 46323 h 32"/>
                  <a:gd name="T38" fmla="*/ 96325 w 41"/>
                  <a:gd name="T39" fmla="*/ 24706 h 32"/>
                  <a:gd name="T40" fmla="*/ 96325 w 41"/>
                  <a:gd name="T41" fmla="*/ 21617 h 32"/>
                  <a:gd name="T42" fmla="*/ 105646 w 41"/>
                  <a:gd name="T43" fmla="*/ 12353 h 32"/>
                  <a:gd name="T44" fmla="*/ 108754 w 41"/>
                  <a:gd name="T45" fmla="*/ 40146 h 32"/>
                  <a:gd name="T46" fmla="*/ 102539 w 41"/>
                  <a:gd name="T47" fmla="*/ 64852 h 32"/>
                  <a:gd name="T48" fmla="*/ 96325 w 41"/>
                  <a:gd name="T49" fmla="*/ 74117 h 32"/>
                  <a:gd name="T50" fmla="*/ 62145 w 41"/>
                  <a:gd name="T51" fmla="*/ 89557 h 32"/>
                  <a:gd name="T52" fmla="*/ 31072 w 41"/>
                  <a:gd name="T53" fmla="*/ 83381 h 32"/>
                  <a:gd name="T54" fmla="*/ 21751 w 41"/>
                  <a:gd name="T55" fmla="*/ 74117 h 32"/>
                  <a:gd name="T56" fmla="*/ 21751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 y="24"/>
                    </a:moveTo>
                    <a:cubicBezTo>
                      <a:pt x="6" y="27"/>
                      <a:pt x="9" y="30"/>
                      <a:pt x="13" y="31"/>
                    </a:cubicBezTo>
                    <a:cubicBezTo>
                      <a:pt x="13" y="31"/>
                      <a:pt x="13" y="31"/>
                      <a:pt x="13" y="31"/>
                    </a:cubicBezTo>
                    <a:cubicBezTo>
                      <a:pt x="15" y="32"/>
                      <a:pt x="16" y="32"/>
                      <a:pt x="18" y="32"/>
                    </a:cubicBezTo>
                    <a:cubicBezTo>
                      <a:pt x="19" y="32"/>
                      <a:pt x="20" y="32"/>
                      <a:pt x="21" y="31"/>
                    </a:cubicBezTo>
                    <a:cubicBezTo>
                      <a:pt x="22" y="31"/>
                      <a:pt x="24" y="31"/>
                      <a:pt x="26" y="30"/>
                    </a:cubicBezTo>
                    <a:cubicBezTo>
                      <a:pt x="28" y="29"/>
                      <a:pt x="30" y="28"/>
                      <a:pt x="31" y="27"/>
                    </a:cubicBezTo>
                    <a:cubicBezTo>
                      <a:pt x="33" y="26"/>
                      <a:pt x="35" y="24"/>
                      <a:pt x="36" y="22"/>
                    </a:cubicBezTo>
                    <a:cubicBezTo>
                      <a:pt x="41" y="13"/>
                      <a:pt x="36" y="2"/>
                      <a:pt x="36" y="1"/>
                    </a:cubicBezTo>
                    <a:cubicBezTo>
                      <a:pt x="35" y="1"/>
                      <a:pt x="35" y="0"/>
                      <a:pt x="35" y="0"/>
                    </a:cubicBezTo>
                    <a:cubicBezTo>
                      <a:pt x="34" y="0"/>
                      <a:pt x="34" y="0"/>
                      <a:pt x="33" y="1"/>
                    </a:cubicBezTo>
                    <a:cubicBezTo>
                      <a:pt x="24" y="14"/>
                      <a:pt x="1" y="11"/>
                      <a:pt x="1" y="11"/>
                    </a:cubicBezTo>
                    <a:cubicBezTo>
                      <a:pt x="1" y="11"/>
                      <a:pt x="0" y="12"/>
                      <a:pt x="0" y="12"/>
                    </a:cubicBezTo>
                    <a:cubicBezTo>
                      <a:pt x="0" y="12"/>
                      <a:pt x="0" y="13"/>
                      <a:pt x="0" y="13"/>
                    </a:cubicBezTo>
                    <a:cubicBezTo>
                      <a:pt x="0" y="13"/>
                      <a:pt x="1" y="19"/>
                      <a:pt x="4" y="24"/>
                    </a:cubicBezTo>
                    <a:close/>
                    <a:moveTo>
                      <a:pt x="7" y="24"/>
                    </a:moveTo>
                    <a:cubicBezTo>
                      <a:pt x="5" y="21"/>
                      <a:pt x="3" y="17"/>
                      <a:pt x="3" y="15"/>
                    </a:cubicBezTo>
                    <a:cubicBezTo>
                      <a:pt x="3" y="15"/>
                      <a:pt x="3" y="15"/>
                      <a:pt x="3" y="15"/>
                    </a:cubicBezTo>
                    <a:cubicBezTo>
                      <a:pt x="4" y="15"/>
                      <a:pt x="4" y="15"/>
                      <a:pt x="4" y="15"/>
                    </a:cubicBezTo>
                    <a:cubicBezTo>
                      <a:pt x="9" y="14"/>
                      <a:pt x="22" y="14"/>
                      <a:pt x="31" y="8"/>
                    </a:cubicBezTo>
                    <a:cubicBezTo>
                      <a:pt x="31" y="8"/>
                      <a:pt x="31" y="7"/>
                      <a:pt x="31" y="7"/>
                    </a:cubicBezTo>
                    <a:cubicBezTo>
                      <a:pt x="32" y="6"/>
                      <a:pt x="33" y="5"/>
                      <a:pt x="34" y="4"/>
                    </a:cubicBezTo>
                    <a:cubicBezTo>
                      <a:pt x="35" y="6"/>
                      <a:pt x="35" y="10"/>
                      <a:pt x="35" y="13"/>
                    </a:cubicBezTo>
                    <a:cubicBezTo>
                      <a:pt x="35" y="16"/>
                      <a:pt x="35" y="18"/>
                      <a:pt x="33" y="21"/>
                    </a:cubicBezTo>
                    <a:cubicBezTo>
                      <a:pt x="33" y="22"/>
                      <a:pt x="32" y="23"/>
                      <a:pt x="31" y="24"/>
                    </a:cubicBezTo>
                    <a:cubicBezTo>
                      <a:pt x="29" y="26"/>
                      <a:pt x="25" y="28"/>
                      <a:pt x="20" y="29"/>
                    </a:cubicBezTo>
                    <a:cubicBezTo>
                      <a:pt x="16" y="30"/>
                      <a:pt x="13" y="29"/>
                      <a:pt x="10" y="27"/>
                    </a:cubicBezTo>
                    <a:cubicBezTo>
                      <a:pt x="9" y="26"/>
                      <a:pt x="8" y="25"/>
                      <a:pt x="7" y="24"/>
                    </a:cubicBezTo>
                    <a:cubicBezTo>
                      <a:pt x="7" y="24"/>
                      <a:pt x="7" y="24"/>
                      <a:pt x="7"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5" name="í$ļîḋe"/>
              <p:cNvSpPr>
                <a:spLocks/>
              </p:cNvSpPr>
              <p:nvPr/>
            </p:nvSpPr>
            <p:spPr bwMode="auto">
              <a:xfrm>
                <a:off x="8304611" y="1064023"/>
                <a:ext cx="61912" cy="61913"/>
              </a:xfrm>
              <a:custGeom>
                <a:avLst/>
                <a:gdLst>
                  <a:gd name="T0" fmla="*/ 61912 w 20"/>
                  <a:gd name="T1" fmla="*/ 27861 h 20"/>
                  <a:gd name="T2" fmla="*/ 34052 w 20"/>
                  <a:gd name="T3" fmla="*/ 58817 h 20"/>
                  <a:gd name="T4" fmla="*/ 3096 w 20"/>
                  <a:gd name="T5" fmla="*/ 30957 h 20"/>
                  <a:gd name="T6" fmla="*/ 30956 w 20"/>
                  <a:gd name="T7" fmla="*/ 0 h 20"/>
                  <a:gd name="T8" fmla="*/ 61912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9"/>
                    </a:moveTo>
                    <a:cubicBezTo>
                      <a:pt x="20" y="15"/>
                      <a:pt x="16" y="19"/>
                      <a:pt x="11" y="19"/>
                    </a:cubicBezTo>
                    <a:cubicBezTo>
                      <a:pt x="5" y="20"/>
                      <a:pt x="1" y="16"/>
                      <a:pt x="1" y="10"/>
                    </a:cubicBezTo>
                    <a:cubicBezTo>
                      <a:pt x="0" y="5"/>
                      <a:pt x="5" y="1"/>
                      <a:pt x="10" y="0"/>
                    </a:cubicBezTo>
                    <a:cubicBezTo>
                      <a:pt x="15" y="0"/>
                      <a:pt x="20" y="4"/>
                      <a:pt x="2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6" name="ïş1ïḍê"/>
              <p:cNvSpPr>
                <a:spLocks/>
              </p:cNvSpPr>
              <p:nvPr/>
            </p:nvSpPr>
            <p:spPr bwMode="auto">
              <a:xfrm>
                <a:off x="8521304" y="1035448"/>
                <a:ext cx="61912" cy="61913"/>
              </a:xfrm>
              <a:custGeom>
                <a:avLst/>
                <a:gdLst>
                  <a:gd name="T0" fmla="*/ 61912 w 20"/>
                  <a:gd name="T1" fmla="*/ 30957 h 20"/>
                  <a:gd name="T2" fmla="*/ 30956 w 20"/>
                  <a:gd name="T3" fmla="*/ 58817 h 20"/>
                  <a:gd name="T4" fmla="*/ 0 w 20"/>
                  <a:gd name="T5" fmla="*/ 30957 h 20"/>
                  <a:gd name="T6" fmla="*/ 27860 w 20"/>
                  <a:gd name="T7" fmla="*/ 0 h 20"/>
                  <a:gd name="T8" fmla="*/ 61912 w 20"/>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0"/>
                    </a:moveTo>
                    <a:cubicBezTo>
                      <a:pt x="20" y="15"/>
                      <a:pt x="16" y="19"/>
                      <a:pt x="10" y="19"/>
                    </a:cubicBezTo>
                    <a:cubicBezTo>
                      <a:pt x="5" y="20"/>
                      <a:pt x="0" y="16"/>
                      <a:pt x="0" y="10"/>
                    </a:cubicBezTo>
                    <a:cubicBezTo>
                      <a:pt x="0" y="5"/>
                      <a:pt x="4" y="1"/>
                      <a:pt x="9" y="0"/>
                    </a:cubicBezTo>
                    <a:cubicBezTo>
                      <a:pt x="15" y="0"/>
                      <a:pt x="19" y="4"/>
                      <a:pt x="2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7" name="îṡľîḍè"/>
              <p:cNvSpPr>
                <a:spLocks/>
              </p:cNvSpPr>
              <p:nvPr/>
            </p:nvSpPr>
            <p:spPr bwMode="auto">
              <a:xfrm>
                <a:off x="8301038" y="927102"/>
                <a:ext cx="80962" cy="28575"/>
              </a:xfrm>
              <a:custGeom>
                <a:avLst/>
                <a:gdLst>
                  <a:gd name="T0" fmla="*/ 0 w 26"/>
                  <a:gd name="T1" fmla="*/ 28575 h 9"/>
                  <a:gd name="T2" fmla="*/ 0 w 26"/>
                  <a:gd name="T3" fmla="*/ 25400 h 9"/>
                  <a:gd name="T4" fmla="*/ 3114 w 26"/>
                  <a:gd name="T5" fmla="*/ 22225 h 9"/>
                  <a:gd name="T6" fmla="*/ 9342 w 26"/>
                  <a:gd name="T7" fmla="*/ 15875 h 9"/>
                  <a:gd name="T8" fmla="*/ 12456 w 26"/>
                  <a:gd name="T9" fmla="*/ 12700 h 9"/>
                  <a:gd name="T10" fmla="*/ 21797 w 26"/>
                  <a:gd name="T11" fmla="*/ 9525 h 9"/>
                  <a:gd name="T12" fmla="*/ 28025 w 26"/>
                  <a:gd name="T13" fmla="*/ 6350 h 9"/>
                  <a:gd name="T14" fmla="*/ 37367 w 26"/>
                  <a:gd name="T15" fmla="*/ 3175 h 9"/>
                  <a:gd name="T16" fmla="*/ 43595 w 26"/>
                  <a:gd name="T17" fmla="*/ 0 h 9"/>
                  <a:gd name="T18" fmla="*/ 52937 w 26"/>
                  <a:gd name="T19" fmla="*/ 0 h 9"/>
                  <a:gd name="T20" fmla="*/ 59165 w 26"/>
                  <a:gd name="T21" fmla="*/ 0 h 9"/>
                  <a:gd name="T22" fmla="*/ 68506 w 26"/>
                  <a:gd name="T23" fmla="*/ 0 h 9"/>
                  <a:gd name="T24" fmla="*/ 71620 w 26"/>
                  <a:gd name="T25" fmla="*/ 3175 h 9"/>
                  <a:gd name="T26" fmla="*/ 77848 w 26"/>
                  <a:gd name="T27" fmla="*/ 3175 h 9"/>
                  <a:gd name="T28" fmla="*/ 80962 w 26"/>
                  <a:gd name="T29" fmla="*/ 6350 h 9"/>
                  <a:gd name="T30" fmla="*/ 77848 w 26"/>
                  <a:gd name="T31" fmla="*/ 6350 h 9"/>
                  <a:gd name="T32" fmla="*/ 71620 w 26"/>
                  <a:gd name="T33" fmla="*/ 6350 h 9"/>
                  <a:gd name="T34" fmla="*/ 68506 w 26"/>
                  <a:gd name="T35" fmla="*/ 6350 h 9"/>
                  <a:gd name="T36" fmla="*/ 59165 w 26"/>
                  <a:gd name="T37" fmla="*/ 6350 h 9"/>
                  <a:gd name="T38" fmla="*/ 52937 w 26"/>
                  <a:gd name="T39" fmla="*/ 9525 h 9"/>
                  <a:gd name="T40" fmla="*/ 46709 w 26"/>
                  <a:gd name="T41" fmla="*/ 9525 h 9"/>
                  <a:gd name="T42" fmla="*/ 37367 w 26"/>
                  <a:gd name="T43" fmla="*/ 12700 h 9"/>
                  <a:gd name="T44" fmla="*/ 34253 w 26"/>
                  <a:gd name="T45" fmla="*/ 12700 h 9"/>
                  <a:gd name="T46" fmla="*/ 31139 w 26"/>
                  <a:gd name="T47" fmla="*/ 12700 h 9"/>
                  <a:gd name="T48" fmla="*/ 28025 w 26"/>
                  <a:gd name="T49" fmla="*/ 15875 h 9"/>
                  <a:gd name="T50" fmla="*/ 24911 w 26"/>
                  <a:gd name="T51" fmla="*/ 15875 h 9"/>
                  <a:gd name="T52" fmla="*/ 18684 w 26"/>
                  <a:gd name="T53" fmla="*/ 19050 h 9"/>
                  <a:gd name="T54" fmla="*/ 15570 w 26"/>
                  <a:gd name="T55" fmla="*/ 19050 h 9"/>
                  <a:gd name="T56" fmla="*/ 12456 w 26"/>
                  <a:gd name="T57" fmla="*/ 22225 h 9"/>
                  <a:gd name="T58" fmla="*/ 6228 w 26"/>
                  <a:gd name="T59" fmla="*/ 22225 h 9"/>
                  <a:gd name="T60" fmla="*/ 3114 w 26"/>
                  <a:gd name="T61" fmla="*/ 25400 h 9"/>
                  <a:gd name="T62" fmla="*/ 0 w 26"/>
                  <a:gd name="T63" fmla="*/ 25400 h 9"/>
                  <a:gd name="T64" fmla="*/ 0 w 26"/>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9">
                    <a:moveTo>
                      <a:pt x="0" y="9"/>
                    </a:moveTo>
                    <a:cubicBezTo>
                      <a:pt x="0" y="9"/>
                      <a:pt x="0" y="8"/>
                      <a:pt x="0" y="8"/>
                    </a:cubicBezTo>
                    <a:cubicBezTo>
                      <a:pt x="1" y="7"/>
                      <a:pt x="1" y="7"/>
                      <a:pt x="1" y="7"/>
                    </a:cubicBezTo>
                    <a:cubicBezTo>
                      <a:pt x="2" y="6"/>
                      <a:pt x="2" y="6"/>
                      <a:pt x="3" y="5"/>
                    </a:cubicBezTo>
                    <a:cubicBezTo>
                      <a:pt x="3" y="5"/>
                      <a:pt x="4" y="4"/>
                      <a:pt x="4" y="4"/>
                    </a:cubicBezTo>
                    <a:cubicBezTo>
                      <a:pt x="5" y="3"/>
                      <a:pt x="6" y="3"/>
                      <a:pt x="7" y="3"/>
                    </a:cubicBezTo>
                    <a:cubicBezTo>
                      <a:pt x="7" y="2"/>
                      <a:pt x="8" y="2"/>
                      <a:pt x="9" y="2"/>
                    </a:cubicBezTo>
                    <a:cubicBezTo>
                      <a:pt x="10" y="1"/>
                      <a:pt x="11" y="1"/>
                      <a:pt x="12" y="1"/>
                    </a:cubicBezTo>
                    <a:cubicBezTo>
                      <a:pt x="13" y="1"/>
                      <a:pt x="13" y="0"/>
                      <a:pt x="14" y="0"/>
                    </a:cubicBezTo>
                    <a:cubicBezTo>
                      <a:pt x="15" y="0"/>
                      <a:pt x="16" y="0"/>
                      <a:pt x="17" y="0"/>
                    </a:cubicBezTo>
                    <a:cubicBezTo>
                      <a:pt x="18" y="0"/>
                      <a:pt x="19" y="0"/>
                      <a:pt x="19" y="0"/>
                    </a:cubicBezTo>
                    <a:cubicBezTo>
                      <a:pt x="20" y="0"/>
                      <a:pt x="21" y="0"/>
                      <a:pt x="22" y="0"/>
                    </a:cubicBezTo>
                    <a:cubicBezTo>
                      <a:pt x="22" y="0"/>
                      <a:pt x="23" y="1"/>
                      <a:pt x="23" y="1"/>
                    </a:cubicBezTo>
                    <a:cubicBezTo>
                      <a:pt x="24" y="1"/>
                      <a:pt x="24" y="1"/>
                      <a:pt x="25" y="1"/>
                    </a:cubicBezTo>
                    <a:cubicBezTo>
                      <a:pt x="26" y="1"/>
                      <a:pt x="26" y="2"/>
                      <a:pt x="26" y="2"/>
                    </a:cubicBezTo>
                    <a:cubicBezTo>
                      <a:pt x="26" y="2"/>
                      <a:pt x="25" y="2"/>
                      <a:pt x="25" y="2"/>
                    </a:cubicBezTo>
                    <a:cubicBezTo>
                      <a:pt x="24" y="2"/>
                      <a:pt x="24" y="2"/>
                      <a:pt x="23" y="2"/>
                    </a:cubicBezTo>
                    <a:cubicBezTo>
                      <a:pt x="23" y="2"/>
                      <a:pt x="22" y="2"/>
                      <a:pt x="22" y="2"/>
                    </a:cubicBezTo>
                    <a:cubicBezTo>
                      <a:pt x="21" y="2"/>
                      <a:pt x="20" y="2"/>
                      <a:pt x="19" y="2"/>
                    </a:cubicBezTo>
                    <a:cubicBezTo>
                      <a:pt x="19" y="3"/>
                      <a:pt x="18" y="3"/>
                      <a:pt x="17" y="3"/>
                    </a:cubicBezTo>
                    <a:cubicBezTo>
                      <a:pt x="16" y="3"/>
                      <a:pt x="16" y="3"/>
                      <a:pt x="15" y="3"/>
                    </a:cubicBezTo>
                    <a:cubicBezTo>
                      <a:pt x="14" y="3"/>
                      <a:pt x="13" y="4"/>
                      <a:pt x="12" y="4"/>
                    </a:cubicBezTo>
                    <a:cubicBezTo>
                      <a:pt x="12" y="4"/>
                      <a:pt x="12" y="4"/>
                      <a:pt x="11" y="4"/>
                    </a:cubicBezTo>
                    <a:cubicBezTo>
                      <a:pt x="11" y="4"/>
                      <a:pt x="10" y="4"/>
                      <a:pt x="10" y="4"/>
                    </a:cubicBezTo>
                    <a:cubicBezTo>
                      <a:pt x="10" y="4"/>
                      <a:pt x="9" y="5"/>
                      <a:pt x="9" y="5"/>
                    </a:cubicBezTo>
                    <a:cubicBezTo>
                      <a:pt x="8" y="5"/>
                      <a:pt x="8" y="5"/>
                      <a:pt x="8" y="5"/>
                    </a:cubicBezTo>
                    <a:cubicBezTo>
                      <a:pt x="7" y="5"/>
                      <a:pt x="6" y="6"/>
                      <a:pt x="6" y="6"/>
                    </a:cubicBezTo>
                    <a:cubicBezTo>
                      <a:pt x="5" y="6"/>
                      <a:pt x="5" y="6"/>
                      <a:pt x="5" y="6"/>
                    </a:cubicBezTo>
                    <a:cubicBezTo>
                      <a:pt x="4" y="6"/>
                      <a:pt x="4" y="7"/>
                      <a:pt x="4" y="7"/>
                    </a:cubicBezTo>
                    <a:cubicBezTo>
                      <a:pt x="3" y="7"/>
                      <a:pt x="3" y="7"/>
                      <a:pt x="2" y="7"/>
                    </a:cubicBezTo>
                    <a:cubicBezTo>
                      <a:pt x="2" y="8"/>
                      <a:pt x="1" y="8"/>
                      <a:pt x="1" y="8"/>
                    </a:cubicBezTo>
                    <a:cubicBezTo>
                      <a:pt x="1" y="8"/>
                      <a:pt x="0" y="8"/>
                      <a:pt x="0" y="8"/>
                    </a:cubicBezTo>
                    <a:cubicBezTo>
                      <a:pt x="0"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8" name="ïṥḻiḋe"/>
              <p:cNvSpPr>
                <a:spLocks/>
              </p:cNvSpPr>
              <p:nvPr/>
            </p:nvSpPr>
            <p:spPr bwMode="auto">
              <a:xfrm>
                <a:off x="8474870" y="927102"/>
                <a:ext cx="83344" cy="21431"/>
              </a:xfrm>
              <a:custGeom>
                <a:avLst/>
                <a:gdLst>
                  <a:gd name="T0" fmla="*/ 83344 w 27"/>
                  <a:gd name="T1" fmla="*/ 21431 h 7"/>
                  <a:gd name="T2" fmla="*/ 80257 w 27"/>
                  <a:gd name="T3" fmla="*/ 18369 h 7"/>
                  <a:gd name="T4" fmla="*/ 77170 w 27"/>
                  <a:gd name="T5" fmla="*/ 15308 h 7"/>
                  <a:gd name="T6" fmla="*/ 74084 w 27"/>
                  <a:gd name="T7" fmla="*/ 12246 h 7"/>
                  <a:gd name="T8" fmla="*/ 67910 w 27"/>
                  <a:gd name="T9" fmla="*/ 9185 h 7"/>
                  <a:gd name="T10" fmla="*/ 58649 w 27"/>
                  <a:gd name="T11" fmla="*/ 6123 h 7"/>
                  <a:gd name="T12" fmla="*/ 52476 w 27"/>
                  <a:gd name="T13" fmla="*/ 3062 h 7"/>
                  <a:gd name="T14" fmla="*/ 43215 w 27"/>
                  <a:gd name="T15" fmla="*/ 3062 h 7"/>
                  <a:gd name="T16" fmla="*/ 37042 w 27"/>
                  <a:gd name="T17" fmla="*/ 0 h 7"/>
                  <a:gd name="T18" fmla="*/ 27781 w 27"/>
                  <a:gd name="T19" fmla="*/ 0 h 7"/>
                  <a:gd name="T20" fmla="*/ 18521 w 27"/>
                  <a:gd name="T21" fmla="*/ 0 h 7"/>
                  <a:gd name="T22" fmla="*/ 12347 w 27"/>
                  <a:gd name="T23" fmla="*/ 3062 h 7"/>
                  <a:gd name="T24" fmla="*/ 9260 w 27"/>
                  <a:gd name="T25" fmla="*/ 3062 h 7"/>
                  <a:gd name="T26" fmla="*/ 3087 w 27"/>
                  <a:gd name="T27" fmla="*/ 6123 h 7"/>
                  <a:gd name="T28" fmla="*/ 0 w 27"/>
                  <a:gd name="T29" fmla="*/ 9185 h 7"/>
                  <a:gd name="T30" fmla="*/ 3087 w 27"/>
                  <a:gd name="T31" fmla="*/ 9185 h 7"/>
                  <a:gd name="T32" fmla="*/ 9260 w 27"/>
                  <a:gd name="T33" fmla="*/ 9185 h 7"/>
                  <a:gd name="T34" fmla="*/ 15434 w 27"/>
                  <a:gd name="T35" fmla="*/ 9185 h 7"/>
                  <a:gd name="T36" fmla="*/ 21608 w 27"/>
                  <a:gd name="T37" fmla="*/ 9185 h 7"/>
                  <a:gd name="T38" fmla="*/ 27781 w 27"/>
                  <a:gd name="T39" fmla="*/ 9185 h 7"/>
                  <a:gd name="T40" fmla="*/ 33955 w 27"/>
                  <a:gd name="T41" fmla="*/ 9185 h 7"/>
                  <a:gd name="T42" fmla="*/ 43215 w 27"/>
                  <a:gd name="T43" fmla="*/ 12246 h 7"/>
                  <a:gd name="T44" fmla="*/ 46302 w 27"/>
                  <a:gd name="T45" fmla="*/ 12246 h 7"/>
                  <a:gd name="T46" fmla="*/ 49389 w 27"/>
                  <a:gd name="T47" fmla="*/ 12246 h 7"/>
                  <a:gd name="T48" fmla="*/ 52476 w 27"/>
                  <a:gd name="T49" fmla="*/ 12246 h 7"/>
                  <a:gd name="T50" fmla="*/ 58649 w 27"/>
                  <a:gd name="T51" fmla="*/ 15308 h 7"/>
                  <a:gd name="T52" fmla="*/ 64823 w 27"/>
                  <a:gd name="T53" fmla="*/ 15308 h 7"/>
                  <a:gd name="T54" fmla="*/ 67910 w 27"/>
                  <a:gd name="T55" fmla="*/ 18369 h 7"/>
                  <a:gd name="T56" fmla="*/ 70997 w 27"/>
                  <a:gd name="T57" fmla="*/ 18369 h 7"/>
                  <a:gd name="T58" fmla="*/ 74084 w 27"/>
                  <a:gd name="T59" fmla="*/ 18369 h 7"/>
                  <a:gd name="T60" fmla="*/ 80257 w 27"/>
                  <a:gd name="T61" fmla="*/ 21431 h 7"/>
                  <a:gd name="T62" fmla="*/ 80257 w 27"/>
                  <a:gd name="T63" fmla="*/ 21431 h 7"/>
                  <a:gd name="T64" fmla="*/ 83344 w 27"/>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7">
                    <a:moveTo>
                      <a:pt x="27" y="7"/>
                    </a:moveTo>
                    <a:cubicBezTo>
                      <a:pt x="27" y="7"/>
                      <a:pt x="26" y="7"/>
                      <a:pt x="26" y="6"/>
                    </a:cubicBezTo>
                    <a:cubicBezTo>
                      <a:pt x="26" y="6"/>
                      <a:pt x="25" y="6"/>
                      <a:pt x="25" y="5"/>
                    </a:cubicBezTo>
                    <a:cubicBezTo>
                      <a:pt x="25" y="5"/>
                      <a:pt x="24" y="5"/>
                      <a:pt x="24" y="4"/>
                    </a:cubicBezTo>
                    <a:cubicBezTo>
                      <a:pt x="23" y="4"/>
                      <a:pt x="22" y="3"/>
                      <a:pt x="22" y="3"/>
                    </a:cubicBezTo>
                    <a:cubicBezTo>
                      <a:pt x="21" y="3"/>
                      <a:pt x="20" y="2"/>
                      <a:pt x="19" y="2"/>
                    </a:cubicBezTo>
                    <a:cubicBezTo>
                      <a:pt x="19" y="2"/>
                      <a:pt x="18" y="1"/>
                      <a:pt x="17" y="1"/>
                    </a:cubicBezTo>
                    <a:cubicBezTo>
                      <a:pt x="16" y="1"/>
                      <a:pt x="15" y="1"/>
                      <a:pt x="14" y="1"/>
                    </a:cubicBezTo>
                    <a:cubicBezTo>
                      <a:pt x="13" y="0"/>
                      <a:pt x="12" y="0"/>
                      <a:pt x="12" y="0"/>
                    </a:cubicBezTo>
                    <a:cubicBezTo>
                      <a:pt x="11" y="0"/>
                      <a:pt x="10" y="0"/>
                      <a:pt x="9" y="0"/>
                    </a:cubicBezTo>
                    <a:cubicBezTo>
                      <a:pt x="8" y="0"/>
                      <a:pt x="7" y="0"/>
                      <a:pt x="6" y="0"/>
                    </a:cubicBezTo>
                    <a:cubicBezTo>
                      <a:pt x="6" y="1"/>
                      <a:pt x="5" y="1"/>
                      <a:pt x="4" y="1"/>
                    </a:cubicBezTo>
                    <a:cubicBezTo>
                      <a:pt x="4" y="1"/>
                      <a:pt x="3" y="1"/>
                      <a:pt x="3" y="1"/>
                    </a:cubicBezTo>
                    <a:cubicBezTo>
                      <a:pt x="2" y="2"/>
                      <a:pt x="2" y="2"/>
                      <a:pt x="1" y="2"/>
                    </a:cubicBezTo>
                    <a:cubicBezTo>
                      <a:pt x="1" y="2"/>
                      <a:pt x="0" y="3"/>
                      <a:pt x="0" y="3"/>
                    </a:cubicBezTo>
                    <a:cubicBezTo>
                      <a:pt x="0" y="3"/>
                      <a:pt x="1" y="3"/>
                      <a:pt x="1" y="3"/>
                    </a:cubicBezTo>
                    <a:cubicBezTo>
                      <a:pt x="2" y="3"/>
                      <a:pt x="2" y="3"/>
                      <a:pt x="3" y="3"/>
                    </a:cubicBezTo>
                    <a:cubicBezTo>
                      <a:pt x="3" y="3"/>
                      <a:pt x="4" y="3"/>
                      <a:pt x="5" y="3"/>
                    </a:cubicBezTo>
                    <a:cubicBezTo>
                      <a:pt x="5" y="3"/>
                      <a:pt x="6" y="3"/>
                      <a:pt x="7" y="3"/>
                    </a:cubicBezTo>
                    <a:cubicBezTo>
                      <a:pt x="7" y="3"/>
                      <a:pt x="8" y="3"/>
                      <a:pt x="9" y="3"/>
                    </a:cubicBezTo>
                    <a:cubicBezTo>
                      <a:pt x="10" y="3"/>
                      <a:pt x="10" y="3"/>
                      <a:pt x="11" y="3"/>
                    </a:cubicBezTo>
                    <a:cubicBezTo>
                      <a:pt x="12" y="3"/>
                      <a:pt x="13" y="3"/>
                      <a:pt x="14" y="4"/>
                    </a:cubicBezTo>
                    <a:cubicBezTo>
                      <a:pt x="14" y="4"/>
                      <a:pt x="15" y="4"/>
                      <a:pt x="15" y="4"/>
                    </a:cubicBezTo>
                    <a:cubicBezTo>
                      <a:pt x="15" y="4"/>
                      <a:pt x="16" y="4"/>
                      <a:pt x="16" y="4"/>
                    </a:cubicBezTo>
                    <a:cubicBezTo>
                      <a:pt x="17" y="4"/>
                      <a:pt x="17" y="4"/>
                      <a:pt x="17" y="4"/>
                    </a:cubicBezTo>
                    <a:cubicBezTo>
                      <a:pt x="18" y="4"/>
                      <a:pt x="18" y="4"/>
                      <a:pt x="19" y="5"/>
                    </a:cubicBezTo>
                    <a:cubicBezTo>
                      <a:pt x="19" y="5"/>
                      <a:pt x="20" y="5"/>
                      <a:pt x="21" y="5"/>
                    </a:cubicBezTo>
                    <a:cubicBezTo>
                      <a:pt x="21" y="5"/>
                      <a:pt x="21" y="5"/>
                      <a:pt x="22" y="6"/>
                    </a:cubicBezTo>
                    <a:cubicBezTo>
                      <a:pt x="22" y="6"/>
                      <a:pt x="22" y="6"/>
                      <a:pt x="23" y="6"/>
                    </a:cubicBezTo>
                    <a:cubicBezTo>
                      <a:pt x="23" y="6"/>
                      <a:pt x="24" y="6"/>
                      <a:pt x="24" y="6"/>
                    </a:cubicBezTo>
                    <a:cubicBezTo>
                      <a:pt x="25" y="7"/>
                      <a:pt x="25" y="7"/>
                      <a:pt x="26" y="7"/>
                    </a:cubicBezTo>
                    <a:cubicBezTo>
                      <a:pt x="26" y="7"/>
                      <a:pt x="26" y="7"/>
                      <a:pt x="26" y="7"/>
                    </a:cubicBezTo>
                    <a:cubicBezTo>
                      <a:pt x="27" y="7"/>
                      <a:pt x="27" y="7"/>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9" name="íṡľïḋe"/>
              <p:cNvSpPr>
                <a:spLocks/>
              </p:cNvSpPr>
              <p:nvPr/>
            </p:nvSpPr>
            <p:spPr bwMode="auto">
              <a:xfrm>
                <a:off x="8633223" y="886620"/>
                <a:ext cx="2381" cy="53579"/>
              </a:xfrm>
              <a:custGeom>
                <a:avLst/>
                <a:gdLst>
                  <a:gd name="T0" fmla="*/ 0 w 1"/>
                  <a:gd name="T1" fmla="*/ 53579 h 17"/>
                  <a:gd name="T2" fmla="*/ 0 w 1"/>
                  <a:gd name="T3" fmla="*/ 0 h 17"/>
                  <a:gd name="T4" fmla="*/ 0 w 1"/>
                  <a:gd name="T5" fmla="*/ 53579 h 17"/>
                  <a:gd name="T6" fmla="*/ 0 60000 65536"/>
                  <a:gd name="T7" fmla="*/ 0 60000 65536"/>
                  <a:gd name="T8" fmla="*/ 0 60000 65536"/>
                </a:gdLst>
                <a:ahLst/>
                <a:cxnLst>
                  <a:cxn ang="T6">
                    <a:pos x="T0" y="T1"/>
                  </a:cxn>
                  <a:cxn ang="T7">
                    <a:pos x="T2" y="T3"/>
                  </a:cxn>
                  <a:cxn ang="T8">
                    <a:pos x="T4" y="T5"/>
                  </a:cxn>
                </a:cxnLst>
                <a:rect l="0" t="0" r="r" b="b"/>
                <a:pathLst>
                  <a:path w="1" h="17">
                    <a:moveTo>
                      <a:pt x="0" y="17"/>
                    </a:moveTo>
                    <a:cubicBezTo>
                      <a:pt x="0" y="17"/>
                      <a:pt x="1"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0" name="ïṧľíďè"/>
              <p:cNvSpPr>
                <a:spLocks/>
              </p:cNvSpPr>
              <p:nvPr/>
            </p:nvSpPr>
            <p:spPr bwMode="auto">
              <a:xfrm>
                <a:off x="8208170" y="681833"/>
                <a:ext cx="481012" cy="344091"/>
              </a:xfrm>
              <a:custGeom>
                <a:avLst/>
                <a:gdLst>
                  <a:gd name="T0" fmla="*/ 93099 w 155"/>
                  <a:gd name="T1" fmla="*/ 65098 h 111"/>
                  <a:gd name="T2" fmla="*/ 394120 w 155"/>
                  <a:gd name="T3" fmla="*/ 108497 h 111"/>
                  <a:gd name="T4" fmla="*/ 428256 w 155"/>
                  <a:gd name="T5" fmla="*/ 111597 h 111"/>
                  <a:gd name="T6" fmla="*/ 468599 w 155"/>
                  <a:gd name="T7" fmla="*/ 278993 h 111"/>
                  <a:gd name="T8" fmla="*/ 425153 w 155"/>
                  <a:gd name="T9" fmla="*/ 344091 h 111"/>
                  <a:gd name="T10" fmla="*/ 425153 w 155"/>
                  <a:gd name="T11" fmla="*/ 325491 h 111"/>
                  <a:gd name="T12" fmla="*/ 375500 w 155"/>
                  <a:gd name="T13" fmla="*/ 247994 h 111"/>
                  <a:gd name="T14" fmla="*/ 363086 w 155"/>
                  <a:gd name="T15" fmla="*/ 185995 h 111"/>
                  <a:gd name="T16" fmla="*/ 285504 w 155"/>
                  <a:gd name="T17" fmla="*/ 232494 h 111"/>
                  <a:gd name="T18" fmla="*/ 24826 w 155"/>
                  <a:gd name="T19" fmla="*/ 210794 h 111"/>
                  <a:gd name="T20" fmla="*/ 93099 w 155"/>
                  <a:gd name="T21" fmla="*/ 6509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111">
                    <a:moveTo>
                      <a:pt x="30" y="21"/>
                    </a:moveTo>
                    <a:cubicBezTo>
                      <a:pt x="57" y="3"/>
                      <a:pt x="96" y="0"/>
                      <a:pt x="127" y="35"/>
                    </a:cubicBezTo>
                    <a:cubicBezTo>
                      <a:pt x="130" y="38"/>
                      <a:pt x="135" y="37"/>
                      <a:pt x="138" y="36"/>
                    </a:cubicBezTo>
                    <a:cubicBezTo>
                      <a:pt x="153" y="50"/>
                      <a:pt x="155" y="77"/>
                      <a:pt x="151" y="90"/>
                    </a:cubicBezTo>
                    <a:cubicBezTo>
                      <a:pt x="145" y="109"/>
                      <a:pt x="137" y="111"/>
                      <a:pt x="137" y="111"/>
                    </a:cubicBezTo>
                    <a:cubicBezTo>
                      <a:pt x="137" y="105"/>
                      <a:pt x="137" y="105"/>
                      <a:pt x="137" y="105"/>
                    </a:cubicBezTo>
                    <a:cubicBezTo>
                      <a:pt x="137" y="105"/>
                      <a:pt x="126" y="92"/>
                      <a:pt x="121" y="80"/>
                    </a:cubicBezTo>
                    <a:cubicBezTo>
                      <a:pt x="117" y="69"/>
                      <a:pt x="117" y="61"/>
                      <a:pt x="117" y="60"/>
                    </a:cubicBezTo>
                    <a:cubicBezTo>
                      <a:pt x="117" y="61"/>
                      <a:pt x="116" y="70"/>
                      <a:pt x="92" y="75"/>
                    </a:cubicBezTo>
                    <a:cubicBezTo>
                      <a:pt x="47" y="83"/>
                      <a:pt x="22" y="78"/>
                      <a:pt x="8" y="68"/>
                    </a:cubicBezTo>
                    <a:cubicBezTo>
                      <a:pt x="0" y="45"/>
                      <a:pt x="16" y="30"/>
                      <a:pt x="30" y="21"/>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1" name="îšľiḑè"/>
              <p:cNvSpPr>
                <a:spLocks/>
              </p:cNvSpPr>
              <p:nvPr/>
            </p:nvSpPr>
            <p:spPr bwMode="auto">
              <a:xfrm>
                <a:off x="8428171" y="1575396"/>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cxnSp>
        <p:nvCxnSpPr>
          <p:cNvPr id="258" name="直接连接符 42">
            <a:extLst>
              <a:ext uri="{FF2B5EF4-FFF2-40B4-BE49-F238E27FC236}">
                <a16:creationId xmlns:a16="http://schemas.microsoft.com/office/drawing/2014/main" id="{2F665846-9C60-44C9-9595-9EC7F9322141}"/>
              </a:ext>
            </a:extLst>
          </p:cNvPr>
          <p:cNvCxnSpPr>
            <a:cxnSpLocks/>
          </p:cNvCxnSpPr>
          <p:nvPr/>
        </p:nvCxnSpPr>
        <p:spPr>
          <a:xfrm>
            <a:off x="811686" y="728197"/>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9" name="Freeform 6">
            <a:extLst>
              <a:ext uri="{FF2B5EF4-FFF2-40B4-BE49-F238E27FC236}">
                <a16:creationId xmlns:a16="http://schemas.microsoft.com/office/drawing/2014/main" id="{71AA52EC-7DB1-4E87-8C0D-FAA1C5227515}"/>
              </a:ext>
            </a:extLst>
          </p:cNvPr>
          <p:cNvSpPr>
            <a:spLocks noEditPoints="1"/>
          </p:cNvSpPr>
          <p:nvPr/>
        </p:nvSpPr>
        <p:spPr bwMode="auto">
          <a:xfrm>
            <a:off x="8011619" y="23485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61" name="標題 1"/>
          <p:cNvSpPr txBox="1">
            <a:spLocks/>
          </p:cNvSpPr>
          <p:nvPr/>
        </p:nvSpPr>
        <p:spPr bwMode="auto">
          <a:xfrm>
            <a:off x="764100" y="29079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参</a:t>
            </a:r>
            <a:r>
              <a:rPr lang="zh-TW" altLang="en-US" sz="3000" b="1" dirty="0">
                <a:solidFill>
                  <a:srgbClr val="002060"/>
                </a:solidFill>
                <a:latin typeface="微軟正黑體" panose="020B0604030504040204" pitchFamily="34" charset="-120"/>
                <a:ea typeface="微軟正黑體" panose="020B0604030504040204" pitchFamily="34" charset="-120"/>
              </a:rPr>
              <a:t>、招生學校、科組名額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262" name="投影片編號版面配置區 4">
            <a:extLst>
              <a:ext uri="{FF2B5EF4-FFF2-40B4-BE49-F238E27FC236}">
                <a16:creationId xmlns:a16="http://schemas.microsoft.com/office/drawing/2014/main" id="{220B9FD3-F66A-492E-814B-5A7E43163C3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588773583"/>
              </p:ext>
            </p:extLst>
          </p:nvPr>
        </p:nvGraphicFramePr>
        <p:xfrm>
          <a:off x="1822339" y="1572903"/>
          <a:ext cx="8590996" cy="4688424"/>
        </p:xfrm>
        <a:graphic>
          <a:graphicData uri="http://schemas.openxmlformats.org/drawingml/2006/table">
            <a:tbl>
              <a:tblPr>
                <a:tableStyleId>{00A15C55-8517-42AA-B614-E9B94910E393}</a:tableStyleId>
              </a:tblPr>
              <a:tblGrid>
                <a:gridCol w="585916">
                  <a:extLst>
                    <a:ext uri="{9D8B030D-6E8A-4147-A177-3AD203B41FA5}">
                      <a16:colId xmlns:a16="http://schemas.microsoft.com/office/drawing/2014/main" val="20000"/>
                    </a:ext>
                  </a:extLst>
                </a:gridCol>
                <a:gridCol w="3408046">
                  <a:extLst>
                    <a:ext uri="{9D8B030D-6E8A-4147-A177-3AD203B41FA5}">
                      <a16:colId xmlns:a16="http://schemas.microsoft.com/office/drawing/2014/main" val="20001"/>
                    </a:ext>
                  </a:extLst>
                </a:gridCol>
                <a:gridCol w="4597034">
                  <a:extLst>
                    <a:ext uri="{9D8B030D-6E8A-4147-A177-3AD203B41FA5}">
                      <a16:colId xmlns:a16="http://schemas.microsoft.com/office/drawing/2014/main" val="20002"/>
                    </a:ext>
                  </a:extLst>
                </a:gridCol>
              </a:tblGrid>
              <a:tr h="4043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3733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簡章、報名表公告暨下載</a:t>
                      </a:r>
                      <a:endParaRPr kumimoji="0" lang="zh-TW" altLang="zh-TW"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1"/>
                  </a:ext>
                </a:extLst>
              </a:tr>
              <a:tr h="10922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2</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國中集體報名</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練習版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2"/>
                  </a:ext>
                </a:extLst>
              </a:tr>
              <a:tr h="9006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3</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rPr>
                        <a:t>國中學校集體報名</a:t>
                      </a:r>
                      <a:endPar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18</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 </a:t>
                      </a:r>
                      <a:endPar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115</a:t>
                      </a:r>
                      <a:r>
                        <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年</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5</a:t>
                      </a:r>
                      <a:r>
                        <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月</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22</a:t>
                      </a:r>
                      <a:r>
                        <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日</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（星期</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至</a:t>
                      </a:r>
                      <a:b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106344</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臺北市大安區忠孝東路三段</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號</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國立臺北科技大學億光大樓</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樓</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學年度五專</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優先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名及個別網路報</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名網址：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extLst>
                  <a:ext uri="{0D108BD9-81ED-4DB2-BD59-A6C34878D82A}">
                    <a16:rowId xmlns:a16="http://schemas.microsoft.com/office/drawing/2014/main" val="10003"/>
                  </a:ext>
                </a:extLst>
              </a:tr>
              <a:tr h="1176227">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4</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 止</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6195204"/>
                  </a:ext>
                </a:extLst>
              </a:tr>
              <a:tr h="5868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5</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28</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 查詢報名是否完成</a:t>
                      </a:r>
                      <a:endParaRPr kumimoji="0" lang="zh-TW"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818455" y="72472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8015651" y="23138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52015" y="282712"/>
            <a:ext cx="698980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肆</a:t>
            </a:r>
            <a:r>
              <a:rPr lang="zh-TW" altLang="en-US" sz="3000" b="1" dirty="0">
                <a:solidFill>
                  <a:srgbClr val="002060"/>
                </a:solidFill>
                <a:latin typeface="微軟正黑體" panose="020B0604030504040204" pitchFamily="34" charset="-120"/>
                <a:ea typeface="微軟正黑體" panose="020B0604030504040204" pitchFamily="34" charset="-120"/>
              </a:rPr>
              <a:t>、招生重要日程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2474001" y="947658"/>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 name="投影片編號版面配置區 4">
            <a:extLst>
              <a:ext uri="{FF2B5EF4-FFF2-40B4-BE49-F238E27FC236}">
                <a16:creationId xmlns:a16="http://schemas.microsoft.com/office/drawing/2014/main" id="{BF6C9BBF-C479-4090-B1F0-C9EFB46B6852}"/>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021331987"/>
              </p:ext>
            </p:extLst>
          </p:nvPr>
        </p:nvGraphicFramePr>
        <p:xfrm>
          <a:off x="1774753" y="1593293"/>
          <a:ext cx="8602267" cy="4844997"/>
        </p:xfrm>
        <a:graphic>
          <a:graphicData uri="http://schemas.openxmlformats.org/drawingml/2006/table">
            <a:tbl>
              <a:tblPr>
                <a:tableStyleId>{00A15C55-8517-42AA-B614-E9B94910E393}</a:tableStyleId>
              </a:tblPr>
              <a:tblGrid>
                <a:gridCol w="567456">
                  <a:extLst>
                    <a:ext uri="{9D8B030D-6E8A-4147-A177-3AD203B41FA5}">
                      <a16:colId xmlns:a16="http://schemas.microsoft.com/office/drawing/2014/main" val="20000"/>
                    </a:ext>
                  </a:extLst>
                </a:gridCol>
                <a:gridCol w="2946968">
                  <a:extLst>
                    <a:ext uri="{9D8B030D-6E8A-4147-A177-3AD203B41FA5}">
                      <a16:colId xmlns:a16="http://schemas.microsoft.com/office/drawing/2014/main" val="20001"/>
                    </a:ext>
                  </a:extLst>
                </a:gridCol>
                <a:gridCol w="5087843">
                  <a:extLst>
                    <a:ext uri="{9D8B030D-6E8A-4147-A177-3AD203B41FA5}">
                      <a16:colId xmlns:a16="http://schemas.microsoft.com/office/drawing/2014/main" val="20002"/>
                    </a:ext>
                  </a:extLst>
                </a:gridCol>
              </a:tblGrid>
              <a:tr h="3885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6</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27</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免試生登記志願系統操作練習</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操作網址：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7</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國中教育會考成績及志願序積分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受理免試生成績複查申請</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5"/>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8</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2">
                        <a:lumMod val="40000"/>
                        <a:lumOff val="6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8</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2">
                        <a:lumMod val="40000"/>
                        <a:lumOff val="6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免試生志願選填登記系統網址：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2">
                        <a:lumMod val="40000"/>
                        <a:lumOff val="60000"/>
                      </a:schemeClr>
                    </a:solidFill>
                  </a:tcPr>
                </a:tc>
                <a:extLst>
                  <a:ext uri="{0D108BD9-81ED-4DB2-BD59-A6C34878D82A}">
                    <a16:rowId xmlns:a16="http://schemas.microsoft.com/office/drawing/2014/main" val="10006"/>
                  </a:ext>
                </a:extLst>
              </a:tr>
              <a:tr h="5366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9</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但不含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endParaRPr kumimoji="0" lang="en-US"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7"/>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10</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日（四）</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8"/>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日（一）</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12:00</a:t>
                      </a:r>
                      <a:r>
                        <a:rPr kumimoji="0" lang="zh-TW" altLang="en-US"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 止</a:t>
                      </a:r>
                      <a:endPar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1" u="none" strike="noStrike" kern="1200"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mn-cs"/>
                        </a:rPr>
                        <a:t>錄取生報到或放棄錄取資格截止</a:t>
                      </a:r>
                      <a:endParaRPr kumimoji="0" lang="en-US" altLang="zh-TW" sz="1500" b="1" u="none" strike="noStrike" kern="1200"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（招生學校聯絡資訊請參閱簡章）</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9"/>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77310" y="75041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1061" y="25706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29724" y="314300"/>
            <a:ext cx="558496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肆</a:t>
            </a:r>
            <a:r>
              <a:rPr lang="zh-TW" altLang="en-US" sz="3000" b="1" dirty="0">
                <a:solidFill>
                  <a:srgbClr val="002060"/>
                </a:solidFill>
                <a:latin typeface="微軟正黑體" panose="020B0604030504040204" pitchFamily="34" charset="-120"/>
                <a:ea typeface="微軟正黑體" panose="020B0604030504040204" pitchFamily="34" charset="-120"/>
              </a:rPr>
              <a:t>、招生重要日程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2452486" y="998665"/>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投影片編號版面配置區 4">
            <a:extLst>
              <a:ext uri="{FF2B5EF4-FFF2-40B4-BE49-F238E27FC236}">
                <a16:creationId xmlns:a16="http://schemas.microsoft.com/office/drawing/2014/main" id="{A49D2DB8-4A1F-4BC5-8789-6D2DC020A10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79627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843294" y="73932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8053229" y="24597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9" name="標題 1"/>
          <p:cNvSpPr txBox="1">
            <a:spLocks/>
          </p:cNvSpPr>
          <p:nvPr/>
        </p:nvSpPr>
        <p:spPr bwMode="auto">
          <a:xfrm>
            <a:off x="795708" y="303208"/>
            <a:ext cx="694520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報名資格（</a:t>
            </a:r>
            <a:r>
              <a:rPr lang="en-US" altLang="zh-TW" sz="2800" b="1" dirty="0">
                <a:solidFill>
                  <a:srgbClr val="002060"/>
                </a:solidFill>
                <a:latin typeface="微軟正黑體" panose="020B0604030504040204" pitchFamily="34" charset="-120"/>
                <a:ea typeface="微軟正黑體" panose="020B0604030504040204" pitchFamily="34" charset="-120"/>
              </a:rPr>
              <a:t>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3" name="投影片編號版面配置區 4">
            <a:extLst>
              <a:ext uri="{FF2B5EF4-FFF2-40B4-BE49-F238E27FC236}">
                <a16:creationId xmlns:a16="http://schemas.microsoft.com/office/drawing/2014/main" id="{E9429A62-2E46-4F6C-9934-128C5349CA53}"/>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20" name="直線接點 119">
            <a:extLst>
              <a:ext uri="{FF2B5EF4-FFF2-40B4-BE49-F238E27FC236}">
                <a16:creationId xmlns:a16="http://schemas.microsoft.com/office/drawing/2014/main" id="{FE773472-F172-4DB9-A8CC-CDDDAD1015B5}"/>
              </a:ext>
            </a:extLst>
          </p:cNvPr>
          <p:cNvCxnSpPr/>
          <p:nvPr/>
        </p:nvCxnSpPr>
        <p:spPr>
          <a:xfrm flipH="1">
            <a:off x="7830984" y="4624066"/>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124" name="矩形 123">
            <a:extLst>
              <a:ext uri="{FF2B5EF4-FFF2-40B4-BE49-F238E27FC236}">
                <a16:creationId xmlns:a16="http://schemas.microsoft.com/office/drawing/2014/main" id="{9800A927-B429-4C8D-97A8-2E2147CA72CC}"/>
              </a:ext>
            </a:extLst>
          </p:cNvPr>
          <p:cNvSpPr/>
          <p:nvPr/>
        </p:nvSpPr>
        <p:spPr>
          <a:xfrm>
            <a:off x="5747657" y="4430896"/>
            <a:ext cx="4188366" cy="2080421"/>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TW" altLang="en-US"/>
          </a:p>
        </p:txBody>
      </p:sp>
      <p:grpSp>
        <p:nvGrpSpPr>
          <p:cNvPr id="125" name="群組 85">
            <a:extLst>
              <a:ext uri="{FF2B5EF4-FFF2-40B4-BE49-F238E27FC236}">
                <a16:creationId xmlns:a16="http://schemas.microsoft.com/office/drawing/2014/main" id="{81E58A66-E629-4057-8CDC-9E8E306E9B4C}"/>
              </a:ext>
            </a:extLst>
          </p:cNvPr>
          <p:cNvGrpSpPr>
            <a:grpSpLocks/>
          </p:cNvGrpSpPr>
          <p:nvPr/>
        </p:nvGrpSpPr>
        <p:grpSpPr bwMode="auto">
          <a:xfrm>
            <a:off x="1761892" y="2069293"/>
            <a:ext cx="8632031" cy="3885012"/>
            <a:chOff x="175678" y="1649132"/>
            <a:chExt cx="11510128" cy="5179141"/>
          </a:xfrm>
        </p:grpSpPr>
        <p:grpSp>
          <p:nvGrpSpPr>
            <p:cNvPr id="126" name="群組 65">
              <a:extLst>
                <a:ext uri="{FF2B5EF4-FFF2-40B4-BE49-F238E27FC236}">
                  <a16:creationId xmlns:a16="http://schemas.microsoft.com/office/drawing/2014/main" id="{3F8A290C-0BD3-409B-92ED-19BE02C7C36C}"/>
                </a:ext>
              </a:extLst>
            </p:cNvPr>
            <p:cNvGrpSpPr>
              <a:grpSpLocks/>
            </p:cNvGrpSpPr>
            <p:nvPr/>
          </p:nvGrpSpPr>
          <p:grpSpPr bwMode="auto">
            <a:xfrm>
              <a:off x="2461828" y="1649132"/>
              <a:ext cx="8429534" cy="5179141"/>
              <a:chOff x="2030184" y="2009377"/>
              <a:chExt cx="8429534" cy="5179141"/>
            </a:xfrm>
          </p:grpSpPr>
          <p:sp>
            <p:nvSpPr>
              <p:cNvPr id="130" name="矩形 129">
                <a:extLst>
                  <a:ext uri="{FF2B5EF4-FFF2-40B4-BE49-F238E27FC236}">
                    <a16:creationId xmlns:a16="http://schemas.microsoft.com/office/drawing/2014/main" id="{74735A96-1F04-4570-8F57-C04AC328D34B}"/>
                  </a:ext>
                </a:extLst>
              </p:cNvPr>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a:defRPr/>
                </a:pPr>
                <a:r>
                  <a:rPr lang="zh-TW" altLang="en-US" sz="1600" b="1" dirty="0">
                    <a:solidFill>
                      <a:srgbClr val="C00000"/>
                    </a:solidFill>
                    <a:latin typeface="Calibri Light" panose="020F0302020204030204" pitchFamily="34" charset="0"/>
                    <a:ea typeface="微軟正黑體" panose="020B0604030504040204" pitchFamily="34" charset="-120"/>
                  </a:rPr>
                  <a:t>❶</a:t>
                </a:r>
                <a:r>
                  <a:rPr lang="zh-TW" altLang="en-US" sz="1600" b="1" dirty="0">
                    <a:solidFill>
                      <a:srgbClr val="7030A0"/>
                    </a:solidFill>
                    <a:latin typeface="微軟正黑體" panose="020B0604030504040204" pitchFamily="34" charset="-120"/>
                    <a:ea typeface="微軟正黑體" panose="020B0604030504040204" pitchFamily="34" charset="-120"/>
                  </a:rPr>
                  <a:t>國民中學</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a:defRPr/>
                </a:pPr>
                <a:r>
                  <a:rPr lang="zh-TW" altLang="en-US" sz="2400" b="1" dirty="0">
                    <a:solidFill>
                      <a:srgbClr val="C00000"/>
                    </a:solidFill>
                    <a:latin typeface="微軟正黑體" panose="020B0604030504040204" pitchFamily="34" charset="-120"/>
                    <a:ea typeface="微軟正黑體" panose="020B0604030504040204" pitchFamily="34" charset="-120"/>
                  </a:rPr>
                  <a:t>應屆</a:t>
                </a:r>
                <a:r>
                  <a:rPr lang="zh-TW" altLang="en-US" sz="1600" b="1" dirty="0">
                    <a:solidFill>
                      <a:srgbClr val="7030A0"/>
                    </a:solidFill>
                    <a:latin typeface="微軟正黑體" panose="020B0604030504040204" pitchFamily="34" charset="-120"/>
                    <a:ea typeface="微軟正黑體" panose="020B0604030504040204" pitchFamily="34" charset="-120"/>
                  </a:rPr>
                  <a:t>畢業生</a:t>
                </a:r>
              </a:p>
            </p:txBody>
          </p:sp>
          <p:sp>
            <p:nvSpPr>
              <p:cNvPr id="131" name="矩形 130">
                <a:extLst>
                  <a:ext uri="{FF2B5EF4-FFF2-40B4-BE49-F238E27FC236}">
                    <a16:creationId xmlns:a16="http://schemas.microsoft.com/office/drawing/2014/main" id="{989B71A2-5FB2-48C8-A69A-B79B0BABA451}"/>
                  </a:ext>
                </a:extLst>
              </p:cNvPr>
              <p:cNvSpPr/>
              <p:nvPr/>
            </p:nvSpPr>
            <p:spPr>
              <a:xfrm>
                <a:off x="7094640" y="2009377"/>
                <a:ext cx="2387756"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a:defRPr/>
                </a:pPr>
                <a:r>
                  <a:rPr lang="zh-TW" altLang="en-US" sz="1600" b="1" dirty="0">
                    <a:solidFill>
                      <a:srgbClr val="C00000"/>
                    </a:solidFill>
                    <a:latin typeface="Calibri Light" panose="020F0302020204030204" pitchFamily="34" charset="0"/>
                    <a:ea typeface="微軟正黑體" panose="020B0604030504040204" pitchFamily="34" charset="-120"/>
                  </a:rPr>
                  <a:t>❸</a:t>
                </a:r>
                <a:r>
                  <a:rPr lang="zh-TW" altLang="en-US" sz="1600" b="1" dirty="0">
                    <a:solidFill>
                      <a:srgbClr val="7030A0"/>
                    </a:solidFill>
                    <a:latin typeface="Calibri Light" panose="020F0302020204030204" pitchFamily="34" charset="0"/>
                    <a:ea typeface="微軟正黑體" panose="020B0604030504040204" pitchFamily="34" charset="-120"/>
                  </a:rPr>
                  <a:t>同等學力者</a:t>
                </a:r>
              </a:p>
            </p:txBody>
          </p:sp>
          <p:sp>
            <p:nvSpPr>
              <p:cNvPr id="132" name="矩形 131">
                <a:extLst>
                  <a:ext uri="{FF2B5EF4-FFF2-40B4-BE49-F238E27FC236}">
                    <a16:creationId xmlns:a16="http://schemas.microsoft.com/office/drawing/2014/main" id="{DE14226A-1595-420C-BB64-1D10900400EB}"/>
                  </a:ext>
                </a:extLst>
              </p:cNvPr>
              <p:cNvSpPr/>
              <p:nvPr/>
            </p:nvSpPr>
            <p:spPr>
              <a:xfrm>
                <a:off x="4562411" y="2009377"/>
                <a:ext cx="2260748"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a:defRPr/>
                </a:pPr>
                <a:r>
                  <a:rPr lang="zh-TW" altLang="en-US" sz="1600" b="1" dirty="0">
                    <a:solidFill>
                      <a:srgbClr val="C00000"/>
                    </a:solidFill>
                    <a:latin typeface="Calibri Light" panose="020F0302020204030204" pitchFamily="34" charset="0"/>
                    <a:ea typeface="微軟正黑體" panose="020B0604030504040204" pitchFamily="34" charset="-120"/>
                  </a:rPr>
                  <a:t>❷</a:t>
                </a:r>
                <a:r>
                  <a:rPr lang="zh-TW" altLang="en-US" sz="1600" b="1" dirty="0">
                    <a:solidFill>
                      <a:srgbClr val="7030A0"/>
                    </a:solidFill>
                    <a:latin typeface="Calibri Light" panose="020F0302020204030204" pitchFamily="34" charset="0"/>
                    <a:ea typeface="微軟正黑體" panose="020B0604030504040204" pitchFamily="34" charset="-120"/>
                  </a:rPr>
                  <a:t>國民中學</a:t>
                </a:r>
                <a:br>
                  <a:rPr lang="en-US" altLang="zh-TW" sz="1600" b="1" dirty="0">
                    <a:solidFill>
                      <a:srgbClr val="C00000"/>
                    </a:solidFill>
                    <a:latin typeface="Calibri Light" panose="020F0302020204030204" pitchFamily="34" charset="0"/>
                    <a:ea typeface="微軟正黑體" panose="020B0604030504040204" pitchFamily="34" charset="-120"/>
                  </a:rPr>
                </a:br>
                <a:r>
                  <a:rPr lang="zh-TW" altLang="en-US" sz="2200" b="1" dirty="0">
                    <a:solidFill>
                      <a:srgbClr val="C00000"/>
                    </a:solidFill>
                    <a:latin typeface="Calibri Light" panose="020F0302020204030204" pitchFamily="34" charset="0"/>
                    <a:ea typeface="微軟正黑體" panose="020B0604030504040204" pitchFamily="34" charset="-120"/>
                  </a:rPr>
                  <a:t>非應屆</a:t>
                </a:r>
                <a:r>
                  <a:rPr lang="zh-TW" altLang="en-US" sz="1600" b="1" dirty="0">
                    <a:solidFill>
                      <a:srgbClr val="7030A0"/>
                    </a:solidFill>
                    <a:latin typeface="Calibri Light" panose="020F0302020204030204" pitchFamily="34" charset="0"/>
                    <a:ea typeface="微軟正黑體" panose="020B0604030504040204" pitchFamily="34" charset="-120"/>
                  </a:rPr>
                  <a:t>畢業生</a:t>
                </a:r>
                <a:endParaRPr lang="en-US" altLang="zh-TW" sz="1600" b="1" dirty="0">
                  <a:solidFill>
                    <a:srgbClr val="7030A0"/>
                  </a:solidFill>
                  <a:latin typeface="Calibri Light" panose="020F0302020204030204" pitchFamily="34" charset="0"/>
                  <a:ea typeface="微軟正黑體" panose="020B0604030504040204" pitchFamily="34" charset="-120"/>
                </a:endParaRPr>
              </a:p>
            </p:txBody>
          </p:sp>
          <p:sp>
            <p:nvSpPr>
              <p:cNvPr id="133" name="矩形 132">
                <a:extLst>
                  <a:ext uri="{FF2B5EF4-FFF2-40B4-BE49-F238E27FC236}">
                    <a16:creationId xmlns:a16="http://schemas.microsoft.com/office/drawing/2014/main" id="{403A434E-82B3-4BC6-8393-FB633CEF87A6}"/>
                  </a:ext>
                </a:extLst>
              </p:cNvPr>
              <p:cNvSpPr/>
              <p:nvPr/>
            </p:nvSpPr>
            <p:spPr>
              <a:xfrm>
                <a:off x="2030184" y="3483912"/>
                <a:ext cx="2692576" cy="11653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0033CC"/>
                    </a:solidFill>
                    <a:latin typeface="微軟正黑體" panose="020B0604030504040204" pitchFamily="34" charset="-120"/>
                    <a:ea typeface="微軟正黑體" panose="020B0604030504040204" pitchFamily="34" charset="-120"/>
                  </a:rPr>
                  <a:t>一般生及</a:t>
                </a:r>
                <a:br>
                  <a:rPr lang="en-US" altLang="zh-TW" b="1" dirty="0">
                    <a:solidFill>
                      <a:srgbClr val="0033CC"/>
                    </a:solidFill>
                    <a:latin typeface="微軟正黑體" panose="020B0604030504040204" pitchFamily="34" charset="-120"/>
                    <a:ea typeface="微軟正黑體" panose="020B0604030504040204" pitchFamily="34" charset="-120"/>
                  </a:rPr>
                </a:br>
                <a:r>
                  <a:rPr lang="zh-TW" altLang="en-US"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b="1" dirty="0">
                  <a:solidFill>
                    <a:srgbClr val="0033CC"/>
                  </a:solidFill>
                  <a:latin typeface="微軟正黑體" panose="020B0604030504040204" pitchFamily="34" charset="-120"/>
                  <a:ea typeface="微軟正黑體" panose="020B0604030504040204" pitchFamily="34" charset="-120"/>
                </a:endParaRPr>
              </a:p>
              <a:p>
                <a:pPr algn="ctr">
                  <a:defRPr/>
                </a:pPr>
                <a:r>
                  <a:rPr lang="zh-TW" altLang="en-US"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134" name="群組 56">
                <a:extLst>
                  <a:ext uri="{FF2B5EF4-FFF2-40B4-BE49-F238E27FC236}">
                    <a16:creationId xmlns:a16="http://schemas.microsoft.com/office/drawing/2014/main" id="{E1257BC2-81EA-4AFE-A5A9-C02AD0C0F381}"/>
                  </a:ext>
                </a:extLst>
              </p:cNvPr>
              <p:cNvGrpSpPr>
                <a:grpSpLocks/>
              </p:cNvGrpSpPr>
              <p:nvPr/>
            </p:nvGrpSpPr>
            <p:grpSpPr bwMode="auto">
              <a:xfrm>
                <a:off x="5232399" y="5439441"/>
                <a:ext cx="5227319" cy="1749077"/>
                <a:chOff x="5232399" y="5439441"/>
                <a:chExt cx="5227319" cy="1749077"/>
              </a:xfrm>
            </p:grpSpPr>
            <p:grpSp>
              <p:nvGrpSpPr>
                <p:cNvPr id="139" name="群組 138">
                  <a:extLst>
                    <a:ext uri="{FF2B5EF4-FFF2-40B4-BE49-F238E27FC236}">
                      <a16:creationId xmlns:a16="http://schemas.microsoft.com/office/drawing/2014/main" id="{AD6B9EF8-2AFE-4C21-BC67-9812C35400F6}"/>
                    </a:ext>
                  </a:extLst>
                </p:cNvPr>
                <p:cNvGrpSpPr/>
                <p:nvPr/>
              </p:nvGrpSpPr>
              <p:grpSpPr>
                <a:xfrm>
                  <a:off x="5232399" y="5656700"/>
                  <a:ext cx="5227319" cy="1531818"/>
                  <a:chOff x="5918199" y="5410217"/>
                  <a:chExt cx="5227319" cy="1714500"/>
                </a:xfrm>
                <a:noFill/>
              </p:grpSpPr>
              <p:sp>
                <p:nvSpPr>
                  <p:cNvPr id="147" name="矩形 146">
                    <a:extLst>
                      <a:ext uri="{FF2B5EF4-FFF2-40B4-BE49-F238E27FC236}">
                        <a16:creationId xmlns:a16="http://schemas.microsoft.com/office/drawing/2014/main" id="{1F60072A-D87D-47CE-AA64-977564B1C063}"/>
                      </a:ext>
                    </a:extLst>
                  </p:cNvPr>
                  <p:cNvSpPr/>
                  <p:nvPr/>
                </p:nvSpPr>
                <p:spPr>
                  <a:xfrm>
                    <a:off x="59181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原住民生</a:t>
                    </a:r>
                  </a:p>
                </p:txBody>
              </p:sp>
              <p:sp>
                <p:nvSpPr>
                  <p:cNvPr id="148" name="矩形 147">
                    <a:extLst>
                      <a:ext uri="{FF2B5EF4-FFF2-40B4-BE49-F238E27FC236}">
                        <a16:creationId xmlns:a16="http://schemas.microsoft.com/office/drawing/2014/main" id="{3C8EFD53-55EC-4116-9257-B9E979FCEF0D}"/>
                      </a:ext>
                    </a:extLst>
                  </p:cNvPr>
                  <p:cNvSpPr/>
                  <p:nvPr/>
                </p:nvSpPr>
                <p:spPr>
                  <a:xfrm>
                    <a:off x="748283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defRPr/>
                    </a:pPr>
                    <a:r>
                      <a:rPr lang="zh-TW" altLang="en-US" sz="1300"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49" name="矩形 148">
                    <a:extLst>
                      <a:ext uri="{FF2B5EF4-FFF2-40B4-BE49-F238E27FC236}">
                        <a16:creationId xmlns:a16="http://schemas.microsoft.com/office/drawing/2014/main" id="{3007BC41-21BA-47F9-825C-24817DECF0F9}"/>
                      </a:ext>
                    </a:extLst>
                  </p:cNvPr>
                  <p:cNvSpPr/>
                  <p:nvPr/>
                </p:nvSpPr>
                <p:spPr>
                  <a:xfrm>
                    <a:off x="8247381"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lgn="ctr">
                      <a:defRPr/>
                    </a:pPr>
                    <a:r>
                      <a:rPr lang="zh-TW" altLang="en-US" sz="1300"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50" name="矩形 149">
                    <a:extLst>
                      <a:ext uri="{FF2B5EF4-FFF2-40B4-BE49-F238E27FC236}">
                        <a16:creationId xmlns:a16="http://schemas.microsoft.com/office/drawing/2014/main" id="{1A39F89C-C5E3-4FF2-B451-D900B38F046F}"/>
                      </a:ext>
                    </a:extLst>
                  </p:cNvPr>
                  <p:cNvSpPr/>
                  <p:nvPr/>
                </p:nvSpPr>
                <p:spPr>
                  <a:xfrm>
                    <a:off x="67005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身障生</a:t>
                    </a:r>
                  </a:p>
                </p:txBody>
              </p:sp>
              <p:sp>
                <p:nvSpPr>
                  <p:cNvPr id="151" name="矩形 150">
                    <a:extLst>
                      <a:ext uri="{FF2B5EF4-FFF2-40B4-BE49-F238E27FC236}">
                        <a16:creationId xmlns:a16="http://schemas.microsoft.com/office/drawing/2014/main" id="{846F1E7F-8607-4FAA-B929-41D9D618FC0B}"/>
                      </a:ext>
                    </a:extLst>
                  </p:cNvPr>
                  <p:cNvSpPr/>
                  <p:nvPr/>
                </p:nvSpPr>
                <p:spPr>
                  <a:xfrm>
                    <a:off x="98297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僑</a:t>
                    </a: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a:defRPr/>
                    </a:pP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生</a:t>
                    </a:r>
                  </a:p>
                </p:txBody>
              </p:sp>
              <p:sp>
                <p:nvSpPr>
                  <p:cNvPr id="152" name="矩形 151">
                    <a:extLst>
                      <a:ext uri="{FF2B5EF4-FFF2-40B4-BE49-F238E27FC236}">
                        <a16:creationId xmlns:a16="http://schemas.microsoft.com/office/drawing/2014/main" id="{C5DEFE94-2F09-4B46-8CFB-0FE893616D10}"/>
                      </a:ext>
                    </a:extLst>
                  </p:cNvPr>
                  <p:cNvSpPr/>
                  <p:nvPr/>
                </p:nvSpPr>
                <p:spPr>
                  <a:xfrm>
                    <a:off x="106121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3" name="矩形 152">
                    <a:extLst>
                      <a:ext uri="{FF2B5EF4-FFF2-40B4-BE49-F238E27FC236}">
                        <a16:creationId xmlns:a16="http://schemas.microsoft.com/office/drawing/2014/main" id="{3426C23D-BF95-493C-918B-156BD2EDC810}"/>
                      </a:ext>
                    </a:extLst>
                  </p:cNvPr>
                  <p:cNvSpPr/>
                  <p:nvPr/>
                </p:nvSpPr>
                <p:spPr>
                  <a:xfrm>
                    <a:off x="9047480"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140" name="群組 55">
                  <a:extLst>
                    <a:ext uri="{FF2B5EF4-FFF2-40B4-BE49-F238E27FC236}">
                      <a16:creationId xmlns:a16="http://schemas.microsoft.com/office/drawing/2014/main" id="{78D6ABE1-0EAB-479B-BADD-F06EE22C9AD6}"/>
                    </a:ext>
                  </a:extLst>
                </p:cNvPr>
                <p:cNvGrpSpPr>
                  <a:grpSpLocks/>
                </p:cNvGrpSpPr>
                <p:nvPr/>
              </p:nvGrpSpPr>
              <p:grpSpPr bwMode="auto">
                <a:xfrm>
                  <a:off x="5499100" y="5439441"/>
                  <a:ext cx="4693919" cy="217400"/>
                  <a:chOff x="5499100" y="5439441"/>
                  <a:chExt cx="4693919" cy="217400"/>
                </a:xfrm>
              </p:grpSpPr>
              <p:cxnSp>
                <p:nvCxnSpPr>
                  <p:cNvPr id="141" name="直線接點 140">
                    <a:extLst>
                      <a:ext uri="{FF2B5EF4-FFF2-40B4-BE49-F238E27FC236}">
                        <a16:creationId xmlns:a16="http://schemas.microsoft.com/office/drawing/2014/main" id="{FA41197C-C562-46D6-84BD-A5B5EDDAA878}"/>
                      </a:ext>
                    </a:extLst>
                  </p:cNvPr>
                  <p:cNvCxnSpPr>
                    <a:endCxn id="153" idx="0"/>
                  </p:cNvCxnSpPr>
                  <p:nvPr/>
                </p:nvCxnSpPr>
                <p:spPr>
                  <a:xfrm>
                    <a:off x="8628265" y="5442566"/>
                    <a:ext cx="0" cy="21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肘形接點 22">
                    <a:extLst>
                      <a:ext uri="{FF2B5EF4-FFF2-40B4-BE49-F238E27FC236}">
                        <a16:creationId xmlns:a16="http://schemas.microsoft.com/office/drawing/2014/main" id="{63B435C2-F993-4875-BF28-75A310E40C2F}"/>
                      </a:ext>
                    </a:extLst>
                  </p:cNvPr>
                  <p:cNvCxnSpPr>
                    <a:endCxn id="147" idx="0"/>
                  </p:cNvCxnSpPr>
                  <p:nvPr/>
                </p:nvCxnSpPr>
                <p:spPr>
                  <a:xfrm rot="10800000" flipV="1">
                    <a:off x="5499100" y="5439441"/>
                    <a:ext cx="2441241" cy="2172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3" name="肘形接點 24">
                    <a:extLst>
                      <a:ext uri="{FF2B5EF4-FFF2-40B4-BE49-F238E27FC236}">
                        <a16:creationId xmlns:a16="http://schemas.microsoft.com/office/drawing/2014/main" id="{EA6F47FC-B16F-42FD-946E-87846E2A48D1}"/>
                      </a:ext>
                    </a:extLst>
                  </p:cNvPr>
                  <p:cNvCxnSpPr>
                    <a:endCxn id="152" idx="0"/>
                  </p:cNvCxnSpPr>
                  <p:nvPr/>
                </p:nvCxnSpPr>
                <p:spPr>
                  <a:xfrm>
                    <a:off x="7828279" y="5439582"/>
                    <a:ext cx="2364740" cy="2171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4" name="直線接點 143">
                    <a:extLst>
                      <a:ext uri="{FF2B5EF4-FFF2-40B4-BE49-F238E27FC236}">
                        <a16:creationId xmlns:a16="http://schemas.microsoft.com/office/drawing/2014/main" id="{6921AC6D-8B31-48D4-9958-47EF4B6FEC4D}"/>
                      </a:ext>
                    </a:extLst>
                  </p:cNvPr>
                  <p:cNvCxnSpPr>
                    <a:endCxn id="150" idx="0"/>
                  </p:cNvCxnSpPr>
                  <p:nvPr/>
                </p:nvCxnSpPr>
                <p:spPr>
                  <a:xfrm flipH="1">
                    <a:off x="6281785" y="5442563"/>
                    <a:ext cx="0" cy="214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線接點 144">
                    <a:extLst>
                      <a:ext uri="{FF2B5EF4-FFF2-40B4-BE49-F238E27FC236}">
                        <a16:creationId xmlns:a16="http://schemas.microsoft.com/office/drawing/2014/main" id="{0DAB95C5-8630-4D28-9567-A6DC966B8CD6}"/>
                      </a:ext>
                    </a:extLst>
                  </p:cNvPr>
                  <p:cNvCxnSpPr>
                    <a:endCxn id="148" idx="0"/>
                  </p:cNvCxnSpPr>
                  <p:nvPr/>
                </p:nvCxnSpPr>
                <p:spPr>
                  <a:xfrm flipH="1">
                    <a:off x="7064473" y="544415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接點 145">
                    <a:extLst>
                      <a:ext uri="{FF2B5EF4-FFF2-40B4-BE49-F238E27FC236}">
                        <a16:creationId xmlns:a16="http://schemas.microsoft.com/office/drawing/2014/main" id="{9D32EF4F-F150-4CC7-AED2-6A748D947B49}"/>
                      </a:ext>
                    </a:extLst>
                  </p:cNvPr>
                  <p:cNvCxnSpPr>
                    <a:endCxn id="151" idx="0"/>
                  </p:cNvCxnSpPr>
                  <p:nvPr/>
                </p:nvCxnSpPr>
                <p:spPr>
                  <a:xfrm>
                    <a:off x="9410954" y="5442563"/>
                    <a:ext cx="0" cy="21427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35" name="群組 64">
                <a:extLst>
                  <a:ext uri="{FF2B5EF4-FFF2-40B4-BE49-F238E27FC236}">
                    <a16:creationId xmlns:a16="http://schemas.microsoft.com/office/drawing/2014/main" id="{CD624F8E-8591-4233-879F-F6077D31A88A}"/>
                  </a:ext>
                </a:extLst>
              </p:cNvPr>
              <p:cNvGrpSpPr>
                <a:grpSpLocks/>
              </p:cNvGrpSpPr>
              <p:nvPr/>
            </p:nvGrpSpPr>
            <p:grpSpPr bwMode="auto">
              <a:xfrm>
                <a:off x="3161033" y="2898376"/>
                <a:ext cx="5126984" cy="796001"/>
                <a:chOff x="3161033" y="2898376"/>
                <a:chExt cx="5126984" cy="796001"/>
              </a:xfrm>
            </p:grpSpPr>
            <p:cxnSp>
              <p:nvCxnSpPr>
                <p:cNvPr id="136" name="肘形接點 26">
                  <a:extLst>
                    <a:ext uri="{FF2B5EF4-FFF2-40B4-BE49-F238E27FC236}">
                      <a16:creationId xmlns:a16="http://schemas.microsoft.com/office/drawing/2014/main" id="{644EA524-4E46-4A3D-B366-A3EA30BE9BA9}"/>
                    </a:ext>
                  </a:extLst>
                </p:cNvPr>
                <p:cNvCxnSpPr>
                  <a:stCxn id="132"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137" name="肘形接點 34">
                  <a:extLst>
                    <a:ext uri="{FF2B5EF4-FFF2-40B4-BE49-F238E27FC236}">
                      <a16:creationId xmlns:a16="http://schemas.microsoft.com/office/drawing/2014/main" id="{A054DD64-4B9D-439A-B662-FC748A4A3828}"/>
                    </a:ext>
                  </a:extLst>
                </p:cNvPr>
                <p:cNvCxnSpPr>
                  <a:stCxn id="130"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38" name="肘形接點 36">
                  <a:extLst>
                    <a:ext uri="{FF2B5EF4-FFF2-40B4-BE49-F238E27FC236}">
                      <a16:creationId xmlns:a16="http://schemas.microsoft.com/office/drawing/2014/main" id="{56D0A6C1-6FAB-4F44-AA88-47FA15606065}"/>
                    </a:ext>
                  </a:extLst>
                </p:cNvPr>
                <p:cNvCxnSpPr>
                  <a:stCxn id="131"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127" name="直線接點 126">
              <a:extLst>
                <a:ext uri="{FF2B5EF4-FFF2-40B4-BE49-F238E27FC236}">
                  <a16:creationId xmlns:a16="http://schemas.microsoft.com/office/drawing/2014/main" id="{B8F944F6-F203-4141-94AD-37E44FB728BA}"/>
                </a:ext>
              </a:extLst>
            </p:cNvPr>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128" name="文字方塊 127">
              <a:extLst>
                <a:ext uri="{FF2B5EF4-FFF2-40B4-BE49-F238E27FC236}">
                  <a16:creationId xmlns:a16="http://schemas.microsoft.com/office/drawing/2014/main" id="{B7E75977-3839-4E6F-BA14-F7A023846944}"/>
                </a:ext>
              </a:extLst>
            </p:cNvPr>
            <p:cNvSpPr txBox="1"/>
            <p:nvPr/>
          </p:nvSpPr>
          <p:spPr>
            <a:xfrm>
              <a:off x="182028" y="1844361"/>
              <a:ext cx="1887820" cy="615448"/>
            </a:xfrm>
            <a:prstGeom prst="rect">
              <a:avLst/>
            </a:prstGeom>
            <a:noFill/>
          </p:spPr>
          <p:txBody>
            <a:bodyPr wrap="none">
              <a:spAutoFit/>
            </a:bodyPr>
            <a:lstStyle/>
            <a:p>
              <a:pPr>
                <a:defRPr/>
              </a:pPr>
              <a:r>
                <a:rPr lang="zh-TW" altLang="en-US" sz="2400" b="1" dirty="0">
                  <a:solidFill>
                    <a:srgbClr val="2F5597"/>
                  </a:solidFill>
                  <a:latin typeface="微軟正黑體" panose="020B0604030504040204" pitchFamily="34" charset="-120"/>
                  <a:ea typeface="微軟正黑體" panose="020B0604030504040204" pitchFamily="34" charset="-120"/>
                </a:rPr>
                <a:t>報名資格</a:t>
              </a:r>
            </a:p>
          </p:txBody>
        </p:sp>
        <p:sp>
          <p:nvSpPr>
            <p:cNvPr id="129" name="文字方塊 128">
              <a:extLst>
                <a:ext uri="{FF2B5EF4-FFF2-40B4-BE49-F238E27FC236}">
                  <a16:creationId xmlns:a16="http://schemas.microsoft.com/office/drawing/2014/main" id="{ACCAE3FE-9BAD-46A2-B494-C4D77CB6C36D}"/>
                </a:ext>
              </a:extLst>
            </p:cNvPr>
            <p:cNvSpPr txBox="1"/>
            <p:nvPr/>
          </p:nvSpPr>
          <p:spPr>
            <a:xfrm>
              <a:off x="182028" y="4418846"/>
              <a:ext cx="1887820" cy="615448"/>
            </a:xfrm>
            <a:prstGeom prst="rect">
              <a:avLst/>
            </a:prstGeom>
            <a:noFill/>
          </p:spPr>
          <p:txBody>
            <a:bodyPr wrap="none">
              <a:spAutoFit/>
            </a:bodyPr>
            <a:lstStyle/>
            <a:p>
              <a:pPr>
                <a:defRPr/>
              </a:pPr>
              <a:r>
                <a:rPr lang="zh-TW" altLang="en-US" sz="2400" b="1" dirty="0">
                  <a:solidFill>
                    <a:srgbClr val="2F5597"/>
                  </a:solidFill>
                  <a:latin typeface="微軟正黑體" panose="020B0604030504040204" pitchFamily="34" charset="-120"/>
                  <a:ea typeface="微軟正黑體" panose="020B0604030504040204" pitchFamily="34" charset="-120"/>
                </a:rPr>
                <a:t>報名身分</a:t>
              </a:r>
            </a:p>
          </p:txBody>
        </p:sp>
      </p:grpSp>
      <p:sp>
        <p:nvSpPr>
          <p:cNvPr id="154" name="矩形 153">
            <a:extLst>
              <a:ext uri="{FF2B5EF4-FFF2-40B4-BE49-F238E27FC236}">
                <a16:creationId xmlns:a16="http://schemas.microsoft.com/office/drawing/2014/main" id="{03B5D1A7-D27C-4DDB-A4D8-4292D8F60097}"/>
              </a:ext>
            </a:extLst>
          </p:cNvPr>
          <p:cNvSpPr/>
          <p:nvPr/>
        </p:nvSpPr>
        <p:spPr>
          <a:xfrm>
            <a:off x="2540138" y="1201296"/>
            <a:ext cx="6857968" cy="461665"/>
          </a:xfrm>
          <a:prstGeom prst="rect">
            <a:avLst/>
          </a:prstGeom>
        </p:spPr>
        <p:txBody>
          <a:bodyPr wrap="none">
            <a:spAutoFit/>
          </a:bodyPr>
          <a:lstStyle/>
          <a:p>
            <a:pPr>
              <a:defRPr/>
            </a:pPr>
            <a:r>
              <a:rPr lang="zh-TW" altLang="en-US" sz="2400" b="1" dirty="0">
                <a:solidFill>
                  <a:srgbClr val="C00000"/>
                </a:solidFill>
                <a:latin typeface="微軟正黑體" panose="020B0604030504040204" pitchFamily="34" charset="-120"/>
                <a:ea typeface="微軟正黑體" panose="020B0604030504040204" pitchFamily="34" charset="-120"/>
              </a:rPr>
              <a:t> 國中</a:t>
            </a:r>
            <a:r>
              <a:rPr lang="zh-TW" altLang="en-US" sz="2400" b="1" u="sng" dirty="0">
                <a:solidFill>
                  <a:srgbClr val="C00000"/>
                </a:solidFill>
                <a:latin typeface="微軟正黑體" panose="020B0604030504040204" pitchFamily="34" charset="-120"/>
                <a:ea typeface="微軟正黑體" panose="020B0604030504040204" pitchFamily="34" charset="-120"/>
              </a:rPr>
              <a:t>應屆</a:t>
            </a:r>
            <a:r>
              <a:rPr lang="zh-TW" altLang="en-US" sz="2400" b="1" dirty="0">
                <a:solidFill>
                  <a:srgbClr val="C00000"/>
                </a:solidFill>
                <a:latin typeface="微軟正黑體" panose="020B0604030504040204" pitchFamily="34" charset="-120"/>
                <a:ea typeface="微軟正黑體" panose="020B0604030504040204" pitchFamily="34" charset="-120"/>
              </a:rPr>
              <a:t>畢業生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參加原就讀</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為原則</a:t>
            </a:r>
          </a:p>
        </p:txBody>
      </p:sp>
      <p:grpSp>
        <p:nvGrpSpPr>
          <p:cNvPr id="155" name="群組 90">
            <a:extLst>
              <a:ext uri="{FF2B5EF4-FFF2-40B4-BE49-F238E27FC236}">
                <a16:creationId xmlns:a16="http://schemas.microsoft.com/office/drawing/2014/main" id="{1828E24C-C06A-45C7-A89C-495B1E96E9DB}"/>
              </a:ext>
            </a:extLst>
          </p:cNvPr>
          <p:cNvGrpSpPr>
            <a:grpSpLocks/>
          </p:cNvGrpSpPr>
          <p:nvPr/>
        </p:nvGrpSpPr>
        <p:grpSpPr bwMode="auto">
          <a:xfrm>
            <a:off x="9740640" y="4526955"/>
            <a:ext cx="2285502" cy="1246495"/>
            <a:chOff x="1968999" y="5175592"/>
            <a:chExt cx="3028763" cy="1661321"/>
          </a:xfrm>
        </p:grpSpPr>
        <p:sp>
          <p:nvSpPr>
            <p:cNvPr id="156" name="矩形 155">
              <a:extLst>
                <a:ext uri="{FF2B5EF4-FFF2-40B4-BE49-F238E27FC236}">
                  <a16:creationId xmlns:a16="http://schemas.microsoft.com/office/drawing/2014/main" id="{AEF9A2B3-BF36-45A7-AE09-0442AA91B2AA}"/>
                </a:ext>
              </a:extLst>
            </p:cNvPr>
            <p:cNvSpPr/>
            <p:nvPr/>
          </p:nvSpPr>
          <p:spPr>
            <a:xfrm>
              <a:off x="2506377" y="5175592"/>
              <a:ext cx="2491385" cy="1661321"/>
            </a:xfrm>
            <a:prstGeom prst="rect">
              <a:avLst/>
            </a:prstGeom>
            <a:solidFill>
              <a:srgbClr val="FDF0E7"/>
            </a:solidFill>
            <a:ln w="34925">
              <a:solidFill>
                <a:srgbClr val="FFC000"/>
              </a:solidFill>
              <a:prstDash val="solid"/>
            </a:ln>
          </p:spPr>
          <p:txBody>
            <a:bodyPr wrap="square">
              <a:spAutoFit/>
            </a:bodyPr>
            <a:lstStyle/>
            <a:p>
              <a:pPr>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★具多重特種身分之免試生，應選定一種特種身分報名，且報名後</a:t>
              </a:r>
              <a:r>
                <a:rPr lang="zh-TW" altLang="en-US" sz="1600" b="1" dirty="0">
                  <a:solidFill>
                    <a:srgbClr val="C00000"/>
                  </a:solidFill>
                  <a:highlight>
                    <a:srgbClr val="FFFF00"/>
                  </a:highlight>
                  <a:latin typeface="微軟正黑體" panose="020B0604030504040204" pitchFamily="34" charset="-120"/>
                  <a:ea typeface="微軟正黑體" panose="020B0604030504040204" pitchFamily="34" charset="-120"/>
                </a:rPr>
                <a:t>不得更換</a:t>
              </a:r>
              <a:r>
                <a:rPr lang="zh-TW" altLang="en-US" sz="1600" b="1" dirty="0">
                  <a:solidFill>
                    <a:srgbClr val="C00000"/>
                  </a:solidFill>
                  <a:latin typeface="微軟正黑體" panose="020B0604030504040204" pitchFamily="34" charset="-120"/>
                  <a:ea typeface="微軟正黑體" panose="020B0604030504040204" pitchFamily="34" charset="-120"/>
                </a:rPr>
                <a:t>報名身分</a:t>
              </a:r>
            </a:p>
          </p:txBody>
        </p:sp>
        <p:sp>
          <p:nvSpPr>
            <p:cNvPr id="157" name="向右箭號 88">
              <a:extLst>
                <a:ext uri="{FF2B5EF4-FFF2-40B4-BE49-F238E27FC236}">
                  <a16:creationId xmlns:a16="http://schemas.microsoft.com/office/drawing/2014/main" id="{C8ECBA3D-8C69-4B07-A8EF-D2AB8DD002F1}"/>
                </a:ext>
              </a:extLst>
            </p:cNvPr>
            <p:cNvSpPr/>
            <p:nvPr/>
          </p:nvSpPr>
          <p:spPr>
            <a:xfrm rot="10800000">
              <a:off x="1968999" y="5695351"/>
              <a:ext cx="543385" cy="25604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grpSp>
      <p:sp>
        <p:nvSpPr>
          <p:cNvPr id="158" name="矩形 157">
            <a:extLst>
              <a:ext uri="{FF2B5EF4-FFF2-40B4-BE49-F238E27FC236}">
                <a16:creationId xmlns:a16="http://schemas.microsoft.com/office/drawing/2014/main" id="{2440F0E2-644D-4258-96E0-FC5C4F1992F3}"/>
              </a:ext>
            </a:extLst>
          </p:cNvPr>
          <p:cNvSpPr/>
          <p:nvPr/>
        </p:nvSpPr>
        <p:spPr>
          <a:xfrm>
            <a:off x="9036314" y="3161456"/>
            <a:ext cx="1641211" cy="692497"/>
          </a:xfrm>
          <a:prstGeom prst="rect">
            <a:avLst/>
          </a:prstGeom>
          <a:solidFill>
            <a:srgbClr val="FDF0E7"/>
          </a:solidFill>
          <a:ln w="31750">
            <a:solidFill>
              <a:srgbClr val="FFC000"/>
            </a:solidFill>
          </a:ln>
        </p:spPr>
        <p:txBody>
          <a:bodyPr wrap="square">
            <a:spAutoFit/>
          </a:bodyPr>
          <a:lstStyle/>
          <a:p>
            <a:pPr>
              <a:defRPr/>
            </a:pPr>
            <a:r>
              <a:rPr lang="zh-TW" altLang="en-US" sz="1300" b="1" dirty="0">
                <a:solidFill>
                  <a:srgbClr val="C00000"/>
                </a:solidFill>
                <a:latin typeface="微軟正黑體" panose="020B0604030504040204" pitchFamily="34" charset="-120"/>
                <a:ea typeface="微軟正黑體" panose="020B0604030504040204" pitchFamily="34" charset="-120"/>
              </a:rPr>
              <a:t>★若經本會審查不符特種身分生資格，將改為</a:t>
            </a:r>
            <a:r>
              <a:rPr lang="zh-TW" altLang="en-US" sz="1300" b="1" u="sng" dirty="0">
                <a:solidFill>
                  <a:srgbClr val="C00000"/>
                </a:solidFill>
                <a:highlight>
                  <a:srgbClr val="FFFF00"/>
                </a:highlight>
                <a:latin typeface="微軟正黑體" panose="020B0604030504040204" pitchFamily="34" charset="-120"/>
                <a:ea typeface="微軟正黑體" panose="020B0604030504040204" pitchFamily="34" charset="-120"/>
              </a:rPr>
              <a:t>一般生</a:t>
            </a:r>
            <a:r>
              <a:rPr lang="zh-TW" altLang="en-US" sz="1300" b="1" dirty="0">
                <a:solidFill>
                  <a:srgbClr val="C00000"/>
                </a:solidFill>
                <a:latin typeface="微軟正黑體" panose="020B0604030504040204" pitchFamily="34" charset="-120"/>
                <a:ea typeface="微軟正黑體" panose="020B0604030504040204" pitchFamily="34" charset="-120"/>
              </a:rPr>
              <a:t>身分</a:t>
            </a:r>
          </a:p>
        </p:txBody>
      </p:sp>
      <p:sp>
        <p:nvSpPr>
          <p:cNvPr id="159" name="向右箭號 107">
            <a:extLst>
              <a:ext uri="{FF2B5EF4-FFF2-40B4-BE49-F238E27FC236}">
                <a16:creationId xmlns:a16="http://schemas.microsoft.com/office/drawing/2014/main" id="{78E0480B-F7CC-4576-9627-C7A960A658F3}"/>
              </a:ext>
            </a:extLst>
          </p:cNvPr>
          <p:cNvSpPr/>
          <p:nvPr/>
        </p:nvSpPr>
        <p:spPr>
          <a:xfrm flipH="1">
            <a:off x="8652798" y="3398389"/>
            <a:ext cx="401240" cy="2095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60" name="文字方塊 118">
            <a:extLst>
              <a:ext uri="{FF2B5EF4-FFF2-40B4-BE49-F238E27FC236}">
                <a16:creationId xmlns:a16="http://schemas.microsoft.com/office/drawing/2014/main" id="{10A5970F-50E8-4D88-9E85-ABB5B0502800}"/>
              </a:ext>
            </a:extLst>
          </p:cNvPr>
          <p:cNvSpPr txBox="1">
            <a:spLocks noChangeArrowheads="1"/>
          </p:cNvSpPr>
          <p:nvPr/>
        </p:nvSpPr>
        <p:spPr bwMode="auto">
          <a:xfrm>
            <a:off x="5956952" y="36424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否</a:t>
            </a:r>
          </a:p>
        </p:txBody>
      </p:sp>
      <p:sp>
        <p:nvSpPr>
          <p:cNvPr id="161" name="文字方塊 119">
            <a:extLst>
              <a:ext uri="{FF2B5EF4-FFF2-40B4-BE49-F238E27FC236}">
                <a16:creationId xmlns:a16="http://schemas.microsoft.com/office/drawing/2014/main" id="{D9BA65D9-4521-4A80-8B29-C527DAC83021}"/>
              </a:ext>
            </a:extLst>
          </p:cNvPr>
          <p:cNvSpPr txBox="1">
            <a:spLocks noChangeArrowheads="1"/>
          </p:cNvSpPr>
          <p:nvPr/>
        </p:nvSpPr>
        <p:spPr bwMode="auto">
          <a:xfrm>
            <a:off x="7350630" y="403861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是</a:t>
            </a:r>
          </a:p>
        </p:txBody>
      </p:sp>
      <p:sp>
        <p:nvSpPr>
          <p:cNvPr id="162" name="向右箭號 120">
            <a:extLst>
              <a:ext uri="{FF2B5EF4-FFF2-40B4-BE49-F238E27FC236}">
                <a16:creationId xmlns:a16="http://schemas.microsoft.com/office/drawing/2014/main" id="{853C9E5E-3719-4290-B9E6-150A18CD70C8}"/>
              </a:ext>
            </a:extLst>
          </p:cNvPr>
          <p:cNvSpPr/>
          <p:nvPr/>
        </p:nvSpPr>
        <p:spPr>
          <a:xfrm flipH="1">
            <a:off x="5495691" y="3448396"/>
            <a:ext cx="1286363" cy="1714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63" name="向右箭號 121">
            <a:extLst>
              <a:ext uri="{FF2B5EF4-FFF2-40B4-BE49-F238E27FC236}">
                <a16:creationId xmlns:a16="http://schemas.microsoft.com/office/drawing/2014/main" id="{8DD2C251-86EE-42E1-BA49-59CD7EF48F6D}"/>
              </a:ext>
            </a:extLst>
          </p:cNvPr>
          <p:cNvSpPr/>
          <p:nvPr/>
        </p:nvSpPr>
        <p:spPr>
          <a:xfrm rot="16200000" flipH="1">
            <a:off x="7481980" y="4221688"/>
            <a:ext cx="696230" cy="1783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64" name="矩形 163">
            <a:extLst>
              <a:ext uri="{FF2B5EF4-FFF2-40B4-BE49-F238E27FC236}">
                <a16:creationId xmlns:a16="http://schemas.microsoft.com/office/drawing/2014/main" id="{F6115D0F-E929-4625-857F-DF993157C98F}"/>
              </a:ext>
            </a:extLst>
          </p:cNvPr>
          <p:cNvSpPr/>
          <p:nvPr/>
        </p:nvSpPr>
        <p:spPr>
          <a:xfrm>
            <a:off x="6629166" y="3197613"/>
            <a:ext cx="2012156" cy="773432"/>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a:defRPr/>
            </a:pPr>
            <a:r>
              <a:rPr lang="zh-TW" altLang="en-US" sz="2000" b="1" dirty="0">
                <a:solidFill>
                  <a:srgbClr val="C09200"/>
                </a:solidFill>
                <a:latin typeface="微軟正黑體" panose="020B0604030504040204" pitchFamily="34" charset="-120"/>
                <a:ea typeface="微軟正黑體" panose="020B0604030504040204" pitchFamily="34" charset="-120"/>
              </a:rPr>
              <a:t>（黃色報名表）</a:t>
            </a:r>
          </a:p>
        </p:txBody>
      </p:sp>
      <p:cxnSp>
        <p:nvCxnSpPr>
          <p:cNvPr id="165" name="肘形接點 57">
            <a:extLst>
              <a:ext uri="{FF2B5EF4-FFF2-40B4-BE49-F238E27FC236}">
                <a16:creationId xmlns:a16="http://schemas.microsoft.com/office/drawing/2014/main" id="{6B4D60DB-40BA-4268-B9D4-9B5067CA3880}"/>
              </a:ext>
            </a:extLst>
          </p:cNvPr>
          <p:cNvCxnSpPr>
            <a:stCxn id="132" idx="2"/>
            <a:endCxn id="133" idx="0"/>
          </p:cNvCxnSpPr>
          <p:nvPr/>
        </p:nvCxnSpPr>
        <p:spPr>
          <a:xfrm rot="5400000">
            <a:off x="5134934" y="2087152"/>
            <a:ext cx="439339" cy="1737121"/>
          </a:xfrm>
          <a:prstGeom prst="bentConnector3">
            <a:avLst>
              <a:gd name="adj1" fmla="val 76868"/>
            </a:avLst>
          </a:prstGeom>
        </p:spPr>
        <p:style>
          <a:lnRef idx="1">
            <a:schemeClr val="accent1"/>
          </a:lnRef>
          <a:fillRef idx="0">
            <a:schemeClr val="accent1"/>
          </a:fillRef>
          <a:effectRef idx="0">
            <a:schemeClr val="accent1"/>
          </a:effectRef>
          <a:fontRef idx="minor">
            <a:schemeClr val="tx1"/>
          </a:fontRef>
        </p:style>
      </p:cxnSp>
      <p:sp>
        <p:nvSpPr>
          <p:cNvPr id="166" name="圆角矩形 44">
            <a:extLst>
              <a:ext uri="{FF2B5EF4-FFF2-40B4-BE49-F238E27FC236}">
                <a16:creationId xmlns:a16="http://schemas.microsoft.com/office/drawing/2014/main" id="{C9C94751-F909-4626-83FB-7647DB886301}"/>
              </a:ext>
            </a:extLst>
          </p:cNvPr>
          <p:cNvSpPr/>
          <p:nvPr/>
        </p:nvSpPr>
        <p:spPr>
          <a:xfrm>
            <a:off x="6517554" y="6114205"/>
            <a:ext cx="3304563" cy="320710"/>
          </a:xfrm>
          <a:prstGeom prst="roundRect">
            <a:avLst>
              <a:gd name="adj" fmla="val 50000"/>
            </a:avLst>
          </a:prstGeom>
          <a:solidFill>
            <a:srgbClr val="009999"/>
          </a:solidFill>
          <a:ln w="19050" cap="flat" cmpd="sng" algn="ctr">
            <a:noFill/>
            <a:prstDash val="solid"/>
            <a:miter lim="800000"/>
          </a:ln>
          <a:effectLst/>
        </p:spPr>
        <p:txBody>
          <a:bodyPr anchor="ctr"/>
          <a:lstStyle/>
          <a:p>
            <a:pPr algn="ctr" defTabSz="685800">
              <a:defRPr/>
            </a:pPr>
            <a:r>
              <a:rPr lang="zh-TW" altLang="en-US" sz="1400" b="1" kern="0" dirty="0">
                <a:solidFill>
                  <a:srgbClr val="FFFF00"/>
                </a:solidFill>
                <a:latin typeface="Arial"/>
                <a:ea typeface="微软雅黑"/>
                <a:cs typeface="+mn-ea"/>
                <a:sym typeface="+mn-lt"/>
              </a:rPr>
              <a:t>檢附身分證明文件影印本</a:t>
            </a:r>
            <a:r>
              <a:rPr lang="en-US" altLang="zh-TW" sz="1400" b="1" kern="0" dirty="0">
                <a:solidFill>
                  <a:srgbClr val="FFFF00"/>
                </a:solidFill>
                <a:latin typeface="Arial"/>
                <a:ea typeface="微软雅黑"/>
                <a:cs typeface="+mn-ea"/>
                <a:sym typeface="+mn-lt"/>
              </a:rPr>
              <a:t>(</a:t>
            </a:r>
            <a:r>
              <a:rPr lang="zh-TW" altLang="en-US" sz="1400" b="1" kern="0" dirty="0">
                <a:solidFill>
                  <a:srgbClr val="FFFF00"/>
                </a:solidFill>
                <a:latin typeface="Arial"/>
                <a:ea typeface="微软雅黑"/>
                <a:cs typeface="+mn-ea"/>
                <a:sym typeface="+mn-lt"/>
              </a:rPr>
              <a:t>詳閱簡章</a:t>
            </a:r>
            <a:r>
              <a:rPr lang="en-US" altLang="zh-TW" sz="1400" b="1" kern="0" dirty="0">
                <a:solidFill>
                  <a:srgbClr val="FFFF00"/>
                </a:solidFill>
                <a:latin typeface="Arial"/>
                <a:ea typeface="微软雅黑"/>
                <a:cs typeface="+mn-ea"/>
                <a:sym typeface="+mn-lt"/>
              </a:rPr>
              <a:t>)</a:t>
            </a:r>
            <a:endParaRPr lang="zh-CN" altLang="en-US" sz="1400" b="1" kern="0" dirty="0">
              <a:solidFill>
                <a:srgbClr val="FFFF00"/>
              </a:solidFill>
              <a:latin typeface="Arial"/>
              <a:ea typeface="微软雅黑"/>
              <a:cs typeface="+mn-ea"/>
              <a:sym typeface="+mn-lt"/>
            </a:endParaRPr>
          </a:p>
        </p:txBody>
      </p:sp>
      <p:cxnSp>
        <p:nvCxnSpPr>
          <p:cNvPr id="167" name="直線接點 166">
            <a:extLst>
              <a:ext uri="{FF2B5EF4-FFF2-40B4-BE49-F238E27FC236}">
                <a16:creationId xmlns:a16="http://schemas.microsoft.com/office/drawing/2014/main" id="{866545DA-60C3-4103-AA50-AAD5E59B8E7E}"/>
              </a:ext>
            </a:extLst>
          </p:cNvPr>
          <p:cNvCxnSpPr/>
          <p:nvPr/>
        </p:nvCxnSpPr>
        <p:spPr bwMode="auto">
          <a:xfrm flipV="1">
            <a:off x="8398126" y="5969839"/>
            <a:ext cx="0" cy="160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肘形接點 60">
            <a:extLst>
              <a:ext uri="{FF2B5EF4-FFF2-40B4-BE49-F238E27FC236}">
                <a16:creationId xmlns:a16="http://schemas.microsoft.com/office/drawing/2014/main" id="{D1A3C59F-718F-42EF-8CD4-8CD9331EB112}"/>
              </a:ext>
            </a:extLst>
          </p:cNvPr>
          <p:cNvCxnSpPr>
            <a:cxnSpLocks/>
            <a:endCxn id="150" idx="2"/>
          </p:cNvCxnSpPr>
          <p:nvPr/>
        </p:nvCxnSpPr>
        <p:spPr bwMode="auto">
          <a:xfrm rot="10800000">
            <a:off x="6664611" y="5954307"/>
            <a:ext cx="1217609" cy="17616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9" name="肘形接點 61">
            <a:extLst>
              <a:ext uri="{FF2B5EF4-FFF2-40B4-BE49-F238E27FC236}">
                <a16:creationId xmlns:a16="http://schemas.microsoft.com/office/drawing/2014/main" id="{18F9ABC6-FB12-4027-80E3-E45EF59F60C5}"/>
              </a:ext>
            </a:extLst>
          </p:cNvPr>
          <p:cNvCxnSpPr/>
          <p:nvPr/>
        </p:nvCxnSpPr>
        <p:spPr bwMode="auto">
          <a:xfrm flipV="1">
            <a:off x="7798177" y="5967600"/>
            <a:ext cx="1773439" cy="16286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70" name="直線接點 169">
            <a:extLst>
              <a:ext uri="{FF2B5EF4-FFF2-40B4-BE49-F238E27FC236}">
                <a16:creationId xmlns:a16="http://schemas.microsoft.com/office/drawing/2014/main" id="{71058938-F246-4459-AE67-F18D5DFE97CA}"/>
              </a:ext>
            </a:extLst>
          </p:cNvPr>
          <p:cNvCxnSpPr/>
          <p:nvPr/>
        </p:nvCxnSpPr>
        <p:spPr bwMode="auto">
          <a:xfrm flipH="1" flipV="1">
            <a:off x="7831081" y="5969837"/>
            <a:ext cx="0" cy="160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接點 170">
            <a:extLst>
              <a:ext uri="{FF2B5EF4-FFF2-40B4-BE49-F238E27FC236}">
                <a16:creationId xmlns:a16="http://schemas.microsoft.com/office/drawing/2014/main" id="{1538A7E0-9D3F-495A-9AAD-83F00093EFE9}"/>
              </a:ext>
            </a:extLst>
          </p:cNvPr>
          <p:cNvCxnSpPr/>
          <p:nvPr/>
        </p:nvCxnSpPr>
        <p:spPr bwMode="auto">
          <a:xfrm flipH="1" flipV="1">
            <a:off x="7225359" y="5971028"/>
            <a:ext cx="0" cy="159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線接點 171">
            <a:extLst>
              <a:ext uri="{FF2B5EF4-FFF2-40B4-BE49-F238E27FC236}">
                <a16:creationId xmlns:a16="http://schemas.microsoft.com/office/drawing/2014/main" id="{4C871779-98CE-425C-A5FE-B6E3778AD0C6}"/>
              </a:ext>
            </a:extLst>
          </p:cNvPr>
          <p:cNvCxnSpPr/>
          <p:nvPr/>
        </p:nvCxnSpPr>
        <p:spPr bwMode="auto">
          <a:xfrm flipV="1">
            <a:off x="8985105" y="5969837"/>
            <a:ext cx="0" cy="160735"/>
          </a:xfrm>
          <a:prstGeom prst="line">
            <a:avLst/>
          </a:prstGeom>
        </p:spPr>
        <p:style>
          <a:lnRef idx="1">
            <a:schemeClr val="accent1"/>
          </a:lnRef>
          <a:fillRef idx="0">
            <a:schemeClr val="accent1"/>
          </a:fillRef>
          <a:effectRef idx="0">
            <a:schemeClr val="accent1"/>
          </a:effectRef>
          <a:fontRef idx="minor">
            <a:schemeClr val="tx1"/>
          </a:fontRef>
        </p:style>
      </p:cxnSp>
      <p:pic>
        <p:nvPicPr>
          <p:cNvPr id="173" name="Picture 7" descr="http://www.jituwang.com/uploads/allimg/120211/6380-12021120303768.jpg">
            <a:extLst>
              <a:ext uri="{FF2B5EF4-FFF2-40B4-BE49-F238E27FC236}">
                <a16:creationId xmlns:a16="http://schemas.microsoft.com/office/drawing/2014/main" id="{907F1C81-F0D9-4653-AE2E-78EF93206B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1427" y="852143"/>
            <a:ext cx="808678" cy="125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 name="群組 90">
            <a:extLst>
              <a:ext uri="{FF2B5EF4-FFF2-40B4-BE49-F238E27FC236}">
                <a16:creationId xmlns:a16="http://schemas.microsoft.com/office/drawing/2014/main" id="{A97D8C81-DD36-4290-9CEA-C15B42EE7558}"/>
              </a:ext>
            </a:extLst>
          </p:cNvPr>
          <p:cNvGrpSpPr>
            <a:grpSpLocks/>
          </p:cNvGrpSpPr>
          <p:nvPr/>
        </p:nvGrpSpPr>
        <p:grpSpPr bwMode="auto">
          <a:xfrm>
            <a:off x="1245375" y="4852055"/>
            <a:ext cx="4539181" cy="1015663"/>
            <a:chOff x="2338299" y="5201403"/>
            <a:chExt cx="4789228" cy="1353669"/>
          </a:xfrm>
        </p:grpSpPr>
        <p:sp>
          <p:nvSpPr>
            <p:cNvPr id="175" name="矩形 174">
              <a:extLst>
                <a:ext uri="{FF2B5EF4-FFF2-40B4-BE49-F238E27FC236}">
                  <a16:creationId xmlns:a16="http://schemas.microsoft.com/office/drawing/2014/main" id="{7293017D-A22A-4280-939F-EC8152FBDF85}"/>
                </a:ext>
              </a:extLst>
            </p:cNvPr>
            <p:cNvSpPr/>
            <p:nvPr/>
          </p:nvSpPr>
          <p:spPr>
            <a:xfrm>
              <a:off x="2338299" y="5201403"/>
              <a:ext cx="3836856" cy="1353669"/>
            </a:xfrm>
            <a:prstGeom prst="rect">
              <a:avLst/>
            </a:prstGeom>
            <a:solidFill>
              <a:srgbClr val="FDF0E7"/>
            </a:solidFill>
            <a:ln w="34925">
              <a:solidFill>
                <a:srgbClr val="FFC000"/>
              </a:solidFill>
              <a:prstDash val="solid"/>
            </a:ln>
          </p:spPr>
          <p:txBody>
            <a:bodyPr wrap="square">
              <a:spAutoFit/>
            </a:bodyPr>
            <a:lstStyle/>
            <a:p>
              <a:pPr>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★通過原住民文化及語言能力認證者，請於報名表報名身分欄位勾選原住民生（持有原住民文化及語言能力證明）者，</a:t>
              </a:r>
              <a:r>
                <a:rPr lang="zh-TW" altLang="en-US" sz="1600" b="1" dirty="0">
                  <a:solidFill>
                    <a:srgbClr val="C00000"/>
                  </a:solidFill>
                  <a:highlight>
                    <a:srgbClr val="FFFF00"/>
                  </a:highlight>
                  <a:latin typeface="微軟正黑體" panose="020B0604030504040204" pitchFamily="34" charset="-120"/>
                  <a:ea typeface="微軟正黑體" panose="020B0604030504040204" pitchFamily="34" charset="-120"/>
                </a:rPr>
                <a:t>須檢附原住民族語認證影印本</a:t>
              </a:r>
              <a:r>
                <a:rPr lang="zh-TW" altLang="en-US" sz="1600" b="1" dirty="0">
                  <a:solidFill>
                    <a:srgbClr val="C00000"/>
                  </a:solidFill>
                  <a:latin typeface="微軟正黑體" panose="020B0604030504040204" pitchFamily="34" charset="-120"/>
                  <a:ea typeface="微軟正黑體" panose="020B0604030504040204" pitchFamily="34" charset="-120"/>
                </a:rPr>
                <a:t>。</a:t>
              </a:r>
            </a:p>
          </p:txBody>
        </p:sp>
        <p:sp>
          <p:nvSpPr>
            <p:cNvPr id="176" name="向右箭號 88">
              <a:extLst>
                <a:ext uri="{FF2B5EF4-FFF2-40B4-BE49-F238E27FC236}">
                  <a16:creationId xmlns:a16="http://schemas.microsoft.com/office/drawing/2014/main" id="{F5F33B85-147D-493E-8A24-7AE7BE5471EE}"/>
                </a:ext>
              </a:extLst>
            </p:cNvPr>
            <p:cNvSpPr/>
            <p:nvPr/>
          </p:nvSpPr>
          <p:spPr>
            <a:xfrm>
              <a:off x="6200466" y="5904748"/>
              <a:ext cx="927061" cy="228507"/>
            </a:xfrm>
            <a:prstGeom prst="rightArrow">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1000" fill="hold"/>
                                        <p:tgtEl>
                                          <p:spTgt spid="166"/>
                                        </p:tgtEl>
                                        <p:attrNameLst>
                                          <p:attrName>ppt_x</p:attrName>
                                        </p:attrNameLst>
                                      </p:cBhvr>
                                      <p:tavLst>
                                        <p:tav tm="0">
                                          <p:val>
                                            <p:strVal val="1+#ppt_w/2"/>
                                          </p:val>
                                        </p:tav>
                                        <p:tav tm="100000">
                                          <p:val>
                                            <p:strVal val="#ppt_x"/>
                                          </p:val>
                                        </p:tav>
                                      </p:tavLst>
                                    </p:anim>
                                    <p:anim calcmode="lin" valueType="num">
                                      <p:cBhvr additive="base">
                                        <p:cTn id="8" dur="1000" fill="hold"/>
                                        <p:tgtEl>
                                          <p:spTgt spid="166"/>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76"/>
          <p:cNvGrpSpPr>
            <a:grpSpLocks noChangeAspect="1"/>
          </p:cNvGrpSpPr>
          <p:nvPr/>
        </p:nvGrpSpPr>
        <p:grpSpPr>
          <a:xfrm>
            <a:off x="9389819" y="5589151"/>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7"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76"/>
          <p:cNvGrpSpPr>
            <a:grpSpLocks noChangeAspect="1"/>
          </p:cNvGrpSpPr>
          <p:nvPr/>
        </p:nvGrpSpPr>
        <p:grpSpPr>
          <a:xfrm>
            <a:off x="7147815" y="5594511"/>
            <a:ext cx="800461"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7" name="组合 116"/>
          <p:cNvGrpSpPr>
            <a:grpSpLocks noChangeAspect="1"/>
          </p:cNvGrpSpPr>
          <p:nvPr/>
        </p:nvGrpSpPr>
        <p:grpSpPr>
          <a:xfrm>
            <a:off x="8252454" y="5600453"/>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7" name="组合 76"/>
          <p:cNvGrpSpPr>
            <a:grpSpLocks noChangeAspect="1"/>
          </p:cNvGrpSpPr>
          <p:nvPr/>
        </p:nvGrpSpPr>
        <p:grpSpPr>
          <a:xfrm>
            <a:off x="4987501" y="5594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7" name="组合 116"/>
          <p:cNvGrpSpPr>
            <a:grpSpLocks noChangeAspect="1"/>
          </p:cNvGrpSpPr>
          <p:nvPr/>
        </p:nvGrpSpPr>
        <p:grpSpPr>
          <a:xfrm>
            <a:off x="6092140" y="5583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6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7" name="组合 116">
            <a:extLst>
              <a:ext uri="{FF2B5EF4-FFF2-40B4-BE49-F238E27FC236}">
                <a16:creationId xmlns:a16="http://schemas.microsoft.com/office/drawing/2014/main" id="{D0CA6B26-26C1-46D9-BD22-25FF1E8EA694}"/>
              </a:ext>
            </a:extLst>
          </p:cNvPr>
          <p:cNvGrpSpPr>
            <a:grpSpLocks noChangeAspect="1"/>
          </p:cNvGrpSpPr>
          <p:nvPr/>
        </p:nvGrpSpPr>
        <p:grpSpPr>
          <a:xfrm>
            <a:off x="10350499" y="5580675"/>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08" name="Freeform 45">
              <a:extLst>
                <a:ext uri="{FF2B5EF4-FFF2-40B4-BE49-F238E27FC236}">
                  <a16:creationId xmlns:a16="http://schemas.microsoft.com/office/drawing/2014/main" id="{086E9DD5-6526-44E4-97C4-F9F8C76E788B}"/>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46">
              <a:extLst>
                <a:ext uri="{FF2B5EF4-FFF2-40B4-BE49-F238E27FC236}">
                  <a16:creationId xmlns:a16="http://schemas.microsoft.com/office/drawing/2014/main" id="{0F93340B-158A-4186-B90A-A29B19AF89BB}"/>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47">
              <a:extLst>
                <a:ext uri="{FF2B5EF4-FFF2-40B4-BE49-F238E27FC236}">
                  <a16:creationId xmlns:a16="http://schemas.microsoft.com/office/drawing/2014/main" id="{B3A72D6F-9091-449E-A922-0EFF9FF6C4E9}"/>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48">
              <a:extLst>
                <a:ext uri="{FF2B5EF4-FFF2-40B4-BE49-F238E27FC236}">
                  <a16:creationId xmlns:a16="http://schemas.microsoft.com/office/drawing/2014/main" id="{D17272AE-30C0-4819-9727-C9C428E4EA97}"/>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49">
              <a:extLst>
                <a:ext uri="{FF2B5EF4-FFF2-40B4-BE49-F238E27FC236}">
                  <a16:creationId xmlns:a16="http://schemas.microsoft.com/office/drawing/2014/main" id="{8F45ACC3-18F4-47E1-ABAF-EB9CD027EB1C}"/>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50">
              <a:extLst>
                <a:ext uri="{FF2B5EF4-FFF2-40B4-BE49-F238E27FC236}">
                  <a16:creationId xmlns:a16="http://schemas.microsoft.com/office/drawing/2014/main" id="{BA97AA5D-A3E8-4E36-A87B-47A45F553D03}"/>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51">
              <a:extLst>
                <a:ext uri="{FF2B5EF4-FFF2-40B4-BE49-F238E27FC236}">
                  <a16:creationId xmlns:a16="http://schemas.microsoft.com/office/drawing/2014/main" id="{FA09C39B-545F-4FEE-910F-B2E214E599AD}"/>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52">
              <a:extLst>
                <a:ext uri="{FF2B5EF4-FFF2-40B4-BE49-F238E27FC236}">
                  <a16:creationId xmlns:a16="http://schemas.microsoft.com/office/drawing/2014/main" id="{E67E9DB8-6F94-468D-8687-234264D22C40}"/>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53">
              <a:extLst>
                <a:ext uri="{FF2B5EF4-FFF2-40B4-BE49-F238E27FC236}">
                  <a16:creationId xmlns:a16="http://schemas.microsoft.com/office/drawing/2014/main" id="{4A578C89-40B8-4E65-8069-69FF16247664}"/>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54">
              <a:extLst>
                <a:ext uri="{FF2B5EF4-FFF2-40B4-BE49-F238E27FC236}">
                  <a16:creationId xmlns:a16="http://schemas.microsoft.com/office/drawing/2014/main" id="{A78B254F-2EE8-46FF-A6B3-22919B57BD84}"/>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55">
              <a:extLst>
                <a:ext uri="{FF2B5EF4-FFF2-40B4-BE49-F238E27FC236}">
                  <a16:creationId xmlns:a16="http://schemas.microsoft.com/office/drawing/2014/main" id="{361A3914-4654-4970-804E-3E3A710A7CEC}"/>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56">
              <a:extLst>
                <a:ext uri="{FF2B5EF4-FFF2-40B4-BE49-F238E27FC236}">
                  <a16:creationId xmlns:a16="http://schemas.microsoft.com/office/drawing/2014/main" id="{93BBF34E-F145-4AEA-97F9-5F1AEB2090BF}"/>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57">
              <a:extLst>
                <a:ext uri="{FF2B5EF4-FFF2-40B4-BE49-F238E27FC236}">
                  <a16:creationId xmlns:a16="http://schemas.microsoft.com/office/drawing/2014/main" id="{8867E5AA-28DE-4317-857F-D208793426DF}"/>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58">
              <a:extLst>
                <a:ext uri="{FF2B5EF4-FFF2-40B4-BE49-F238E27FC236}">
                  <a16:creationId xmlns:a16="http://schemas.microsoft.com/office/drawing/2014/main" id="{6F2C7D74-16B0-422F-A2D3-418EB497B3D0}"/>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59">
              <a:extLst>
                <a:ext uri="{FF2B5EF4-FFF2-40B4-BE49-F238E27FC236}">
                  <a16:creationId xmlns:a16="http://schemas.microsoft.com/office/drawing/2014/main" id="{57F880EB-1382-4917-BD91-33502F9128B2}"/>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60">
              <a:extLst>
                <a:ext uri="{FF2B5EF4-FFF2-40B4-BE49-F238E27FC236}">
                  <a16:creationId xmlns:a16="http://schemas.microsoft.com/office/drawing/2014/main" id="{F491230D-1181-4703-BFDD-0217A248706F}"/>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61">
              <a:extLst>
                <a:ext uri="{FF2B5EF4-FFF2-40B4-BE49-F238E27FC236}">
                  <a16:creationId xmlns:a16="http://schemas.microsoft.com/office/drawing/2014/main" id="{66D6FCD7-F78B-4ED7-AE86-983BE903B572}"/>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62">
              <a:extLst>
                <a:ext uri="{FF2B5EF4-FFF2-40B4-BE49-F238E27FC236}">
                  <a16:creationId xmlns:a16="http://schemas.microsoft.com/office/drawing/2014/main" id="{3EF31EF0-2CB2-4CDD-A75D-C2E8E2329599}"/>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63">
              <a:extLst>
                <a:ext uri="{FF2B5EF4-FFF2-40B4-BE49-F238E27FC236}">
                  <a16:creationId xmlns:a16="http://schemas.microsoft.com/office/drawing/2014/main" id="{3976F117-36CA-4740-9FC8-66888D435413}"/>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64">
              <a:extLst>
                <a:ext uri="{FF2B5EF4-FFF2-40B4-BE49-F238E27FC236}">
                  <a16:creationId xmlns:a16="http://schemas.microsoft.com/office/drawing/2014/main" id="{771141EF-8766-45A9-8182-AEBDE4CE8FA9}"/>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65">
              <a:extLst>
                <a:ext uri="{FF2B5EF4-FFF2-40B4-BE49-F238E27FC236}">
                  <a16:creationId xmlns:a16="http://schemas.microsoft.com/office/drawing/2014/main" id="{E13905A3-97D0-41A7-9403-D85EA28D41B2}"/>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66">
              <a:extLst>
                <a:ext uri="{FF2B5EF4-FFF2-40B4-BE49-F238E27FC236}">
                  <a16:creationId xmlns:a16="http://schemas.microsoft.com/office/drawing/2014/main" id="{888EC371-9DE0-4496-982C-2C1881C3887F}"/>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67">
              <a:extLst>
                <a:ext uri="{FF2B5EF4-FFF2-40B4-BE49-F238E27FC236}">
                  <a16:creationId xmlns:a16="http://schemas.microsoft.com/office/drawing/2014/main" id="{A7431EAB-2F2C-4BF5-8218-45DC9ED425C6}"/>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68">
              <a:extLst>
                <a:ext uri="{FF2B5EF4-FFF2-40B4-BE49-F238E27FC236}">
                  <a16:creationId xmlns:a16="http://schemas.microsoft.com/office/drawing/2014/main" id="{0FF9CED8-8F6C-4CE4-8C94-3C845FEA6DE2}"/>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69">
              <a:extLst>
                <a:ext uri="{FF2B5EF4-FFF2-40B4-BE49-F238E27FC236}">
                  <a16:creationId xmlns:a16="http://schemas.microsoft.com/office/drawing/2014/main" id="{E660F583-8ADA-43C6-80A5-4F43F55F8C31}"/>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70">
              <a:extLst>
                <a:ext uri="{FF2B5EF4-FFF2-40B4-BE49-F238E27FC236}">
                  <a16:creationId xmlns:a16="http://schemas.microsoft.com/office/drawing/2014/main" id="{1421CB49-B860-477A-8B98-BC0DDF26E59D}"/>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71">
              <a:extLst>
                <a:ext uri="{FF2B5EF4-FFF2-40B4-BE49-F238E27FC236}">
                  <a16:creationId xmlns:a16="http://schemas.microsoft.com/office/drawing/2014/main" id="{DAAD541D-018A-4AA9-8B62-6D9AE96841B3}"/>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72">
              <a:extLst>
                <a:ext uri="{FF2B5EF4-FFF2-40B4-BE49-F238E27FC236}">
                  <a16:creationId xmlns:a16="http://schemas.microsoft.com/office/drawing/2014/main" id="{581BCC92-CB67-4399-A74D-7F8F1827E1A1}"/>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73">
              <a:extLst>
                <a:ext uri="{FF2B5EF4-FFF2-40B4-BE49-F238E27FC236}">
                  <a16:creationId xmlns:a16="http://schemas.microsoft.com/office/drawing/2014/main" id="{6D0E3B05-0F76-48B9-873F-E00FD2E235DD}"/>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74">
              <a:extLst>
                <a:ext uri="{FF2B5EF4-FFF2-40B4-BE49-F238E27FC236}">
                  <a16:creationId xmlns:a16="http://schemas.microsoft.com/office/drawing/2014/main" id="{C77BB1C0-491A-48F6-9A53-A127D5FF7720}"/>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75">
              <a:extLst>
                <a:ext uri="{FF2B5EF4-FFF2-40B4-BE49-F238E27FC236}">
                  <a16:creationId xmlns:a16="http://schemas.microsoft.com/office/drawing/2014/main" id="{552E0DAB-02D1-42D1-83FE-7CB805035703}"/>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76">
              <a:extLst>
                <a:ext uri="{FF2B5EF4-FFF2-40B4-BE49-F238E27FC236}">
                  <a16:creationId xmlns:a16="http://schemas.microsoft.com/office/drawing/2014/main" id="{CFFFDD74-7430-4CF8-9591-527425DA5126}"/>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77">
              <a:extLst>
                <a:ext uri="{FF2B5EF4-FFF2-40B4-BE49-F238E27FC236}">
                  <a16:creationId xmlns:a16="http://schemas.microsoft.com/office/drawing/2014/main" id="{6ADFE8DC-27A5-4DD3-9C26-D755F7D521F4}"/>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78">
              <a:extLst>
                <a:ext uri="{FF2B5EF4-FFF2-40B4-BE49-F238E27FC236}">
                  <a16:creationId xmlns:a16="http://schemas.microsoft.com/office/drawing/2014/main" id="{D0C40DF0-49BE-4900-ABE4-E1FC6BCB17CE}"/>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79">
              <a:extLst>
                <a:ext uri="{FF2B5EF4-FFF2-40B4-BE49-F238E27FC236}">
                  <a16:creationId xmlns:a16="http://schemas.microsoft.com/office/drawing/2014/main" id="{35FEAAD6-4F63-4F38-A6F4-64813D29CB47}"/>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80">
              <a:extLst>
                <a:ext uri="{FF2B5EF4-FFF2-40B4-BE49-F238E27FC236}">
                  <a16:creationId xmlns:a16="http://schemas.microsoft.com/office/drawing/2014/main" id="{3AB656DA-6177-40BF-B3DA-365DA3BE2103}"/>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81">
              <a:extLst>
                <a:ext uri="{FF2B5EF4-FFF2-40B4-BE49-F238E27FC236}">
                  <a16:creationId xmlns:a16="http://schemas.microsoft.com/office/drawing/2014/main" id="{8DDF5C64-B848-4E09-9B06-2CA2F0E230B8}"/>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82">
              <a:extLst>
                <a:ext uri="{FF2B5EF4-FFF2-40B4-BE49-F238E27FC236}">
                  <a16:creationId xmlns:a16="http://schemas.microsoft.com/office/drawing/2014/main" id="{EE1A4E5F-9241-4402-8CB6-7A285CCB372E}"/>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83">
              <a:extLst>
                <a:ext uri="{FF2B5EF4-FFF2-40B4-BE49-F238E27FC236}">
                  <a16:creationId xmlns:a16="http://schemas.microsoft.com/office/drawing/2014/main" id="{70763CB4-C883-496A-B407-AA7BECE987C3}"/>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7" name="组合 76">
            <a:extLst>
              <a:ext uri="{FF2B5EF4-FFF2-40B4-BE49-F238E27FC236}">
                <a16:creationId xmlns:a16="http://schemas.microsoft.com/office/drawing/2014/main" id="{B5CC6B74-EAAF-464B-B0EF-D3CB4832DDA4}"/>
              </a:ext>
            </a:extLst>
          </p:cNvPr>
          <p:cNvGrpSpPr>
            <a:grpSpLocks noChangeAspect="1"/>
          </p:cNvGrpSpPr>
          <p:nvPr/>
        </p:nvGrpSpPr>
        <p:grpSpPr>
          <a:xfrm>
            <a:off x="2231973" y="5594511"/>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48" name="Freeform 45">
              <a:extLst>
                <a:ext uri="{FF2B5EF4-FFF2-40B4-BE49-F238E27FC236}">
                  <a16:creationId xmlns:a16="http://schemas.microsoft.com/office/drawing/2014/main" id="{BB39B16E-9DC9-40CD-8101-663035518F06}"/>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46">
              <a:extLst>
                <a:ext uri="{FF2B5EF4-FFF2-40B4-BE49-F238E27FC236}">
                  <a16:creationId xmlns:a16="http://schemas.microsoft.com/office/drawing/2014/main" id="{458D38BC-02D9-4572-B016-AF6853227A09}"/>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47">
              <a:extLst>
                <a:ext uri="{FF2B5EF4-FFF2-40B4-BE49-F238E27FC236}">
                  <a16:creationId xmlns:a16="http://schemas.microsoft.com/office/drawing/2014/main" id="{3050B00F-62B8-4C11-BA43-652E1C632CEF}"/>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48">
              <a:extLst>
                <a:ext uri="{FF2B5EF4-FFF2-40B4-BE49-F238E27FC236}">
                  <a16:creationId xmlns:a16="http://schemas.microsoft.com/office/drawing/2014/main" id="{455AA487-21A3-4955-82F2-9845BE5BE0AE}"/>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49">
              <a:extLst>
                <a:ext uri="{FF2B5EF4-FFF2-40B4-BE49-F238E27FC236}">
                  <a16:creationId xmlns:a16="http://schemas.microsoft.com/office/drawing/2014/main" id="{DC33545E-1923-48BE-816D-CD02D3A5A3F0}"/>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50">
              <a:extLst>
                <a:ext uri="{FF2B5EF4-FFF2-40B4-BE49-F238E27FC236}">
                  <a16:creationId xmlns:a16="http://schemas.microsoft.com/office/drawing/2014/main" id="{4FAF519D-474D-4677-A273-929060DB4DA0}"/>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51">
              <a:extLst>
                <a:ext uri="{FF2B5EF4-FFF2-40B4-BE49-F238E27FC236}">
                  <a16:creationId xmlns:a16="http://schemas.microsoft.com/office/drawing/2014/main" id="{AC77D9F1-4342-44E4-80D3-FF3ACC62EF64}"/>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52">
              <a:extLst>
                <a:ext uri="{FF2B5EF4-FFF2-40B4-BE49-F238E27FC236}">
                  <a16:creationId xmlns:a16="http://schemas.microsoft.com/office/drawing/2014/main" id="{1DF59C17-048D-4E13-8B75-D38B837411C9}"/>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53">
              <a:extLst>
                <a:ext uri="{FF2B5EF4-FFF2-40B4-BE49-F238E27FC236}">
                  <a16:creationId xmlns:a16="http://schemas.microsoft.com/office/drawing/2014/main" id="{59AC40D8-A461-44EF-9536-0D5E1822F57D}"/>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54">
              <a:extLst>
                <a:ext uri="{FF2B5EF4-FFF2-40B4-BE49-F238E27FC236}">
                  <a16:creationId xmlns:a16="http://schemas.microsoft.com/office/drawing/2014/main" id="{B12F23D0-149A-4694-B8C8-E0B32DBD8B35}"/>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55">
              <a:extLst>
                <a:ext uri="{FF2B5EF4-FFF2-40B4-BE49-F238E27FC236}">
                  <a16:creationId xmlns:a16="http://schemas.microsoft.com/office/drawing/2014/main" id="{FEE7044A-82FB-404F-A570-B65EE0720B29}"/>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56">
              <a:extLst>
                <a:ext uri="{FF2B5EF4-FFF2-40B4-BE49-F238E27FC236}">
                  <a16:creationId xmlns:a16="http://schemas.microsoft.com/office/drawing/2014/main" id="{61E6B3CB-0BE1-417C-861D-19B88FF5F0CA}"/>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57">
              <a:extLst>
                <a:ext uri="{FF2B5EF4-FFF2-40B4-BE49-F238E27FC236}">
                  <a16:creationId xmlns:a16="http://schemas.microsoft.com/office/drawing/2014/main" id="{3EB9E75F-0D99-42A0-BC86-B0BA17ECCC2D}"/>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58">
              <a:extLst>
                <a:ext uri="{FF2B5EF4-FFF2-40B4-BE49-F238E27FC236}">
                  <a16:creationId xmlns:a16="http://schemas.microsoft.com/office/drawing/2014/main" id="{B1BFB8A2-A2CB-4F6E-A344-C9A73F992B95}"/>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59">
              <a:extLst>
                <a:ext uri="{FF2B5EF4-FFF2-40B4-BE49-F238E27FC236}">
                  <a16:creationId xmlns:a16="http://schemas.microsoft.com/office/drawing/2014/main" id="{8DA466B6-D952-4D13-914F-31A7860DEFBF}"/>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60">
              <a:extLst>
                <a:ext uri="{FF2B5EF4-FFF2-40B4-BE49-F238E27FC236}">
                  <a16:creationId xmlns:a16="http://schemas.microsoft.com/office/drawing/2014/main" id="{7FDCB6C8-E79E-4370-8084-721FE98ADBC9}"/>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61">
              <a:extLst>
                <a:ext uri="{FF2B5EF4-FFF2-40B4-BE49-F238E27FC236}">
                  <a16:creationId xmlns:a16="http://schemas.microsoft.com/office/drawing/2014/main" id="{DC7E08A6-E78B-4912-8ABD-1F01BA2135F3}"/>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62">
              <a:extLst>
                <a:ext uri="{FF2B5EF4-FFF2-40B4-BE49-F238E27FC236}">
                  <a16:creationId xmlns:a16="http://schemas.microsoft.com/office/drawing/2014/main" id="{E1213946-1118-4267-A2A6-448F43447472}"/>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63">
              <a:extLst>
                <a:ext uri="{FF2B5EF4-FFF2-40B4-BE49-F238E27FC236}">
                  <a16:creationId xmlns:a16="http://schemas.microsoft.com/office/drawing/2014/main" id="{B612A8A8-925A-4897-BB9D-1FF29F0738E2}"/>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64">
              <a:extLst>
                <a:ext uri="{FF2B5EF4-FFF2-40B4-BE49-F238E27FC236}">
                  <a16:creationId xmlns:a16="http://schemas.microsoft.com/office/drawing/2014/main" id="{17C43F54-160C-422D-B36D-687847ACCB9F}"/>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65">
              <a:extLst>
                <a:ext uri="{FF2B5EF4-FFF2-40B4-BE49-F238E27FC236}">
                  <a16:creationId xmlns:a16="http://schemas.microsoft.com/office/drawing/2014/main" id="{1578FA3D-4741-4969-9966-621BFEB652EE}"/>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66">
              <a:extLst>
                <a:ext uri="{FF2B5EF4-FFF2-40B4-BE49-F238E27FC236}">
                  <a16:creationId xmlns:a16="http://schemas.microsoft.com/office/drawing/2014/main" id="{FB9F22AB-308F-4835-B8D0-2B04666CD320}"/>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67">
              <a:extLst>
                <a:ext uri="{FF2B5EF4-FFF2-40B4-BE49-F238E27FC236}">
                  <a16:creationId xmlns:a16="http://schemas.microsoft.com/office/drawing/2014/main" id="{9FDC7E28-AF8E-481B-9A2F-F3E4F5C83CED}"/>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68">
              <a:extLst>
                <a:ext uri="{FF2B5EF4-FFF2-40B4-BE49-F238E27FC236}">
                  <a16:creationId xmlns:a16="http://schemas.microsoft.com/office/drawing/2014/main" id="{0FB9C30F-BDF9-49E8-A498-4F426EA547F2}"/>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69">
              <a:extLst>
                <a:ext uri="{FF2B5EF4-FFF2-40B4-BE49-F238E27FC236}">
                  <a16:creationId xmlns:a16="http://schemas.microsoft.com/office/drawing/2014/main" id="{80D4F0F2-9EBC-4C88-AAF0-08C3B9F3E2B1}"/>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70">
              <a:extLst>
                <a:ext uri="{FF2B5EF4-FFF2-40B4-BE49-F238E27FC236}">
                  <a16:creationId xmlns:a16="http://schemas.microsoft.com/office/drawing/2014/main" id="{185E97F3-91D2-41E0-8623-18D248B8CB08}"/>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71">
              <a:extLst>
                <a:ext uri="{FF2B5EF4-FFF2-40B4-BE49-F238E27FC236}">
                  <a16:creationId xmlns:a16="http://schemas.microsoft.com/office/drawing/2014/main" id="{342FCFEC-9A8D-482D-8651-54DECEC43595}"/>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72">
              <a:extLst>
                <a:ext uri="{FF2B5EF4-FFF2-40B4-BE49-F238E27FC236}">
                  <a16:creationId xmlns:a16="http://schemas.microsoft.com/office/drawing/2014/main" id="{5C8A2EC9-A997-43F0-970C-151381112527}"/>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73">
              <a:extLst>
                <a:ext uri="{FF2B5EF4-FFF2-40B4-BE49-F238E27FC236}">
                  <a16:creationId xmlns:a16="http://schemas.microsoft.com/office/drawing/2014/main" id="{7EEE0D41-6238-4E7C-8E7D-7C88FFAB1BA5}"/>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74">
              <a:extLst>
                <a:ext uri="{FF2B5EF4-FFF2-40B4-BE49-F238E27FC236}">
                  <a16:creationId xmlns:a16="http://schemas.microsoft.com/office/drawing/2014/main" id="{93BEAA76-4085-4B29-822F-36B683CA6929}"/>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75">
              <a:extLst>
                <a:ext uri="{FF2B5EF4-FFF2-40B4-BE49-F238E27FC236}">
                  <a16:creationId xmlns:a16="http://schemas.microsoft.com/office/drawing/2014/main" id="{B9E1C028-51A4-461F-B0A6-269AACCAE450}"/>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76">
              <a:extLst>
                <a:ext uri="{FF2B5EF4-FFF2-40B4-BE49-F238E27FC236}">
                  <a16:creationId xmlns:a16="http://schemas.microsoft.com/office/drawing/2014/main" id="{A855F62A-95B4-47DF-ABEB-98927C6527A2}"/>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7">
              <a:extLst>
                <a:ext uri="{FF2B5EF4-FFF2-40B4-BE49-F238E27FC236}">
                  <a16:creationId xmlns:a16="http://schemas.microsoft.com/office/drawing/2014/main" id="{86EB0319-F8FF-4862-8275-028144A4B4EA}"/>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78">
              <a:extLst>
                <a:ext uri="{FF2B5EF4-FFF2-40B4-BE49-F238E27FC236}">
                  <a16:creationId xmlns:a16="http://schemas.microsoft.com/office/drawing/2014/main" id="{D79572E5-02B8-457A-90B4-B922806DEF20}"/>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79">
              <a:extLst>
                <a:ext uri="{FF2B5EF4-FFF2-40B4-BE49-F238E27FC236}">
                  <a16:creationId xmlns:a16="http://schemas.microsoft.com/office/drawing/2014/main" id="{7D63E83B-E4D9-4732-816F-640FA0145F21}"/>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80">
              <a:extLst>
                <a:ext uri="{FF2B5EF4-FFF2-40B4-BE49-F238E27FC236}">
                  <a16:creationId xmlns:a16="http://schemas.microsoft.com/office/drawing/2014/main" id="{0274047F-1A2C-499C-9941-17C2FF52453B}"/>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81">
              <a:extLst>
                <a:ext uri="{FF2B5EF4-FFF2-40B4-BE49-F238E27FC236}">
                  <a16:creationId xmlns:a16="http://schemas.microsoft.com/office/drawing/2014/main" id="{60112055-1F29-4D15-9180-62E4537931C3}"/>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82">
              <a:extLst>
                <a:ext uri="{FF2B5EF4-FFF2-40B4-BE49-F238E27FC236}">
                  <a16:creationId xmlns:a16="http://schemas.microsoft.com/office/drawing/2014/main" id="{27669556-8DDE-4BC4-9C62-0B9B0AC43157}"/>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83">
              <a:extLst>
                <a:ext uri="{FF2B5EF4-FFF2-40B4-BE49-F238E27FC236}">
                  <a16:creationId xmlns:a16="http://schemas.microsoft.com/office/drawing/2014/main" id="{3188E717-612C-4D42-8FB8-5D12C3BFD382}"/>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7" name="组合 76">
            <a:extLst>
              <a:ext uri="{FF2B5EF4-FFF2-40B4-BE49-F238E27FC236}">
                <a16:creationId xmlns:a16="http://schemas.microsoft.com/office/drawing/2014/main" id="{56B4903F-F558-4237-8B5C-B9FDEDF7A4F8}"/>
              </a:ext>
            </a:extLst>
          </p:cNvPr>
          <p:cNvGrpSpPr>
            <a:grpSpLocks noChangeAspect="1"/>
          </p:cNvGrpSpPr>
          <p:nvPr/>
        </p:nvGrpSpPr>
        <p:grpSpPr>
          <a:xfrm>
            <a:off x="149428" y="5615654"/>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88" name="Freeform 45">
              <a:extLst>
                <a:ext uri="{FF2B5EF4-FFF2-40B4-BE49-F238E27FC236}">
                  <a16:creationId xmlns:a16="http://schemas.microsoft.com/office/drawing/2014/main" id="{428E2D30-EAFA-409C-98B9-FC155CCFD512}"/>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46">
              <a:extLst>
                <a:ext uri="{FF2B5EF4-FFF2-40B4-BE49-F238E27FC236}">
                  <a16:creationId xmlns:a16="http://schemas.microsoft.com/office/drawing/2014/main" id="{89C5AE30-59DB-4680-9B2F-4991285B07BF}"/>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47">
              <a:extLst>
                <a:ext uri="{FF2B5EF4-FFF2-40B4-BE49-F238E27FC236}">
                  <a16:creationId xmlns:a16="http://schemas.microsoft.com/office/drawing/2014/main" id="{10176947-F552-450C-8681-2B3129ED2399}"/>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48">
              <a:extLst>
                <a:ext uri="{FF2B5EF4-FFF2-40B4-BE49-F238E27FC236}">
                  <a16:creationId xmlns:a16="http://schemas.microsoft.com/office/drawing/2014/main" id="{2E1D09B2-2BF6-4AFD-AFD1-1C0EF9AA2215}"/>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49">
              <a:extLst>
                <a:ext uri="{FF2B5EF4-FFF2-40B4-BE49-F238E27FC236}">
                  <a16:creationId xmlns:a16="http://schemas.microsoft.com/office/drawing/2014/main" id="{1EA0F6D4-1609-4BDB-B059-501E4D337133}"/>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50">
              <a:extLst>
                <a:ext uri="{FF2B5EF4-FFF2-40B4-BE49-F238E27FC236}">
                  <a16:creationId xmlns:a16="http://schemas.microsoft.com/office/drawing/2014/main" id="{E0CBEEE7-34C9-468A-9E99-26481AD6CBA9}"/>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51">
              <a:extLst>
                <a:ext uri="{FF2B5EF4-FFF2-40B4-BE49-F238E27FC236}">
                  <a16:creationId xmlns:a16="http://schemas.microsoft.com/office/drawing/2014/main" id="{0EC4F3DD-FCDB-4192-9205-C3807761A36B}"/>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52">
              <a:extLst>
                <a:ext uri="{FF2B5EF4-FFF2-40B4-BE49-F238E27FC236}">
                  <a16:creationId xmlns:a16="http://schemas.microsoft.com/office/drawing/2014/main" id="{28B72A26-371D-4810-81DE-8077673BCB6B}"/>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53">
              <a:extLst>
                <a:ext uri="{FF2B5EF4-FFF2-40B4-BE49-F238E27FC236}">
                  <a16:creationId xmlns:a16="http://schemas.microsoft.com/office/drawing/2014/main" id="{B2472267-796E-473B-A47B-BA807C343B42}"/>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54">
              <a:extLst>
                <a:ext uri="{FF2B5EF4-FFF2-40B4-BE49-F238E27FC236}">
                  <a16:creationId xmlns:a16="http://schemas.microsoft.com/office/drawing/2014/main" id="{A7D9DD62-E187-4054-9721-C77684B5285B}"/>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55">
              <a:extLst>
                <a:ext uri="{FF2B5EF4-FFF2-40B4-BE49-F238E27FC236}">
                  <a16:creationId xmlns:a16="http://schemas.microsoft.com/office/drawing/2014/main" id="{330DB103-68B3-4556-BEA3-D310260F08D4}"/>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56">
              <a:extLst>
                <a:ext uri="{FF2B5EF4-FFF2-40B4-BE49-F238E27FC236}">
                  <a16:creationId xmlns:a16="http://schemas.microsoft.com/office/drawing/2014/main" id="{8E8B0679-50D0-4862-AC8B-9AFB0372EC29}"/>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57">
              <a:extLst>
                <a:ext uri="{FF2B5EF4-FFF2-40B4-BE49-F238E27FC236}">
                  <a16:creationId xmlns:a16="http://schemas.microsoft.com/office/drawing/2014/main" id="{A211A7A6-5AE8-4426-AE3A-D98D3EBDE25B}"/>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58">
              <a:extLst>
                <a:ext uri="{FF2B5EF4-FFF2-40B4-BE49-F238E27FC236}">
                  <a16:creationId xmlns:a16="http://schemas.microsoft.com/office/drawing/2014/main" id="{617A4C54-ED10-437F-8195-906EBD6CDA20}"/>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59">
              <a:extLst>
                <a:ext uri="{FF2B5EF4-FFF2-40B4-BE49-F238E27FC236}">
                  <a16:creationId xmlns:a16="http://schemas.microsoft.com/office/drawing/2014/main" id="{0AA31A8F-3DA9-4778-B328-53377FDB256C}"/>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60">
              <a:extLst>
                <a:ext uri="{FF2B5EF4-FFF2-40B4-BE49-F238E27FC236}">
                  <a16:creationId xmlns:a16="http://schemas.microsoft.com/office/drawing/2014/main" id="{752CF154-0540-4CDD-97D7-770A897F4A24}"/>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61">
              <a:extLst>
                <a:ext uri="{FF2B5EF4-FFF2-40B4-BE49-F238E27FC236}">
                  <a16:creationId xmlns:a16="http://schemas.microsoft.com/office/drawing/2014/main" id="{43F6F76B-918C-41F6-A88F-4E7A4265E004}"/>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62">
              <a:extLst>
                <a:ext uri="{FF2B5EF4-FFF2-40B4-BE49-F238E27FC236}">
                  <a16:creationId xmlns:a16="http://schemas.microsoft.com/office/drawing/2014/main" id="{5080EC30-9E4C-4439-B470-E80FDA0A2185}"/>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63">
              <a:extLst>
                <a:ext uri="{FF2B5EF4-FFF2-40B4-BE49-F238E27FC236}">
                  <a16:creationId xmlns:a16="http://schemas.microsoft.com/office/drawing/2014/main" id="{9B62DECE-DA36-4BEC-89BC-D644185DA6B9}"/>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64">
              <a:extLst>
                <a:ext uri="{FF2B5EF4-FFF2-40B4-BE49-F238E27FC236}">
                  <a16:creationId xmlns:a16="http://schemas.microsoft.com/office/drawing/2014/main" id="{BE6162A0-08BA-4DD2-B8E3-AA24B3875EED}"/>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65">
              <a:extLst>
                <a:ext uri="{FF2B5EF4-FFF2-40B4-BE49-F238E27FC236}">
                  <a16:creationId xmlns:a16="http://schemas.microsoft.com/office/drawing/2014/main" id="{C44BDAD3-8FE4-4E38-837B-BDAD4E4C07BF}"/>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66">
              <a:extLst>
                <a:ext uri="{FF2B5EF4-FFF2-40B4-BE49-F238E27FC236}">
                  <a16:creationId xmlns:a16="http://schemas.microsoft.com/office/drawing/2014/main" id="{0D77B9DE-137A-486C-8B67-8ADC9EACB205}"/>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67">
              <a:extLst>
                <a:ext uri="{FF2B5EF4-FFF2-40B4-BE49-F238E27FC236}">
                  <a16:creationId xmlns:a16="http://schemas.microsoft.com/office/drawing/2014/main" id="{7F9D7991-4B7F-47FC-A8D2-DE3746CBB12B}"/>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68">
              <a:extLst>
                <a:ext uri="{FF2B5EF4-FFF2-40B4-BE49-F238E27FC236}">
                  <a16:creationId xmlns:a16="http://schemas.microsoft.com/office/drawing/2014/main" id="{BA509FCA-8224-4AB0-8314-4BF77D243637}"/>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69">
              <a:extLst>
                <a:ext uri="{FF2B5EF4-FFF2-40B4-BE49-F238E27FC236}">
                  <a16:creationId xmlns:a16="http://schemas.microsoft.com/office/drawing/2014/main" id="{D38FDB5D-202A-4D7F-A7F6-900A563BA872}"/>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70">
              <a:extLst>
                <a:ext uri="{FF2B5EF4-FFF2-40B4-BE49-F238E27FC236}">
                  <a16:creationId xmlns:a16="http://schemas.microsoft.com/office/drawing/2014/main" id="{5B961705-A554-4AEF-8D0C-1A900772ACB0}"/>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71">
              <a:extLst>
                <a:ext uri="{FF2B5EF4-FFF2-40B4-BE49-F238E27FC236}">
                  <a16:creationId xmlns:a16="http://schemas.microsoft.com/office/drawing/2014/main" id="{67351B96-86E5-4AA6-84F2-176970CD9F4F}"/>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72">
              <a:extLst>
                <a:ext uri="{FF2B5EF4-FFF2-40B4-BE49-F238E27FC236}">
                  <a16:creationId xmlns:a16="http://schemas.microsoft.com/office/drawing/2014/main" id="{787DBCBF-1516-47C2-BD66-82B732EA3F15}"/>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73">
              <a:extLst>
                <a:ext uri="{FF2B5EF4-FFF2-40B4-BE49-F238E27FC236}">
                  <a16:creationId xmlns:a16="http://schemas.microsoft.com/office/drawing/2014/main" id="{9DC32EE9-E60C-4252-9334-E5D3E16C82A2}"/>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74">
              <a:extLst>
                <a:ext uri="{FF2B5EF4-FFF2-40B4-BE49-F238E27FC236}">
                  <a16:creationId xmlns:a16="http://schemas.microsoft.com/office/drawing/2014/main" id="{AC92A551-588D-4B2B-8DC3-1A01B4C1E410}"/>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75">
              <a:extLst>
                <a:ext uri="{FF2B5EF4-FFF2-40B4-BE49-F238E27FC236}">
                  <a16:creationId xmlns:a16="http://schemas.microsoft.com/office/drawing/2014/main" id="{95CFDFB4-5E70-4A3B-A0F5-5A8A8ACF2D4B}"/>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76">
              <a:extLst>
                <a:ext uri="{FF2B5EF4-FFF2-40B4-BE49-F238E27FC236}">
                  <a16:creationId xmlns:a16="http://schemas.microsoft.com/office/drawing/2014/main" id="{E7B821CD-A094-472E-9F77-DF2634FB8D74}"/>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77">
              <a:extLst>
                <a:ext uri="{FF2B5EF4-FFF2-40B4-BE49-F238E27FC236}">
                  <a16:creationId xmlns:a16="http://schemas.microsoft.com/office/drawing/2014/main" id="{8DA43287-E5B6-4356-A8B8-7B64B8619B71}"/>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78">
              <a:extLst>
                <a:ext uri="{FF2B5EF4-FFF2-40B4-BE49-F238E27FC236}">
                  <a16:creationId xmlns:a16="http://schemas.microsoft.com/office/drawing/2014/main" id="{1488D7AF-4216-4A32-8A3C-8F012EF9753E}"/>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79">
              <a:extLst>
                <a:ext uri="{FF2B5EF4-FFF2-40B4-BE49-F238E27FC236}">
                  <a16:creationId xmlns:a16="http://schemas.microsoft.com/office/drawing/2014/main" id="{886CDBD7-A8AF-4CA1-B3A1-EEA74F02AFEC}"/>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80">
              <a:extLst>
                <a:ext uri="{FF2B5EF4-FFF2-40B4-BE49-F238E27FC236}">
                  <a16:creationId xmlns:a16="http://schemas.microsoft.com/office/drawing/2014/main" id="{6A2FFBE8-46F3-417C-8458-BBC9D6DCF8AA}"/>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81">
              <a:extLst>
                <a:ext uri="{FF2B5EF4-FFF2-40B4-BE49-F238E27FC236}">
                  <a16:creationId xmlns:a16="http://schemas.microsoft.com/office/drawing/2014/main" id="{2ED1FFCB-72C1-49E9-954E-622F595EA849}"/>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82">
              <a:extLst>
                <a:ext uri="{FF2B5EF4-FFF2-40B4-BE49-F238E27FC236}">
                  <a16:creationId xmlns:a16="http://schemas.microsoft.com/office/drawing/2014/main" id="{1B7889AA-1F12-4625-9594-57317925F6A5}"/>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83">
              <a:extLst>
                <a:ext uri="{FF2B5EF4-FFF2-40B4-BE49-F238E27FC236}">
                  <a16:creationId xmlns:a16="http://schemas.microsoft.com/office/drawing/2014/main" id="{B179DD0B-AC95-4EF4-89C9-B613796B39AA}"/>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7" name="组合 76">
            <a:extLst>
              <a:ext uri="{FF2B5EF4-FFF2-40B4-BE49-F238E27FC236}">
                <a16:creationId xmlns:a16="http://schemas.microsoft.com/office/drawing/2014/main" id="{076A5651-1B3F-4E2D-BC3E-C8236BD075AB}"/>
              </a:ext>
            </a:extLst>
          </p:cNvPr>
          <p:cNvGrpSpPr>
            <a:grpSpLocks noChangeAspect="1"/>
          </p:cNvGrpSpPr>
          <p:nvPr/>
        </p:nvGrpSpPr>
        <p:grpSpPr>
          <a:xfrm>
            <a:off x="3347161" y="5592268"/>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28" name="Freeform 45">
              <a:extLst>
                <a:ext uri="{FF2B5EF4-FFF2-40B4-BE49-F238E27FC236}">
                  <a16:creationId xmlns:a16="http://schemas.microsoft.com/office/drawing/2014/main" id="{85A3DC5C-C397-4072-83E3-31FA8A05BC73}"/>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46">
              <a:extLst>
                <a:ext uri="{FF2B5EF4-FFF2-40B4-BE49-F238E27FC236}">
                  <a16:creationId xmlns:a16="http://schemas.microsoft.com/office/drawing/2014/main" id="{E8000ABA-2746-40AB-A747-CDAC1C06486B}"/>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47">
              <a:extLst>
                <a:ext uri="{FF2B5EF4-FFF2-40B4-BE49-F238E27FC236}">
                  <a16:creationId xmlns:a16="http://schemas.microsoft.com/office/drawing/2014/main" id="{C94E7499-D73C-4F59-8C00-BB15230D3F7A}"/>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48">
              <a:extLst>
                <a:ext uri="{FF2B5EF4-FFF2-40B4-BE49-F238E27FC236}">
                  <a16:creationId xmlns:a16="http://schemas.microsoft.com/office/drawing/2014/main" id="{D71D260F-A8B8-4A55-ADE6-615239C71E66}"/>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49">
              <a:extLst>
                <a:ext uri="{FF2B5EF4-FFF2-40B4-BE49-F238E27FC236}">
                  <a16:creationId xmlns:a16="http://schemas.microsoft.com/office/drawing/2014/main" id="{01E329FD-37CC-4CCB-A85A-7C8683397073}"/>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50">
              <a:extLst>
                <a:ext uri="{FF2B5EF4-FFF2-40B4-BE49-F238E27FC236}">
                  <a16:creationId xmlns:a16="http://schemas.microsoft.com/office/drawing/2014/main" id="{38BB4465-6A61-4015-B856-0FCCE7E7BD76}"/>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51">
              <a:extLst>
                <a:ext uri="{FF2B5EF4-FFF2-40B4-BE49-F238E27FC236}">
                  <a16:creationId xmlns:a16="http://schemas.microsoft.com/office/drawing/2014/main" id="{1CE8CCB3-4AA5-4AE3-82A7-B4B0F037D64A}"/>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52">
              <a:extLst>
                <a:ext uri="{FF2B5EF4-FFF2-40B4-BE49-F238E27FC236}">
                  <a16:creationId xmlns:a16="http://schemas.microsoft.com/office/drawing/2014/main" id="{4998570D-3DC1-4BE7-986A-440E064A12E3}"/>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53">
              <a:extLst>
                <a:ext uri="{FF2B5EF4-FFF2-40B4-BE49-F238E27FC236}">
                  <a16:creationId xmlns:a16="http://schemas.microsoft.com/office/drawing/2014/main" id="{5BA3FE6A-D07B-48CB-ABC0-B6DED6A27D0E}"/>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54">
              <a:extLst>
                <a:ext uri="{FF2B5EF4-FFF2-40B4-BE49-F238E27FC236}">
                  <a16:creationId xmlns:a16="http://schemas.microsoft.com/office/drawing/2014/main" id="{8830B7BA-0EF1-442A-A6B5-8B12DF57F019}"/>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55">
              <a:extLst>
                <a:ext uri="{FF2B5EF4-FFF2-40B4-BE49-F238E27FC236}">
                  <a16:creationId xmlns:a16="http://schemas.microsoft.com/office/drawing/2014/main" id="{384551BF-5EF3-4A03-A8F4-A91BD867F59F}"/>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56">
              <a:extLst>
                <a:ext uri="{FF2B5EF4-FFF2-40B4-BE49-F238E27FC236}">
                  <a16:creationId xmlns:a16="http://schemas.microsoft.com/office/drawing/2014/main" id="{5A96B6AF-85BA-4238-893D-1E59DFC77568}"/>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57">
              <a:extLst>
                <a:ext uri="{FF2B5EF4-FFF2-40B4-BE49-F238E27FC236}">
                  <a16:creationId xmlns:a16="http://schemas.microsoft.com/office/drawing/2014/main" id="{2297DC90-AD38-45D1-8CA0-D151246C524B}"/>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58">
              <a:extLst>
                <a:ext uri="{FF2B5EF4-FFF2-40B4-BE49-F238E27FC236}">
                  <a16:creationId xmlns:a16="http://schemas.microsoft.com/office/drawing/2014/main" id="{098B5D2B-FAC6-4AAA-95B1-12692E37F2D7}"/>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59">
              <a:extLst>
                <a:ext uri="{FF2B5EF4-FFF2-40B4-BE49-F238E27FC236}">
                  <a16:creationId xmlns:a16="http://schemas.microsoft.com/office/drawing/2014/main" id="{F8532776-F191-44BD-941E-9A547D8C2956}"/>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60">
              <a:extLst>
                <a:ext uri="{FF2B5EF4-FFF2-40B4-BE49-F238E27FC236}">
                  <a16:creationId xmlns:a16="http://schemas.microsoft.com/office/drawing/2014/main" id="{4D5789B1-3367-4CCC-ACA5-DD4E30526117}"/>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61">
              <a:extLst>
                <a:ext uri="{FF2B5EF4-FFF2-40B4-BE49-F238E27FC236}">
                  <a16:creationId xmlns:a16="http://schemas.microsoft.com/office/drawing/2014/main" id="{45FBC087-94A7-4924-B3D8-A96B781FB465}"/>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62">
              <a:extLst>
                <a:ext uri="{FF2B5EF4-FFF2-40B4-BE49-F238E27FC236}">
                  <a16:creationId xmlns:a16="http://schemas.microsoft.com/office/drawing/2014/main" id="{164D220F-FBA5-433E-AF00-AE75DC06B77E}"/>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63">
              <a:extLst>
                <a:ext uri="{FF2B5EF4-FFF2-40B4-BE49-F238E27FC236}">
                  <a16:creationId xmlns:a16="http://schemas.microsoft.com/office/drawing/2014/main" id="{5B581B93-B8B4-484E-BCC8-0A49851084A3}"/>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64">
              <a:extLst>
                <a:ext uri="{FF2B5EF4-FFF2-40B4-BE49-F238E27FC236}">
                  <a16:creationId xmlns:a16="http://schemas.microsoft.com/office/drawing/2014/main" id="{2594B7DD-6CDA-480C-9481-106542A6DF9A}"/>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65">
              <a:extLst>
                <a:ext uri="{FF2B5EF4-FFF2-40B4-BE49-F238E27FC236}">
                  <a16:creationId xmlns:a16="http://schemas.microsoft.com/office/drawing/2014/main" id="{0654984E-D1E8-4BA4-AE70-D27D101272E2}"/>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66">
              <a:extLst>
                <a:ext uri="{FF2B5EF4-FFF2-40B4-BE49-F238E27FC236}">
                  <a16:creationId xmlns:a16="http://schemas.microsoft.com/office/drawing/2014/main" id="{D3C2887A-ECAC-4600-87C7-6FD3EBBFF92B}"/>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67">
              <a:extLst>
                <a:ext uri="{FF2B5EF4-FFF2-40B4-BE49-F238E27FC236}">
                  <a16:creationId xmlns:a16="http://schemas.microsoft.com/office/drawing/2014/main" id="{6D615E47-5DA1-4A7A-ACA8-22E23241D582}"/>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68">
              <a:extLst>
                <a:ext uri="{FF2B5EF4-FFF2-40B4-BE49-F238E27FC236}">
                  <a16:creationId xmlns:a16="http://schemas.microsoft.com/office/drawing/2014/main" id="{47A0A1F7-4B40-403D-87B5-D4CFD29C4469}"/>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69">
              <a:extLst>
                <a:ext uri="{FF2B5EF4-FFF2-40B4-BE49-F238E27FC236}">
                  <a16:creationId xmlns:a16="http://schemas.microsoft.com/office/drawing/2014/main" id="{B7E382E1-E570-498D-85E0-ACAD6C53EDBC}"/>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70">
              <a:extLst>
                <a:ext uri="{FF2B5EF4-FFF2-40B4-BE49-F238E27FC236}">
                  <a16:creationId xmlns:a16="http://schemas.microsoft.com/office/drawing/2014/main" id="{D650528B-CA78-4B1E-A607-BFB559206BC1}"/>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71">
              <a:extLst>
                <a:ext uri="{FF2B5EF4-FFF2-40B4-BE49-F238E27FC236}">
                  <a16:creationId xmlns:a16="http://schemas.microsoft.com/office/drawing/2014/main" id="{226D9E59-7E01-416F-966D-EC1C56D87010}"/>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72">
              <a:extLst>
                <a:ext uri="{FF2B5EF4-FFF2-40B4-BE49-F238E27FC236}">
                  <a16:creationId xmlns:a16="http://schemas.microsoft.com/office/drawing/2014/main" id="{4C1C3ABC-0C90-4095-933C-7C2FA2878332}"/>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73">
              <a:extLst>
                <a:ext uri="{FF2B5EF4-FFF2-40B4-BE49-F238E27FC236}">
                  <a16:creationId xmlns:a16="http://schemas.microsoft.com/office/drawing/2014/main" id="{A6B4E7CF-D9A6-4195-9DC9-570768A8E145}"/>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74">
              <a:extLst>
                <a:ext uri="{FF2B5EF4-FFF2-40B4-BE49-F238E27FC236}">
                  <a16:creationId xmlns:a16="http://schemas.microsoft.com/office/drawing/2014/main" id="{678CA58C-C243-4A67-A455-641DA4FBFCB7}"/>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75">
              <a:extLst>
                <a:ext uri="{FF2B5EF4-FFF2-40B4-BE49-F238E27FC236}">
                  <a16:creationId xmlns:a16="http://schemas.microsoft.com/office/drawing/2014/main" id="{AF2D393B-8F91-4B86-AA3A-E4DE4AE183C7}"/>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76">
              <a:extLst>
                <a:ext uri="{FF2B5EF4-FFF2-40B4-BE49-F238E27FC236}">
                  <a16:creationId xmlns:a16="http://schemas.microsoft.com/office/drawing/2014/main" id="{7DAD528D-A401-4E82-8F9B-8629385B0D3B}"/>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77">
              <a:extLst>
                <a:ext uri="{FF2B5EF4-FFF2-40B4-BE49-F238E27FC236}">
                  <a16:creationId xmlns:a16="http://schemas.microsoft.com/office/drawing/2014/main" id="{9B773B51-F383-4EC9-AD8F-C46AB91AD5E2}"/>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78">
              <a:extLst>
                <a:ext uri="{FF2B5EF4-FFF2-40B4-BE49-F238E27FC236}">
                  <a16:creationId xmlns:a16="http://schemas.microsoft.com/office/drawing/2014/main" id="{66F84318-CB19-4394-B70A-59E9EB2591C1}"/>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79">
              <a:extLst>
                <a:ext uri="{FF2B5EF4-FFF2-40B4-BE49-F238E27FC236}">
                  <a16:creationId xmlns:a16="http://schemas.microsoft.com/office/drawing/2014/main" id="{A45A26CF-14B6-404F-BB78-6EEC0ED418AF}"/>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80">
              <a:extLst>
                <a:ext uri="{FF2B5EF4-FFF2-40B4-BE49-F238E27FC236}">
                  <a16:creationId xmlns:a16="http://schemas.microsoft.com/office/drawing/2014/main" id="{07C8272C-3E89-4ECE-8A56-1DA8CB746527}"/>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81">
              <a:extLst>
                <a:ext uri="{FF2B5EF4-FFF2-40B4-BE49-F238E27FC236}">
                  <a16:creationId xmlns:a16="http://schemas.microsoft.com/office/drawing/2014/main" id="{70EFBB3F-9ED9-4F56-915B-DA7FAAAEA343}"/>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82">
              <a:extLst>
                <a:ext uri="{FF2B5EF4-FFF2-40B4-BE49-F238E27FC236}">
                  <a16:creationId xmlns:a16="http://schemas.microsoft.com/office/drawing/2014/main" id="{1E340D34-A9AB-415B-937A-62F6CAD97B0D}"/>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83">
              <a:extLst>
                <a:ext uri="{FF2B5EF4-FFF2-40B4-BE49-F238E27FC236}">
                  <a16:creationId xmlns:a16="http://schemas.microsoft.com/office/drawing/2014/main" id="{41820622-BC75-4BDD-9AB6-71460FFEF23E}"/>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7" name="组合 76">
            <a:extLst>
              <a:ext uri="{FF2B5EF4-FFF2-40B4-BE49-F238E27FC236}">
                <a16:creationId xmlns:a16="http://schemas.microsoft.com/office/drawing/2014/main" id="{B5C33A8B-ECA9-41C1-828D-5EFFFF915748}"/>
              </a:ext>
            </a:extLst>
          </p:cNvPr>
          <p:cNvGrpSpPr>
            <a:grpSpLocks noChangeAspect="1"/>
          </p:cNvGrpSpPr>
          <p:nvPr/>
        </p:nvGrpSpPr>
        <p:grpSpPr>
          <a:xfrm>
            <a:off x="1204726" y="5599894"/>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68" name="Freeform 45">
              <a:extLst>
                <a:ext uri="{FF2B5EF4-FFF2-40B4-BE49-F238E27FC236}">
                  <a16:creationId xmlns:a16="http://schemas.microsoft.com/office/drawing/2014/main" id="{C5698263-C885-459E-AF3D-01D4E946DFDA}"/>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46">
              <a:extLst>
                <a:ext uri="{FF2B5EF4-FFF2-40B4-BE49-F238E27FC236}">
                  <a16:creationId xmlns:a16="http://schemas.microsoft.com/office/drawing/2014/main" id="{5C593732-469D-43BF-8D81-783108288267}"/>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47">
              <a:extLst>
                <a:ext uri="{FF2B5EF4-FFF2-40B4-BE49-F238E27FC236}">
                  <a16:creationId xmlns:a16="http://schemas.microsoft.com/office/drawing/2014/main" id="{257C663A-BDD4-477E-BE2D-30E203A47B5E}"/>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48">
              <a:extLst>
                <a:ext uri="{FF2B5EF4-FFF2-40B4-BE49-F238E27FC236}">
                  <a16:creationId xmlns:a16="http://schemas.microsoft.com/office/drawing/2014/main" id="{3F4702B6-7558-4369-94BA-F943303667BE}"/>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49">
              <a:extLst>
                <a:ext uri="{FF2B5EF4-FFF2-40B4-BE49-F238E27FC236}">
                  <a16:creationId xmlns:a16="http://schemas.microsoft.com/office/drawing/2014/main" id="{D5EF09C2-4425-46D1-9068-084EDA85BF0D}"/>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50">
              <a:extLst>
                <a:ext uri="{FF2B5EF4-FFF2-40B4-BE49-F238E27FC236}">
                  <a16:creationId xmlns:a16="http://schemas.microsoft.com/office/drawing/2014/main" id="{282B965C-EBC3-432A-8E5B-09238951B706}"/>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51">
              <a:extLst>
                <a:ext uri="{FF2B5EF4-FFF2-40B4-BE49-F238E27FC236}">
                  <a16:creationId xmlns:a16="http://schemas.microsoft.com/office/drawing/2014/main" id="{5400D527-C292-4A97-A150-E6DBB55914C5}"/>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52">
              <a:extLst>
                <a:ext uri="{FF2B5EF4-FFF2-40B4-BE49-F238E27FC236}">
                  <a16:creationId xmlns:a16="http://schemas.microsoft.com/office/drawing/2014/main" id="{F3CD0E46-D76D-4FC8-96CE-4CC9B2B91A0B}"/>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53">
              <a:extLst>
                <a:ext uri="{FF2B5EF4-FFF2-40B4-BE49-F238E27FC236}">
                  <a16:creationId xmlns:a16="http://schemas.microsoft.com/office/drawing/2014/main" id="{402D6BBF-AB36-45E0-8BB6-2738485E2BC3}"/>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54">
              <a:extLst>
                <a:ext uri="{FF2B5EF4-FFF2-40B4-BE49-F238E27FC236}">
                  <a16:creationId xmlns:a16="http://schemas.microsoft.com/office/drawing/2014/main" id="{663980EE-DDF2-48BA-8241-17AB603B19E6}"/>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55">
              <a:extLst>
                <a:ext uri="{FF2B5EF4-FFF2-40B4-BE49-F238E27FC236}">
                  <a16:creationId xmlns:a16="http://schemas.microsoft.com/office/drawing/2014/main" id="{8FF43CB5-3B73-47A7-83A7-69D85D1EDD49}"/>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56">
              <a:extLst>
                <a:ext uri="{FF2B5EF4-FFF2-40B4-BE49-F238E27FC236}">
                  <a16:creationId xmlns:a16="http://schemas.microsoft.com/office/drawing/2014/main" id="{F2D7F0DD-DE79-4CE0-98C9-9FD9DE0CB1B3}"/>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57">
              <a:extLst>
                <a:ext uri="{FF2B5EF4-FFF2-40B4-BE49-F238E27FC236}">
                  <a16:creationId xmlns:a16="http://schemas.microsoft.com/office/drawing/2014/main" id="{D37D9075-FBD6-4ADC-B6A8-270A256039CE}"/>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58">
              <a:extLst>
                <a:ext uri="{FF2B5EF4-FFF2-40B4-BE49-F238E27FC236}">
                  <a16:creationId xmlns:a16="http://schemas.microsoft.com/office/drawing/2014/main" id="{D4131174-2BE9-4574-AD0D-63705659149C}"/>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59">
              <a:extLst>
                <a:ext uri="{FF2B5EF4-FFF2-40B4-BE49-F238E27FC236}">
                  <a16:creationId xmlns:a16="http://schemas.microsoft.com/office/drawing/2014/main" id="{5278E299-D360-4BBE-A857-582DF612A5F9}"/>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60">
              <a:extLst>
                <a:ext uri="{FF2B5EF4-FFF2-40B4-BE49-F238E27FC236}">
                  <a16:creationId xmlns:a16="http://schemas.microsoft.com/office/drawing/2014/main" id="{3A99E74E-E8D5-41C6-A3DF-DDA78AEFA571}"/>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61">
              <a:extLst>
                <a:ext uri="{FF2B5EF4-FFF2-40B4-BE49-F238E27FC236}">
                  <a16:creationId xmlns:a16="http://schemas.microsoft.com/office/drawing/2014/main" id="{B6F10BC5-E728-42E9-8F33-01283B707A59}"/>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62">
              <a:extLst>
                <a:ext uri="{FF2B5EF4-FFF2-40B4-BE49-F238E27FC236}">
                  <a16:creationId xmlns:a16="http://schemas.microsoft.com/office/drawing/2014/main" id="{5B327A31-EB0D-495B-B61C-A7C5FCF06D71}"/>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63">
              <a:extLst>
                <a:ext uri="{FF2B5EF4-FFF2-40B4-BE49-F238E27FC236}">
                  <a16:creationId xmlns:a16="http://schemas.microsoft.com/office/drawing/2014/main" id="{C558C8C2-12B1-4654-9028-CD5B1C8387AB}"/>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64">
              <a:extLst>
                <a:ext uri="{FF2B5EF4-FFF2-40B4-BE49-F238E27FC236}">
                  <a16:creationId xmlns:a16="http://schemas.microsoft.com/office/drawing/2014/main" id="{DE2C2904-C8A3-423B-9C4F-ED099B85D8E4}"/>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65">
              <a:extLst>
                <a:ext uri="{FF2B5EF4-FFF2-40B4-BE49-F238E27FC236}">
                  <a16:creationId xmlns:a16="http://schemas.microsoft.com/office/drawing/2014/main" id="{0BD30E40-6E02-4BC9-AA00-7077A8884BDB}"/>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66">
              <a:extLst>
                <a:ext uri="{FF2B5EF4-FFF2-40B4-BE49-F238E27FC236}">
                  <a16:creationId xmlns:a16="http://schemas.microsoft.com/office/drawing/2014/main" id="{3358AC92-62C8-4084-B469-23852CFE6C1D}"/>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67">
              <a:extLst>
                <a:ext uri="{FF2B5EF4-FFF2-40B4-BE49-F238E27FC236}">
                  <a16:creationId xmlns:a16="http://schemas.microsoft.com/office/drawing/2014/main" id="{A1FCC872-B694-47B5-B4AC-27155BA192B5}"/>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68">
              <a:extLst>
                <a:ext uri="{FF2B5EF4-FFF2-40B4-BE49-F238E27FC236}">
                  <a16:creationId xmlns:a16="http://schemas.microsoft.com/office/drawing/2014/main" id="{DE977BA1-0142-4B36-A1B5-1AC8F0598525}"/>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69">
              <a:extLst>
                <a:ext uri="{FF2B5EF4-FFF2-40B4-BE49-F238E27FC236}">
                  <a16:creationId xmlns:a16="http://schemas.microsoft.com/office/drawing/2014/main" id="{951B1287-5BB3-4483-99C7-85E460B43AD4}"/>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70">
              <a:extLst>
                <a:ext uri="{FF2B5EF4-FFF2-40B4-BE49-F238E27FC236}">
                  <a16:creationId xmlns:a16="http://schemas.microsoft.com/office/drawing/2014/main" id="{EC1F9849-5B4C-4C20-88A2-5DF906E91A22}"/>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71">
              <a:extLst>
                <a:ext uri="{FF2B5EF4-FFF2-40B4-BE49-F238E27FC236}">
                  <a16:creationId xmlns:a16="http://schemas.microsoft.com/office/drawing/2014/main" id="{B3E69F90-2A23-407B-8A4B-B18E6640A764}"/>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72">
              <a:extLst>
                <a:ext uri="{FF2B5EF4-FFF2-40B4-BE49-F238E27FC236}">
                  <a16:creationId xmlns:a16="http://schemas.microsoft.com/office/drawing/2014/main" id="{509BEACB-5387-4A2C-B23D-037206BF9D45}"/>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73">
              <a:extLst>
                <a:ext uri="{FF2B5EF4-FFF2-40B4-BE49-F238E27FC236}">
                  <a16:creationId xmlns:a16="http://schemas.microsoft.com/office/drawing/2014/main" id="{0CABA3B4-C67B-473F-8185-A8CE9804E01E}"/>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74">
              <a:extLst>
                <a:ext uri="{FF2B5EF4-FFF2-40B4-BE49-F238E27FC236}">
                  <a16:creationId xmlns:a16="http://schemas.microsoft.com/office/drawing/2014/main" id="{B4752E9A-DC17-4916-AC5B-D71C2855F126}"/>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75">
              <a:extLst>
                <a:ext uri="{FF2B5EF4-FFF2-40B4-BE49-F238E27FC236}">
                  <a16:creationId xmlns:a16="http://schemas.microsoft.com/office/drawing/2014/main" id="{D3C03224-8209-45C2-8FCA-886D7DB98F1F}"/>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76">
              <a:extLst>
                <a:ext uri="{FF2B5EF4-FFF2-40B4-BE49-F238E27FC236}">
                  <a16:creationId xmlns:a16="http://schemas.microsoft.com/office/drawing/2014/main" id="{1ED57854-6CA2-4BF5-94C1-E122ADEB180C}"/>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77">
              <a:extLst>
                <a:ext uri="{FF2B5EF4-FFF2-40B4-BE49-F238E27FC236}">
                  <a16:creationId xmlns:a16="http://schemas.microsoft.com/office/drawing/2014/main" id="{1B80906A-881F-4FA7-93C7-EC1B492DE812}"/>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78">
              <a:extLst>
                <a:ext uri="{FF2B5EF4-FFF2-40B4-BE49-F238E27FC236}">
                  <a16:creationId xmlns:a16="http://schemas.microsoft.com/office/drawing/2014/main" id="{ACF98550-307A-4819-8682-1BF8494530F7}"/>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79">
              <a:extLst>
                <a:ext uri="{FF2B5EF4-FFF2-40B4-BE49-F238E27FC236}">
                  <a16:creationId xmlns:a16="http://schemas.microsoft.com/office/drawing/2014/main" id="{37EE3F1F-C4C0-40EB-8CED-7B052ABCE2C9}"/>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80">
              <a:extLst>
                <a:ext uri="{FF2B5EF4-FFF2-40B4-BE49-F238E27FC236}">
                  <a16:creationId xmlns:a16="http://schemas.microsoft.com/office/drawing/2014/main" id="{94618FF3-79EA-440A-9B19-FCB2A765E63C}"/>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81">
              <a:extLst>
                <a:ext uri="{FF2B5EF4-FFF2-40B4-BE49-F238E27FC236}">
                  <a16:creationId xmlns:a16="http://schemas.microsoft.com/office/drawing/2014/main" id="{9FD35E46-64B9-4580-A515-4B96D84B9A45}"/>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82">
              <a:extLst>
                <a:ext uri="{FF2B5EF4-FFF2-40B4-BE49-F238E27FC236}">
                  <a16:creationId xmlns:a16="http://schemas.microsoft.com/office/drawing/2014/main" id="{3D8362EF-CF83-43AB-B742-80E5D583AA0D}"/>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83">
              <a:extLst>
                <a:ext uri="{FF2B5EF4-FFF2-40B4-BE49-F238E27FC236}">
                  <a16:creationId xmlns:a16="http://schemas.microsoft.com/office/drawing/2014/main" id="{171C219F-5458-4C17-BD37-D1DA7F3635C0}"/>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194" name="標題 1"/>
          <p:cNvSpPr>
            <a:spLocks noGrp="1"/>
          </p:cNvSpPr>
          <p:nvPr>
            <p:ph type="title"/>
          </p:nvPr>
        </p:nvSpPr>
        <p:spPr>
          <a:xfrm>
            <a:off x="2145565" y="666287"/>
            <a:ext cx="7886700" cy="749241"/>
          </a:xfrm>
        </p:spPr>
        <p:txBody>
          <a:bodyPr>
            <a:noAutofit/>
          </a:bodyPr>
          <a:lstStyle/>
          <a:p>
            <a:pPr algn="ctr"/>
            <a:r>
              <a:rPr lang="zh-TW" altLang="zh-TW" b="1" dirty="0">
                <a:solidFill>
                  <a:srgbClr val="C00000"/>
                </a:solidFill>
                <a:latin typeface="微軟正黑體" panose="020B0604030504040204" pitchFamily="34" charset="-120"/>
                <a:ea typeface="微軟正黑體" panose="020B0604030504040204" pitchFamily="34" charset="-120"/>
              </a:rPr>
              <a:t>簡報大綱</a:t>
            </a:r>
            <a:endParaRPr lang="zh-TW" altLang="en-US" dirty="0">
              <a:solidFill>
                <a:srgbClr val="C00000"/>
              </a:solidFill>
              <a:latin typeface="微軟正黑體" panose="020B0604030504040204" pitchFamily="34" charset="-120"/>
              <a:ea typeface="微軟正黑體" panose="020B0604030504040204" pitchFamily="34" charset="-120"/>
            </a:endParaRPr>
          </a:p>
        </p:txBody>
      </p:sp>
      <p:pic>
        <p:nvPicPr>
          <p:cNvPr id="8" name="圖片 7" descr="聯合會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708" y="146114"/>
            <a:ext cx="2899954" cy="529923"/>
          </a:xfrm>
          <a:prstGeom prst="rect">
            <a:avLst/>
          </a:prstGeom>
        </p:spPr>
      </p:pic>
      <p:sp>
        <p:nvSpPr>
          <p:cNvPr id="408" name="內容版面配置區 2">
            <a:extLst>
              <a:ext uri="{FF2B5EF4-FFF2-40B4-BE49-F238E27FC236}">
                <a16:creationId xmlns:a16="http://schemas.microsoft.com/office/drawing/2014/main" id="{DDF84074-863A-441A-A374-C76DDD5475D1}"/>
              </a:ext>
            </a:extLst>
          </p:cNvPr>
          <p:cNvSpPr txBox="1">
            <a:spLocks/>
          </p:cNvSpPr>
          <p:nvPr/>
        </p:nvSpPr>
        <p:spPr>
          <a:xfrm>
            <a:off x="1979993" y="1387778"/>
            <a:ext cx="8936245" cy="52110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a:lnSpc>
                <a:spcPct val="150000"/>
              </a:lnSpc>
              <a:spcBef>
                <a:spcPct val="20000"/>
              </a:spcBef>
              <a:buFont typeface="Arial" panose="020B0604020202020204" pitchFamily="34" charset="0"/>
              <a:buNone/>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壹、五專完全免試單獨招生                                                                </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Arial Unicode MS" pitchFamily="34" charset="-120"/>
              </a:rPr>
              <a:t>3</a:t>
            </a:r>
          </a:p>
          <a:p>
            <a:pPr marL="257168" indent="-257168">
              <a:lnSpc>
                <a:spcPct val="150000"/>
              </a:lnSpc>
              <a:spcBef>
                <a:spcPct val="20000"/>
              </a:spcBef>
              <a:buFont typeface="Arial" panose="020B0604020202020204" pitchFamily="34" charset="0"/>
              <a:buNone/>
              <a:defRPr/>
            </a:pPr>
            <a:r>
              <a:rPr lang="zh-TW" altLang="en-US" sz="2400" b="1" dirty="0">
                <a:solidFill>
                  <a:srgbClr val="385723"/>
                </a:solidFill>
                <a:latin typeface="微軟正黑體" panose="020B0604030504040204" pitchFamily="34" charset="-120"/>
                <a:ea typeface="微軟正黑體" panose="020B0604030504040204" pitchFamily="34" charset="-120"/>
              </a:rPr>
              <a:t>貳、</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 115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學年度五專完免重要注意事項                                            </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  </a:t>
            </a:r>
            <a:endParaRPr lang="zh-TW"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57168" indent="-257168">
              <a:lnSpc>
                <a:spcPct val="150000"/>
              </a:lnSpc>
              <a:spcBef>
                <a:spcPct val="20000"/>
              </a:spcBef>
              <a:buFont typeface="Arial" panose="020B0604020202020204" pitchFamily="34" charset="0"/>
              <a:buNone/>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参、五專完免招生學校                                                                        </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                  </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57168" indent="-257168">
              <a:lnSpc>
                <a:spcPct val="150000"/>
              </a:lnSpc>
              <a:spcBef>
                <a:spcPct val="20000"/>
              </a:spcBef>
              <a:buFont typeface="Arial" panose="020B0604020202020204" pitchFamily="34" charset="0"/>
              <a:buNone/>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肆、五專完免</a:t>
            </a:r>
            <a:r>
              <a:rPr lang="zh-TW" altLang="en-US" sz="2400" b="1" dirty="0">
                <a:solidFill>
                  <a:srgbClr val="385723"/>
                </a:solidFill>
                <a:latin typeface="微軟正黑體" panose="020B0604030504040204" pitchFamily="34" charset="-120"/>
                <a:ea typeface="微軟正黑體" panose="020B0604030504040204" pitchFamily="34" charset="-120"/>
              </a:rPr>
              <a:t>招生重要日程                                                                </a:t>
            </a:r>
            <a:r>
              <a:rPr lang="en-US" altLang="zh-TW" sz="2400" b="1" dirty="0">
                <a:solidFill>
                  <a:srgbClr val="385723"/>
                </a:solidFill>
                <a:latin typeface="微軟正黑體" panose="020B0604030504040204" pitchFamily="34" charset="-120"/>
                <a:ea typeface="微軟正黑體" panose="020B0604030504040204" pitchFamily="34" charset="-120"/>
              </a:rPr>
              <a:t>6</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57168" indent="-257168">
              <a:lnSpc>
                <a:spcPct val="150000"/>
              </a:lnSpc>
              <a:spcBef>
                <a:spcPct val="20000"/>
              </a:spcBef>
              <a:buFont typeface="Arial" panose="020B0604020202020204" pitchFamily="34" charset="0"/>
              <a:buNone/>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伍、五專完免</a:t>
            </a:r>
            <a:r>
              <a:rPr lang="zh-TW" altLang="en-US" sz="2400" b="1" dirty="0">
                <a:solidFill>
                  <a:srgbClr val="385723"/>
                </a:solidFill>
                <a:latin typeface="微軟正黑體" panose="020B0604030504040204" pitchFamily="34" charset="-120"/>
                <a:ea typeface="微軟正黑體" panose="020B0604030504040204" pitchFamily="34" charset="-120"/>
              </a:rPr>
              <a:t>報名作業                                                                        </a:t>
            </a:r>
            <a:r>
              <a:rPr lang="en-US" altLang="zh-TW" sz="2400" b="1" dirty="0">
                <a:solidFill>
                  <a:srgbClr val="385723"/>
                </a:solidFill>
                <a:latin typeface="微軟正黑體" panose="020B0604030504040204" pitchFamily="34" charset="-120"/>
                <a:ea typeface="微軟正黑體" panose="020B0604030504040204" pitchFamily="34" charset="-120"/>
              </a:rPr>
              <a:t>7</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57168" indent="-257168">
              <a:lnSpc>
                <a:spcPct val="150000"/>
              </a:lnSpc>
              <a:spcBef>
                <a:spcPct val="20000"/>
              </a:spcBef>
              <a:buFont typeface="Arial" panose="020B0604020202020204" pitchFamily="34" charset="0"/>
              <a:buNone/>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陸、五專完免</a:t>
            </a:r>
            <a:r>
              <a:rPr lang="zh-TW" altLang="en-US" sz="2400" b="1" dirty="0">
                <a:solidFill>
                  <a:srgbClr val="385723"/>
                </a:solidFill>
                <a:latin typeface="微軟正黑體" panose="020B0604030504040204" pitchFamily="34" charset="-120"/>
                <a:ea typeface="微軟正黑體" panose="020B0604030504040204" pitchFamily="34" charset="-120"/>
              </a:rPr>
              <a:t>成績採計與計算                                                            </a:t>
            </a:r>
            <a:r>
              <a:rPr lang="en-US" altLang="zh-TW" sz="2400" b="1" dirty="0">
                <a:solidFill>
                  <a:srgbClr val="385723"/>
                </a:solidFill>
                <a:latin typeface="微軟正黑體" panose="020B0604030504040204" pitchFamily="34" charset="-120"/>
                <a:ea typeface="微軟正黑體" panose="020B0604030504040204" pitchFamily="34" charset="-120"/>
              </a:rPr>
              <a:t>9</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                                                                            </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07" name="投影片編號版面配置區 4">
            <a:extLst>
              <a:ext uri="{FF2B5EF4-FFF2-40B4-BE49-F238E27FC236}">
                <a16:creationId xmlns:a16="http://schemas.microsoft.com/office/drawing/2014/main" id="{D615D3C6-64C2-4A26-B4DF-54F00874221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24726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51845" y="3005712"/>
            <a:ext cx="9586418" cy="3029943"/>
          </a:xfrm>
        </p:spPr>
        <p:txBody>
          <a:bodyPr rtlCol="0">
            <a:noAutofit/>
          </a:bodyPr>
          <a:lstStyle/>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1.</a:t>
            </a:r>
            <a:r>
              <a:rPr lang="zh-TW" altLang="zh-TW" sz="2000" b="1" u="sng" dirty="0">
                <a:solidFill>
                  <a:srgbClr val="C00000"/>
                </a:solidFill>
                <a:latin typeface="微軟正黑體" panose="020B0604030504040204" pitchFamily="34" charset="-120"/>
                <a:ea typeface="微軟正黑體" panose="020B0604030504040204" pitchFamily="34" charset="-120"/>
              </a:rPr>
              <a:t>一般生</a:t>
            </a:r>
            <a:r>
              <a:rPr lang="zh-TW" altLang="zh-TW" sz="2000" b="1" dirty="0">
                <a:solidFill>
                  <a:srgbClr val="0033CC"/>
                </a:solidFill>
                <a:latin typeface="微軟正黑體" panose="020B0604030504040204" pitchFamily="34" charset="-120"/>
                <a:ea typeface="微軟正黑體" panose="020B0604030504040204" pitchFamily="34" charset="-120"/>
              </a:rPr>
              <a:t>報名表</a:t>
            </a:r>
            <a:r>
              <a:rPr lang="zh-TW" altLang="en-US" sz="2000" b="1" dirty="0">
                <a:solidFill>
                  <a:srgbClr val="0033CC"/>
                </a:solidFill>
                <a:latin typeface="微軟正黑體" panose="020B0604030504040204" pitchFamily="34" charset="-120"/>
                <a:ea typeface="微軟正黑體" panose="020B0604030504040204" pitchFamily="34" charset="-120"/>
              </a:rPr>
              <a:t>（並在大陸長期探親子女欄位勾選）</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免試生居留證或入出境許可證</a:t>
            </a:r>
            <a:r>
              <a:rPr lang="zh-TW" altLang="en-US" sz="2000" b="1" dirty="0">
                <a:solidFill>
                  <a:srgbClr val="0033CC"/>
                </a:solidFill>
                <a:latin typeface="微軟正黑體" panose="020B0604030504040204" pitchFamily="34" charset="-120"/>
                <a:ea typeface="微軟正黑體" panose="020B0604030504040204" pitchFamily="34" charset="-120"/>
              </a:rPr>
              <a:t>影印本</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3.</a:t>
            </a:r>
            <a:r>
              <a:rPr lang="zh-TW" altLang="en-US" sz="2000" b="1" u="sng" dirty="0">
                <a:solidFill>
                  <a:srgbClr val="0033CC"/>
                </a:solidFill>
                <a:latin typeface="微軟正黑體" panose="020B0604030504040204" pitchFamily="34" charset="-120"/>
                <a:ea typeface="微軟正黑體" panose="020B0604030504040204" pitchFamily="34" charset="-120"/>
              </a:rPr>
              <a:t>來臺未滿</a:t>
            </a:r>
            <a:r>
              <a:rPr lang="en-US" altLang="zh-TW" sz="2000" b="1" u="sng" dirty="0">
                <a:solidFill>
                  <a:srgbClr val="0033CC"/>
                </a:solidFill>
                <a:latin typeface="微軟正黑體" panose="020B0604030504040204" pitchFamily="34" charset="-120"/>
                <a:ea typeface="微軟正黑體" panose="020B0604030504040204" pitchFamily="34" charset="-120"/>
              </a:rPr>
              <a:t>1</a:t>
            </a:r>
            <a:r>
              <a:rPr lang="zh-TW" altLang="en-US" sz="2000" b="1" u="sng" dirty="0">
                <a:solidFill>
                  <a:srgbClr val="0033CC"/>
                </a:solidFill>
                <a:latin typeface="微軟正黑體" panose="020B0604030504040204" pitchFamily="34" charset="-120"/>
                <a:ea typeface="微軟正黑體" panose="020B0604030504040204" pitchFamily="34" charset="-120"/>
              </a:rPr>
              <a:t>年者</a:t>
            </a:r>
            <a:r>
              <a:rPr lang="zh-TW" altLang="en-US" sz="2000" b="1" dirty="0">
                <a:solidFill>
                  <a:srgbClr val="0033CC"/>
                </a:solidFill>
                <a:latin typeface="微軟正黑體" panose="020B0604030504040204" pitchFamily="34" charset="-120"/>
                <a:ea typeface="微軟正黑體" panose="020B0604030504040204" pitchFamily="34" charset="-120"/>
              </a:rPr>
              <a:t>須</a:t>
            </a:r>
            <a:r>
              <a:rPr lang="zh-TW" altLang="zh-TW" sz="2000" b="1" dirty="0">
                <a:solidFill>
                  <a:srgbClr val="0033CC"/>
                </a:solidFill>
                <a:latin typeface="微軟正黑體" panose="020B0604030504040204" pitchFamily="34" charset="-120"/>
                <a:ea typeface="微軟正黑體" panose="020B0604030504040204" pitchFamily="34" charset="-120"/>
              </a:rPr>
              <a:t>中央衛生主管機關指定醫院出具之</a:t>
            </a:r>
            <a:r>
              <a:rPr lang="zh-TW" altLang="zh-TW" sz="2000" b="1" dirty="0">
                <a:solidFill>
                  <a:srgbClr val="C00000"/>
                </a:solidFill>
                <a:latin typeface="微軟正黑體" panose="020B0604030504040204" pitchFamily="34" charset="-120"/>
                <a:ea typeface="微軟正黑體" panose="020B0604030504040204" pitchFamily="34" charset="-120"/>
              </a:rPr>
              <a:t>健康檢查合格證明</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4.</a:t>
            </a:r>
            <a:r>
              <a:rPr lang="zh-TW" altLang="zh-TW" sz="2000" b="1" u="sng" dirty="0">
                <a:solidFill>
                  <a:srgbClr val="C00000"/>
                </a:solidFill>
                <a:latin typeface="微軟正黑體" panose="020B0604030504040204" pitchFamily="34" charset="-120"/>
                <a:ea typeface="微軟正黑體" panose="020B0604030504040204" pitchFamily="34" charset="-120"/>
              </a:rPr>
              <a:t>學歷證明</a:t>
            </a:r>
            <a:r>
              <a:rPr lang="zh-TW" altLang="zh-TW" sz="2000" b="1" u="sng" dirty="0">
                <a:solidFill>
                  <a:srgbClr val="0033CC"/>
                </a:solidFill>
                <a:latin typeface="微軟正黑體" panose="020B0604030504040204" pitchFamily="34" charset="-120"/>
                <a:ea typeface="微軟正黑體" panose="020B0604030504040204" pitchFamily="34" charset="-120"/>
              </a:rPr>
              <a:t>文件</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highlight>
                  <a:srgbClr val="FCDBC4"/>
                </a:highlight>
                <a:latin typeface="微軟正黑體" panose="020B0604030504040204" pitchFamily="34" charset="-120"/>
                <a:ea typeface="微軟正黑體" panose="020B0604030504040204" pitchFamily="34" charset="-120"/>
              </a:rPr>
              <a:t>在學證明文件正本</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latin typeface="微軟正黑體" panose="020B0604030504040204" pitchFamily="34" charset="-120"/>
                <a:ea typeface="微軟正黑體" panose="020B0604030504040204" pitchFamily="34" charset="-120"/>
              </a:rPr>
              <a:t>及</a:t>
            </a:r>
            <a:r>
              <a:rPr lang="zh-TW" altLang="en-US" sz="2000" b="1" u="sng" dirty="0">
                <a:solidFill>
                  <a:srgbClr val="0033CC"/>
                </a:solidFill>
                <a:latin typeface="微軟正黑體" panose="020B0604030504040204" pitchFamily="34" charset="-120"/>
                <a:ea typeface="微軟正黑體" panose="020B0604030504040204" pitchFamily="34" charset="-120"/>
              </a:rPr>
              <a:t>就學</a:t>
            </a:r>
            <a:r>
              <a:rPr lang="zh-TW" altLang="en-US" sz="2000" b="1" u="sng" dirty="0">
                <a:solidFill>
                  <a:srgbClr val="C00000"/>
                </a:solidFill>
                <a:latin typeface="微軟正黑體" panose="020B0604030504040204" pitchFamily="34" charset="-120"/>
                <a:ea typeface="微軟正黑體" panose="020B0604030504040204" pitchFamily="34" charset="-120"/>
              </a:rPr>
              <a:t>成績單</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highlight>
                  <a:srgbClr val="FCDBC4"/>
                </a:highlight>
                <a:latin typeface="微軟正黑體" panose="020B0604030504040204" pitchFamily="34" charset="-120"/>
                <a:ea typeface="微軟正黑體" panose="020B0604030504040204" pitchFamily="34" charset="-120"/>
              </a:rPr>
              <a:t>五學期成績單</a:t>
            </a:r>
            <a:r>
              <a:rPr lang="en-US" altLang="zh-TW" sz="2000" b="1" dirty="0">
                <a:solidFill>
                  <a:srgbClr val="0033CC"/>
                </a:solidFill>
                <a:latin typeface="微軟正黑體" panose="020B0604030504040204" pitchFamily="34" charset="-120"/>
                <a:ea typeface="微軟正黑體" panose="020B0604030504040204" pitchFamily="34" charset="-120"/>
              </a:rPr>
              <a:t>)</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5.</a:t>
            </a:r>
            <a:r>
              <a:rPr lang="zh-TW" altLang="zh-TW" sz="2000" b="1" dirty="0">
                <a:solidFill>
                  <a:srgbClr val="0033CC"/>
                </a:solidFill>
                <a:latin typeface="微軟正黑體" panose="020B0604030504040204" pitchFamily="34" charset="-120"/>
                <a:ea typeface="微軟正黑體" panose="020B0604030504040204" pitchFamily="34" charset="-120"/>
              </a:rPr>
              <a:t>免試生</a:t>
            </a:r>
            <a:r>
              <a:rPr lang="zh-TW" altLang="en-US" sz="2000" b="1" dirty="0">
                <a:solidFill>
                  <a:srgbClr val="0033CC"/>
                </a:solidFill>
                <a:latin typeface="微軟正黑體" panose="020B0604030504040204" pitchFamily="34" charset="-120"/>
                <a:ea typeface="微軟正黑體" panose="020B0604030504040204" pitchFamily="34" charset="-120"/>
              </a:rPr>
              <a:t>之</a:t>
            </a:r>
            <a:r>
              <a:rPr lang="zh-TW" altLang="en-US" sz="2000" b="1" u="sng" dirty="0">
                <a:solidFill>
                  <a:srgbClr val="C00000"/>
                </a:solidFill>
                <a:latin typeface="微軟正黑體" panose="020B0604030504040204" pitchFamily="34" charset="-120"/>
                <a:ea typeface="微軟正黑體" panose="020B0604030504040204" pitchFamily="34" charset="-120"/>
              </a:rPr>
              <a:t>父或母之</a:t>
            </a:r>
            <a:r>
              <a:rPr lang="zh-TW" altLang="zh-TW" sz="2000" b="1" u="sng" dirty="0">
                <a:solidFill>
                  <a:srgbClr val="C00000"/>
                </a:solidFill>
                <a:latin typeface="微軟正黑體" panose="020B0604030504040204" pitchFamily="34" charset="-120"/>
                <a:ea typeface="微軟正黑體" panose="020B0604030504040204" pitchFamily="34" charset="-120"/>
              </a:rPr>
              <a:t>臺灣地區入出境許可證</a:t>
            </a:r>
            <a:r>
              <a:rPr lang="zh-TW" altLang="en-US" sz="2000" b="1" u="sng" dirty="0">
                <a:solidFill>
                  <a:srgbClr val="C00000"/>
                </a:solidFill>
                <a:latin typeface="微軟正黑體" panose="020B0604030504040204" pitchFamily="34" charset="-120"/>
                <a:ea typeface="微軟正黑體" panose="020B0604030504040204" pitchFamily="34" charset="-120"/>
              </a:rPr>
              <a:t>或居留證</a:t>
            </a:r>
            <a:r>
              <a:rPr lang="zh-TW" altLang="en-US" sz="2000" b="1" dirty="0">
                <a:solidFill>
                  <a:srgbClr val="0000CC"/>
                </a:solidFill>
                <a:latin typeface="微軟正黑體" panose="020B0604030504040204" pitchFamily="34" charset="-120"/>
                <a:ea typeface="微軟正黑體" panose="020B0604030504040204" pitchFamily="34" charset="-120"/>
              </a:rPr>
              <a:t>影印本</a:t>
            </a:r>
            <a:endParaRPr lang="zh-TW" altLang="zh-TW" sz="2000" b="1" dirty="0">
              <a:solidFill>
                <a:srgbClr val="0000CC"/>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6.</a:t>
            </a:r>
            <a:r>
              <a:rPr lang="zh-TW" altLang="en-US" sz="2000" b="1" dirty="0">
                <a:solidFill>
                  <a:srgbClr val="0033CC"/>
                </a:solidFill>
                <a:latin typeface="微軟正黑體" panose="020B0604030504040204" pitchFamily="34" charset="-120"/>
                <a:ea typeface="微軟正黑體" panose="020B0604030504040204" pitchFamily="34" charset="-120"/>
              </a:rPr>
              <a:t>國中學校</a:t>
            </a:r>
            <a:r>
              <a:rPr lang="zh-TW" altLang="zh-TW" sz="2000" b="1" dirty="0">
                <a:solidFill>
                  <a:srgbClr val="0033CC"/>
                </a:solidFill>
                <a:latin typeface="微軟正黑體" panose="020B0604030504040204" pitchFamily="34" charset="-120"/>
                <a:ea typeface="微軟正黑體" panose="020B0604030504040204" pitchFamily="34" charset="-120"/>
              </a:rPr>
              <a:t>出具</a:t>
            </a:r>
            <a:r>
              <a:rPr lang="zh-TW" altLang="en-US" sz="2000" b="1" dirty="0">
                <a:solidFill>
                  <a:srgbClr val="0033CC"/>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115</a:t>
            </a:r>
            <a:r>
              <a:rPr lang="zh-TW" altLang="zh-TW" sz="2000" b="1" dirty="0">
                <a:solidFill>
                  <a:srgbClr val="C00000"/>
                </a:solidFill>
                <a:latin typeface="微軟正黑體" panose="020B0604030504040204" pitchFamily="34" charset="-120"/>
                <a:ea typeface="微軟正黑體" panose="020B0604030504040204" pitchFamily="34" charset="-120"/>
              </a:rPr>
              <a:t>學年度五專入學專用</a:t>
            </a:r>
            <a:r>
              <a:rPr lang="zh-TW" altLang="en-US" sz="2000" b="1"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C00000"/>
                </a:solidFill>
                <a:latin typeface="微軟正黑體" panose="020B0604030504040204" pitchFamily="34" charset="-120"/>
                <a:ea typeface="微軟正黑體" panose="020B0604030504040204" pitchFamily="34" charset="-120"/>
              </a:rPr>
              <a:t>免試入學比序項目積分證明單</a:t>
            </a:r>
            <a:r>
              <a:rPr lang="zh-TW" altLang="en-US" sz="2000" b="1" dirty="0">
                <a:solidFill>
                  <a:srgbClr val="0033CC"/>
                </a:solidFill>
                <a:latin typeface="微軟正黑體" panose="020B0604030504040204" pitchFamily="34" charset="-120"/>
                <a:ea typeface="微軟正黑體" panose="020B0604030504040204" pitchFamily="34" charset="-120"/>
              </a:rPr>
              <a:t>」正本</a:t>
            </a:r>
            <a:endParaRPr lang="zh-TW" altLang="en-US" sz="2000" b="1" dirty="0"/>
          </a:p>
        </p:txBody>
      </p:sp>
      <p:cxnSp>
        <p:nvCxnSpPr>
          <p:cNvPr id="12" name="直接连接符 42">
            <a:extLst>
              <a:ext uri="{FF2B5EF4-FFF2-40B4-BE49-F238E27FC236}">
                <a16:creationId xmlns:a16="http://schemas.microsoft.com/office/drawing/2014/main" id="{2F665846-9C60-44C9-9595-9EC7F9322141}"/>
              </a:ext>
            </a:extLst>
          </p:cNvPr>
          <p:cNvCxnSpPr>
            <a:cxnSpLocks/>
          </p:cNvCxnSpPr>
          <p:nvPr/>
        </p:nvCxnSpPr>
        <p:spPr>
          <a:xfrm>
            <a:off x="804497" y="744940"/>
            <a:ext cx="77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71AA52EC-7DB1-4E87-8C0D-FAA1C5227515}"/>
              </a:ext>
            </a:extLst>
          </p:cNvPr>
          <p:cNvSpPr>
            <a:spLocks noEditPoints="1"/>
          </p:cNvSpPr>
          <p:nvPr/>
        </p:nvSpPr>
        <p:spPr bwMode="auto">
          <a:xfrm>
            <a:off x="8541180" y="25159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 name="標題 1"/>
          <p:cNvSpPr txBox="1">
            <a:spLocks/>
          </p:cNvSpPr>
          <p:nvPr/>
        </p:nvSpPr>
        <p:spPr bwMode="auto">
          <a:xfrm>
            <a:off x="756911" y="308827"/>
            <a:ext cx="7787587"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2400" b="1" dirty="0">
                <a:solidFill>
                  <a:srgbClr val="002060"/>
                </a:solidFill>
                <a:latin typeface="微軟正黑體" panose="020B0604030504040204" pitchFamily="34" charset="-120"/>
                <a:ea typeface="微軟正黑體" panose="020B0604030504040204" pitchFamily="34" charset="-120"/>
              </a:rPr>
              <a:t>2/11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grpSp>
        <p:nvGrpSpPr>
          <p:cNvPr id="15" name="组合 7"/>
          <p:cNvGrpSpPr/>
          <p:nvPr/>
        </p:nvGrpSpPr>
        <p:grpSpPr>
          <a:xfrm>
            <a:off x="1112191" y="1013930"/>
            <a:ext cx="10026072" cy="1798940"/>
            <a:chOff x="0" y="194742"/>
            <a:chExt cx="5917931" cy="2439374"/>
          </a:xfrm>
        </p:grpSpPr>
        <p:sp>
          <p:nvSpPr>
            <p:cNvPr id="16" name="圆角矩形 8"/>
            <p:cNvSpPr/>
            <p:nvPr/>
          </p:nvSpPr>
          <p:spPr>
            <a:xfrm>
              <a:off x="173208" y="194742"/>
              <a:ext cx="5744723" cy="2439374"/>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7" name="组合 9"/>
            <p:cNvGrpSpPr/>
            <p:nvPr/>
          </p:nvGrpSpPr>
          <p:grpSpPr>
            <a:xfrm>
              <a:off x="0" y="290669"/>
              <a:ext cx="424561" cy="355906"/>
              <a:chOff x="469900" y="728859"/>
              <a:chExt cx="424561" cy="355906"/>
            </a:xfrm>
          </p:grpSpPr>
          <p:sp>
            <p:nvSpPr>
              <p:cNvPr id="18"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9"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0"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1"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2"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5"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2" name="文字方塊 1"/>
          <p:cNvSpPr txBox="1"/>
          <p:nvPr/>
        </p:nvSpPr>
        <p:spPr>
          <a:xfrm>
            <a:off x="1740200" y="1120180"/>
            <a:ext cx="9149717" cy="1569660"/>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400" b="1" dirty="0">
                <a:latin typeface="微軟正黑體" panose="020B0604030504040204" pitchFamily="34" charset="-120"/>
                <a:ea typeface="微軟正黑體" panose="020B0604030504040204" pitchFamily="34" charset="-120"/>
              </a:rPr>
              <a:t>24</a:t>
            </a:r>
            <a:r>
              <a:rPr lang="zh-TW" altLang="en-US" sz="2400" b="1" dirty="0">
                <a:latin typeface="微軟正黑體" panose="020B0604030504040204" pitchFamily="34" charset="-120"/>
                <a:ea typeface="微軟正黑體" panose="020B0604030504040204" pitchFamily="34" charset="-120"/>
              </a:rPr>
              <a:t>條第</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項規定，且具有就讀五專學校需求者，可以</a:t>
            </a:r>
            <a:r>
              <a:rPr lang="zh-TW" altLang="en-US" sz="24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400" b="1" dirty="0">
                <a:latin typeface="微軟正黑體" panose="020B0604030504040204" pitchFamily="34" charset="-120"/>
                <a:ea typeface="微軟正黑體" panose="020B0604030504040204" pitchFamily="34" charset="-120"/>
              </a:rPr>
              <a:t>身分報名五專優先免試入學招生，報名須檢附下列資格審查文件，並以</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或</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個別網路報名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方式報名</a:t>
            </a:r>
            <a:endParaRPr lang="en-US" altLang="zh-TW" sz="2400" b="1" dirty="0">
              <a:latin typeface="微軟正黑體" panose="020B0604030504040204" pitchFamily="34" charset="-120"/>
              <a:ea typeface="微軟正黑體" panose="020B0604030504040204" pitchFamily="34" charset="-120"/>
            </a:endParaRPr>
          </a:p>
        </p:txBody>
      </p:sp>
      <p:sp>
        <p:nvSpPr>
          <p:cNvPr id="27" name="投影片編號版面配置區 4">
            <a:extLst>
              <a:ext uri="{FF2B5EF4-FFF2-40B4-BE49-F238E27FC236}">
                <a16:creationId xmlns:a16="http://schemas.microsoft.com/office/drawing/2014/main" id="{89E63A14-248F-4E97-A53D-AB92CFD0E30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星形: 五角 3">
            <a:extLst>
              <a:ext uri="{FF2B5EF4-FFF2-40B4-BE49-F238E27FC236}">
                <a16:creationId xmlns:a16="http://schemas.microsoft.com/office/drawing/2014/main" id="{2838B0F3-E2C5-9D6F-4E89-5F8B71BE2E7D}"/>
              </a:ext>
            </a:extLst>
          </p:cNvPr>
          <p:cNvSpPr/>
          <p:nvPr/>
        </p:nvSpPr>
        <p:spPr>
          <a:xfrm>
            <a:off x="1332018" y="4318426"/>
            <a:ext cx="293447" cy="316871"/>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星形: 五角 4">
            <a:extLst>
              <a:ext uri="{FF2B5EF4-FFF2-40B4-BE49-F238E27FC236}">
                <a16:creationId xmlns:a16="http://schemas.microsoft.com/office/drawing/2014/main" id="{CAFE6EAC-2514-F444-94C9-30C5647C1F21}"/>
              </a:ext>
            </a:extLst>
          </p:cNvPr>
          <p:cNvSpPr/>
          <p:nvPr/>
        </p:nvSpPr>
        <p:spPr>
          <a:xfrm>
            <a:off x="1332697" y="4717332"/>
            <a:ext cx="293447" cy="316871"/>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791815" y="933077"/>
            <a:ext cx="8360569" cy="863486"/>
          </a:xfrm>
          <a:prstGeom prst="rect">
            <a:avLst/>
          </a:prstGeom>
          <a:solidFill>
            <a:srgbClr val="FFFD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3" name="內容版面配置區 2"/>
          <p:cNvSpPr>
            <a:spLocks noGrp="1"/>
          </p:cNvSpPr>
          <p:nvPr>
            <p:ph idx="1"/>
          </p:nvPr>
        </p:nvSpPr>
        <p:spPr>
          <a:xfrm>
            <a:off x="1936750" y="1059306"/>
            <a:ext cx="8015178" cy="687126"/>
          </a:xfrm>
        </p:spPr>
        <p:txBody>
          <a:bodyPr/>
          <a:lstStyle/>
          <a:p>
            <a:pPr marL="0" indent="0">
              <a:buNone/>
            </a:pPr>
            <a:r>
              <a:rPr lang="zh-TW" altLang="en-US" sz="1950" b="1" dirty="0">
                <a:latin typeface="微軟正黑體" panose="020B0604030504040204" pitchFamily="34" charset="-120"/>
                <a:ea typeface="微軟正黑體" panose="020B0604030504040204" pitchFamily="34" charset="-120"/>
              </a:rPr>
              <a:t>衛生福利部疾病管制署網站查詢健檢指定醫院名單</a:t>
            </a:r>
            <a:r>
              <a:rPr lang="en-US" altLang="zh-TW" sz="1800" b="1" dirty="0">
                <a:solidFill>
                  <a:srgbClr val="0033CC"/>
                </a:solidFill>
                <a:latin typeface="微軟正黑體" panose="020B0604030504040204" pitchFamily="34" charset="-120"/>
                <a:ea typeface="微軟正黑體" panose="020B0604030504040204" pitchFamily="34" charset="-120"/>
              </a:rPr>
              <a:t>https://www.cdc.gov.tw/Category/MPage/NUbynnEb1y3sP6gVFFhDSg</a:t>
            </a:r>
            <a:endParaRPr lang="zh-TW" altLang="en-US" sz="1800" b="1" dirty="0">
              <a:solidFill>
                <a:srgbClr val="0033CC"/>
              </a:solidFill>
              <a:latin typeface="微軟正黑體" panose="020B0604030504040204" pitchFamily="34" charset="-120"/>
              <a:ea typeface="微軟正黑體" panose="020B0604030504040204" pitchFamily="34" charset="-120"/>
            </a:endParaRPr>
          </a:p>
        </p:txBody>
      </p:sp>
      <p:grpSp>
        <p:nvGrpSpPr>
          <p:cNvPr id="17" name="群組 16">
            <a:extLst>
              <a:ext uri="{FF2B5EF4-FFF2-40B4-BE49-F238E27FC236}">
                <a16:creationId xmlns:a16="http://schemas.microsoft.com/office/drawing/2014/main" id="{3CCA7B35-DA54-43DF-9F65-5EC11656A162}"/>
              </a:ext>
            </a:extLst>
          </p:cNvPr>
          <p:cNvGrpSpPr/>
          <p:nvPr/>
        </p:nvGrpSpPr>
        <p:grpSpPr>
          <a:xfrm>
            <a:off x="1641447" y="1931760"/>
            <a:ext cx="8735486" cy="4413870"/>
            <a:chOff x="117447" y="1931760"/>
            <a:chExt cx="8735486" cy="4413870"/>
          </a:xfrm>
        </p:grpSpPr>
        <p:pic>
          <p:nvPicPr>
            <p:cNvPr id="6" name="圖片 5">
              <a:extLst>
                <a:ext uri="{FF2B5EF4-FFF2-40B4-BE49-F238E27FC236}">
                  <a16:creationId xmlns:a16="http://schemas.microsoft.com/office/drawing/2014/main" id="{5F59DBC5-0F55-43E9-9E6D-89A1E73F6AC6}"/>
                </a:ext>
              </a:extLst>
            </p:cNvPr>
            <p:cNvPicPr>
              <a:picLocks noChangeAspect="1"/>
            </p:cNvPicPr>
            <p:nvPr/>
          </p:nvPicPr>
          <p:blipFill>
            <a:blip r:embed="rId2"/>
            <a:stretch>
              <a:fillRect/>
            </a:stretch>
          </p:blipFill>
          <p:spPr>
            <a:xfrm>
              <a:off x="117447" y="1931760"/>
              <a:ext cx="5897459" cy="4358105"/>
            </a:xfrm>
            <a:prstGeom prst="rect">
              <a:avLst/>
            </a:prstGeom>
          </p:spPr>
        </p:pic>
        <p:pic>
          <p:nvPicPr>
            <p:cNvPr id="13" name="圖片 12">
              <a:extLst>
                <a:ext uri="{FF2B5EF4-FFF2-40B4-BE49-F238E27FC236}">
                  <a16:creationId xmlns:a16="http://schemas.microsoft.com/office/drawing/2014/main" id="{08EF7DE3-CF3D-446D-8178-2ED2450F7677}"/>
                </a:ext>
              </a:extLst>
            </p:cNvPr>
            <p:cNvPicPr>
              <a:picLocks noChangeAspect="1"/>
            </p:cNvPicPr>
            <p:nvPr/>
          </p:nvPicPr>
          <p:blipFill>
            <a:blip r:embed="rId3"/>
            <a:stretch>
              <a:fillRect/>
            </a:stretch>
          </p:blipFill>
          <p:spPr>
            <a:xfrm>
              <a:off x="4745581" y="2589864"/>
              <a:ext cx="4107352" cy="3755766"/>
            </a:xfrm>
            <a:prstGeom prst="rect">
              <a:avLst/>
            </a:prstGeom>
          </p:spPr>
        </p:pic>
        <p:grpSp>
          <p:nvGrpSpPr>
            <p:cNvPr id="4" name="群組 3"/>
            <p:cNvGrpSpPr/>
            <p:nvPr/>
          </p:nvGrpSpPr>
          <p:grpSpPr>
            <a:xfrm>
              <a:off x="1689075" y="4439744"/>
              <a:ext cx="3248264" cy="884042"/>
              <a:chOff x="1689075" y="4439744"/>
              <a:chExt cx="3248264" cy="884042"/>
            </a:xfrm>
          </p:grpSpPr>
          <p:grpSp>
            <p:nvGrpSpPr>
              <p:cNvPr id="11" name="群組 10"/>
              <p:cNvGrpSpPr/>
              <p:nvPr/>
            </p:nvGrpSpPr>
            <p:grpSpPr>
              <a:xfrm>
                <a:off x="1689075" y="4439744"/>
                <a:ext cx="1247072" cy="715366"/>
                <a:chOff x="6573686" y="4480520"/>
                <a:chExt cx="1774890" cy="839044"/>
              </a:xfrm>
            </p:grpSpPr>
            <p:sp>
              <p:nvSpPr>
                <p:cNvPr id="8" name="矩形 7"/>
                <p:cNvSpPr/>
                <p:nvPr/>
              </p:nvSpPr>
              <p:spPr>
                <a:xfrm>
                  <a:off x="6912142" y="4480520"/>
                  <a:ext cx="1436434"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6573686" y="5071178"/>
                  <a:ext cx="1642269"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grpSp>
          <p:grpSp>
            <p:nvGrpSpPr>
              <p:cNvPr id="2" name="群組 1"/>
              <p:cNvGrpSpPr/>
              <p:nvPr/>
            </p:nvGrpSpPr>
            <p:grpSpPr>
              <a:xfrm>
                <a:off x="2872764" y="4875337"/>
                <a:ext cx="2064575" cy="448449"/>
                <a:chOff x="2662579" y="4304318"/>
                <a:chExt cx="2752767" cy="597932"/>
              </a:xfrm>
            </p:grpSpPr>
            <p:sp>
              <p:nvSpPr>
                <p:cNvPr id="15" name="iSlîḍe">
                  <a:extLst>
                    <a:ext uri="{FF2B5EF4-FFF2-40B4-BE49-F238E27FC236}">
                      <a16:creationId xmlns:a16="http://schemas.microsoft.com/office/drawing/2014/main" id="{B6AA0B60-8703-43C5-8888-B0DFA7958B5D}"/>
                    </a:ext>
                  </a:extLst>
                </p:cNvPr>
                <p:cNvSpPr/>
                <p:nvPr/>
              </p:nvSpPr>
              <p:spPr bwMode="auto">
                <a:xfrm flipH="1">
                  <a:off x="2662579" y="4375613"/>
                  <a:ext cx="2752767" cy="458191"/>
                </a:xfrm>
                <a:prstGeom prst="homePlate">
                  <a:avLst/>
                </a:prstGeom>
                <a:solidFill>
                  <a:schemeClr val="accent6">
                    <a:lumMod val="60000"/>
                    <a:lumOff val="40000"/>
                  </a:schemeClr>
                </a:solidFill>
                <a:ln w="381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6" name="ïš1ïdé">
                  <a:extLst>
                    <a:ext uri="{FF2B5EF4-FFF2-40B4-BE49-F238E27FC236}">
                      <a16:creationId xmlns:a16="http://schemas.microsoft.com/office/drawing/2014/main" id="{6A72B807-FB05-47F8-B305-A623E355BE2D}"/>
                    </a:ext>
                  </a:extLst>
                </p:cNvPr>
                <p:cNvSpPr txBox="1"/>
                <p:nvPr/>
              </p:nvSpPr>
              <p:spPr bwMode="auto">
                <a:xfrm>
                  <a:off x="2829532" y="4304318"/>
                  <a:ext cx="2546082" cy="5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TW" altLang="en-US" sz="1200" dirty="0">
                      <a:solidFill>
                        <a:schemeClr val="tx1"/>
                      </a:solidFill>
                      <a:latin typeface="微軟正黑體" panose="020B0604030504040204" pitchFamily="34" charset="-120"/>
                      <a:ea typeface="微軟正黑體" panose="020B0604030504040204" pitchFamily="34" charset="-120"/>
                    </a:rPr>
                    <a:t>居留或定居健康檢查項目表</a:t>
                  </a:r>
                  <a:endParaRPr lang="en-US" altLang="zh-CN" sz="1200" dirty="0">
                    <a:solidFill>
                      <a:schemeClr val="tx1"/>
                    </a:solidFill>
                    <a:latin typeface="微軟正黑體" panose="020B0604030504040204" pitchFamily="34" charset="-120"/>
                    <a:ea typeface="微軟正黑體" panose="020B0604030504040204" pitchFamily="34" charset="-120"/>
                  </a:endParaRPr>
                </a:p>
              </p:txBody>
            </p:sp>
          </p:grpSp>
        </p:gr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803436" y="727476"/>
            <a:ext cx="82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9048531" y="23413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1" name="標題 1"/>
          <p:cNvSpPr txBox="1">
            <a:spLocks/>
          </p:cNvSpPr>
          <p:nvPr/>
        </p:nvSpPr>
        <p:spPr bwMode="auto">
          <a:xfrm>
            <a:off x="755849" y="291363"/>
            <a:ext cx="820493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大陸長期探親子女健康檢查項目（</a:t>
            </a:r>
            <a:r>
              <a:rPr lang="en-US" altLang="zh-TW" sz="2400" b="1" dirty="0">
                <a:solidFill>
                  <a:srgbClr val="002060"/>
                </a:solidFill>
                <a:latin typeface="微軟正黑體" panose="020B0604030504040204" pitchFamily="34" charset="-120"/>
                <a:ea typeface="微軟正黑體" panose="020B0604030504040204" pitchFamily="34" charset="-120"/>
              </a:rPr>
              <a:t>3/11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sp>
        <p:nvSpPr>
          <p:cNvPr id="20" name="投影片編號版面配置區 4">
            <a:extLst>
              <a:ext uri="{FF2B5EF4-FFF2-40B4-BE49-F238E27FC236}">
                <a16:creationId xmlns:a16="http://schemas.microsoft.com/office/drawing/2014/main" id="{85EFC541-1B39-4B2D-9180-015094916786}"/>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8844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42">
            <a:extLst>
              <a:ext uri="{FF2B5EF4-FFF2-40B4-BE49-F238E27FC236}">
                <a16:creationId xmlns:a16="http://schemas.microsoft.com/office/drawing/2014/main" id="{2F665846-9C60-44C9-9595-9EC7F9322141}"/>
              </a:ext>
            </a:extLst>
          </p:cNvPr>
          <p:cNvCxnSpPr>
            <a:cxnSpLocks/>
          </p:cNvCxnSpPr>
          <p:nvPr/>
        </p:nvCxnSpPr>
        <p:spPr>
          <a:xfrm>
            <a:off x="837245" y="75434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Freeform 6">
            <a:extLst>
              <a:ext uri="{FF2B5EF4-FFF2-40B4-BE49-F238E27FC236}">
                <a16:creationId xmlns:a16="http://schemas.microsoft.com/office/drawing/2014/main" id="{71AA52EC-7DB1-4E87-8C0D-FAA1C5227515}"/>
              </a:ext>
            </a:extLst>
          </p:cNvPr>
          <p:cNvSpPr>
            <a:spLocks noEditPoints="1"/>
          </p:cNvSpPr>
          <p:nvPr/>
        </p:nvSpPr>
        <p:spPr bwMode="auto">
          <a:xfrm>
            <a:off x="8040369" y="26100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dirty="0"/>
          </a:p>
        </p:txBody>
      </p:sp>
      <p:sp>
        <p:nvSpPr>
          <p:cNvPr id="54" name="標題 1"/>
          <p:cNvSpPr txBox="1">
            <a:spLocks/>
          </p:cNvSpPr>
          <p:nvPr/>
        </p:nvSpPr>
        <p:spPr bwMode="auto">
          <a:xfrm>
            <a:off x="789659" y="31823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4/11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7" name="投影片編號版面配置區 4">
            <a:extLst>
              <a:ext uri="{FF2B5EF4-FFF2-40B4-BE49-F238E27FC236}">
                <a16:creationId xmlns:a16="http://schemas.microsoft.com/office/drawing/2014/main" id="{8B322198-DB0C-4C02-80DE-01886A60FED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8" name="內容版面配置區 2">
            <a:extLst>
              <a:ext uri="{FF2B5EF4-FFF2-40B4-BE49-F238E27FC236}">
                <a16:creationId xmlns:a16="http://schemas.microsoft.com/office/drawing/2014/main" id="{6981EA26-7260-48BA-92DA-EC7F3A708C34}"/>
              </a:ext>
            </a:extLst>
          </p:cNvPr>
          <p:cNvSpPr>
            <a:spLocks noGrp="1"/>
          </p:cNvSpPr>
          <p:nvPr>
            <p:ph idx="1"/>
          </p:nvPr>
        </p:nvSpPr>
        <p:spPr>
          <a:xfrm>
            <a:off x="1248458" y="5991118"/>
            <a:ext cx="6222206" cy="279501"/>
          </a:xfrm>
        </p:spPr>
        <p:txBody>
          <a:bodyPr>
            <a:noAutofit/>
          </a:bodyPr>
          <a:lstStyle/>
          <a:p>
            <a:r>
              <a:rPr lang="zh-TW" altLang="en-US" sz="1800" b="1" dirty="0">
                <a:solidFill>
                  <a:srgbClr val="C00000"/>
                </a:solidFill>
                <a:latin typeface="微軟正黑體" panose="020B0604030504040204" pitchFamily="34" charset="-120"/>
                <a:ea typeface="微軟正黑體" panose="020B0604030504040204" pitchFamily="34" charset="-120"/>
              </a:rPr>
              <a:t>免試生得就國中學校</a:t>
            </a:r>
            <a:r>
              <a:rPr lang="zh-TW" altLang="zh-TW" sz="1800" b="1" u="sng" dirty="0">
                <a:solidFill>
                  <a:srgbClr val="C00000"/>
                </a:solidFill>
                <a:latin typeface="微軟正黑體" panose="020B0604030504040204" pitchFamily="34" charset="-120"/>
                <a:ea typeface="微軟正黑體" panose="020B0604030504040204" pitchFamily="34" charset="-120"/>
              </a:rPr>
              <a:t>集體</a:t>
            </a:r>
            <a:r>
              <a:rPr lang="zh-TW" altLang="zh-TW" sz="1800" b="1" dirty="0">
                <a:solidFill>
                  <a:srgbClr val="C00000"/>
                </a:solidFill>
                <a:latin typeface="微軟正黑體" panose="020B0604030504040204" pitchFamily="34" charset="-120"/>
                <a:ea typeface="微軟正黑體" panose="020B0604030504040204" pitchFamily="34" charset="-120"/>
              </a:rPr>
              <a:t>報名</a:t>
            </a:r>
            <a:r>
              <a:rPr lang="zh-TW" altLang="en-US" sz="1800" b="1" dirty="0">
                <a:solidFill>
                  <a:srgbClr val="C00000"/>
                </a:solidFill>
                <a:latin typeface="微軟正黑體" panose="020B0604030504040204" pitchFamily="34" charset="-120"/>
                <a:ea typeface="微軟正黑體" panose="020B0604030504040204" pitchFamily="34" charset="-120"/>
              </a:rPr>
              <a:t>或</a:t>
            </a:r>
            <a:r>
              <a:rPr lang="zh-TW" altLang="zh-TW" sz="1800" b="1" u="sng" dirty="0">
                <a:solidFill>
                  <a:srgbClr val="C00000"/>
                </a:solidFill>
                <a:latin typeface="微軟正黑體" panose="020B0604030504040204" pitchFamily="34" charset="-120"/>
                <a:ea typeface="微軟正黑體" panose="020B0604030504040204" pitchFamily="34" charset="-120"/>
              </a:rPr>
              <a:t>個別</a:t>
            </a:r>
            <a:r>
              <a:rPr lang="zh-TW" altLang="zh-TW" sz="1800" b="1" dirty="0">
                <a:solidFill>
                  <a:srgbClr val="C00000"/>
                </a:solidFill>
                <a:latin typeface="微軟正黑體" panose="020B0604030504040204" pitchFamily="34" charset="-120"/>
                <a:ea typeface="微軟正黑體" panose="020B0604030504040204" pitchFamily="34" charset="-120"/>
              </a:rPr>
              <a:t>網路報名</a:t>
            </a:r>
            <a:r>
              <a:rPr lang="zh-TW" altLang="zh-TW" sz="1800" b="1" u="sng" dirty="0">
                <a:solidFill>
                  <a:srgbClr val="C00000"/>
                </a:solidFill>
                <a:highlight>
                  <a:srgbClr val="FCDBC4"/>
                </a:highlight>
                <a:latin typeface="微軟正黑體" panose="020B0604030504040204" pitchFamily="34" charset="-120"/>
                <a:ea typeface="微軟正黑體" panose="020B0604030504040204" pitchFamily="34" charset="-120"/>
              </a:rPr>
              <a:t>擇一辦理</a:t>
            </a:r>
            <a:endParaRPr lang="en-US" altLang="zh-TW" sz="1800" b="1" u="sng" dirty="0">
              <a:solidFill>
                <a:srgbClr val="C00000"/>
              </a:solidFill>
              <a:highlight>
                <a:srgbClr val="FCDBC4"/>
              </a:highlight>
              <a:latin typeface="微軟正黑體" panose="020B0604030504040204" pitchFamily="34" charset="-120"/>
              <a:ea typeface="微軟正黑體" panose="020B0604030504040204" pitchFamily="34" charset="-120"/>
            </a:endParaRPr>
          </a:p>
        </p:txBody>
      </p:sp>
      <p:grpSp>
        <p:nvGrpSpPr>
          <p:cNvPr id="59" name="群組 58">
            <a:extLst>
              <a:ext uri="{FF2B5EF4-FFF2-40B4-BE49-F238E27FC236}">
                <a16:creationId xmlns:a16="http://schemas.microsoft.com/office/drawing/2014/main" id="{F657A765-4583-4A17-B645-5D076202F219}"/>
              </a:ext>
            </a:extLst>
          </p:cNvPr>
          <p:cNvGrpSpPr/>
          <p:nvPr/>
        </p:nvGrpSpPr>
        <p:grpSpPr>
          <a:xfrm>
            <a:off x="1236893" y="1046136"/>
            <a:ext cx="9560035" cy="4810441"/>
            <a:chOff x="306388" y="2159000"/>
            <a:chExt cx="11390312" cy="5073454"/>
          </a:xfrm>
        </p:grpSpPr>
        <p:grpSp>
          <p:nvGrpSpPr>
            <p:cNvPr id="60" name="群組 32">
              <a:extLst>
                <a:ext uri="{FF2B5EF4-FFF2-40B4-BE49-F238E27FC236}">
                  <a16:creationId xmlns:a16="http://schemas.microsoft.com/office/drawing/2014/main" id="{6F0372A7-878B-4E00-9D78-9D22E90748AB}"/>
                </a:ext>
              </a:extLst>
            </p:cNvPr>
            <p:cNvGrpSpPr>
              <a:grpSpLocks/>
            </p:cNvGrpSpPr>
            <p:nvPr/>
          </p:nvGrpSpPr>
          <p:grpSpPr bwMode="auto">
            <a:xfrm>
              <a:off x="306388" y="2159000"/>
              <a:ext cx="11390312" cy="5073454"/>
              <a:chOff x="341023" y="1327333"/>
              <a:chExt cx="8570955" cy="5072191"/>
            </a:xfrm>
          </p:grpSpPr>
          <p:grpSp>
            <p:nvGrpSpPr>
              <p:cNvPr id="66" name="群組 33">
                <a:extLst>
                  <a:ext uri="{FF2B5EF4-FFF2-40B4-BE49-F238E27FC236}">
                    <a16:creationId xmlns:a16="http://schemas.microsoft.com/office/drawing/2014/main" id="{9FF69041-C2B3-494E-BD54-06C623BDC759}"/>
                  </a:ext>
                </a:extLst>
              </p:cNvPr>
              <p:cNvGrpSpPr>
                <a:grpSpLocks/>
              </p:cNvGrpSpPr>
              <p:nvPr/>
            </p:nvGrpSpPr>
            <p:grpSpPr bwMode="auto">
              <a:xfrm>
                <a:off x="341023" y="1327333"/>
                <a:ext cx="8570955" cy="5072191"/>
                <a:chOff x="864910" y="1870496"/>
                <a:chExt cx="6069485" cy="3450310"/>
              </a:xfrm>
            </p:grpSpPr>
            <p:sp>
              <p:nvSpPr>
                <p:cNvPr id="78" name="íšḷiḑe">
                  <a:extLst>
                    <a:ext uri="{FF2B5EF4-FFF2-40B4-BE49-F238E27FC236}">
                      <a16:creationId xmlns:a16="http://schemas.microsoft.com/office/drawing/2014/main" id="{84722F7E-E999-4F0B-B1C8-C6D8E9FA08EA}"/>
                    </a:ext>
                  </a:extLst>
                </p:cNvPr>
                <p:cNvSpPr/>
                <p:nvPr/>
              </p:nvSpPr>
              <p:spPr bwMode="auto">
                <a:xfrm>
                  <a:off x="908898" y="1933113"/>
                  <a:ext cx="5977280" cy="3266776"/>
                </a:xfrm>
                <a:prstGeom prst="rect">
                  <a:avLst/>
                </a:prstGeom>
                <a:solidFill>
                  <a:schemeClr val="bg1">
                    <a:lumMod val="95000"/>
                  </a:schemeClr>
                </a:solidFill>
                <a:ln>
                  <a:noFill/>
                </a:ln>
              </p:spPr>
              <p:txBody>
                <a:bodyPr anchor="ctr">
                  <a:normAutofit/>
                </a:bodyPr>
                <a:lstStyle/>
                <a:p>
                  <a:pPr algn="ctr">
                    <a:defRPr/>
                  </a:pPr>
                  <a:endParaRPr/>
                </a:p>
              </p:txBody>
            </p:sp>
            <p:sp>
              <p:nvSpPr>
                <p:cNvPr id="79" name="íṡlíḓe">
                  <a:extLst>
                    <a:ext uri="{FF2B5EF4-FFF2-40B4-BE49-F238E27FC236}">
                      <a16:creationId xmlns:a16="http://schemas.microsoft.com/office/drawing/2014/main" id="{ACD07559-6920-45AF-B800-565FF0D1AAD6}"/>
                    </a:ext>
                  </a:extLst>
                </p:cNvPr>
                <p:cNvSpPr/>
                <p:nvPr/>
              </p:nvSpPr>
              <p:spPr bwMode="auto">
                <a:xfrm>
                  <a:off x="864910" y="1870496"/>
                  <a:ext cx="6069485" cy="1112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p>
                  <a:pPr algn="ctr">
                    <a:defRPr/>
                  </a:pPr>
                  <a:endParaRPr/>
                </a:p>
              </p:txBody>
            </p:sp>
            <p:sp>
              <p:nvSpPr>
                <p:cNvPr id="80" name="iṡļîḋe">
                  <a:extLst>
                    <a:ext uri="{FF2B5EF4-FFF2-40B4-BE49-F238E27FC236}">
                      <a16:creationId xmlns:a16="http://schemas.microsoft.com/office/drawing/2014/main" id="{80FF0C05-28FF-414B-8994-1108534A6641}"/>
                    </a:ext>
                  </a:extLst>
                </p:cNvPr>
                <p:cNvSpPr/>
                <p:nvPr/>
              </p:nvSpPr>
              <p:spPr bwMode="auto">
                <a:xfrm>
                  <a:off x="864910" y="5199889"/>
                  <a:ext cx="6069485" cy="120917"/>
                </a:xfrm>
                <a:prstGeom prst="rect">
                  <a:avLst/>
                </a:prstGeom>
                <a:solidFill>
                  <a:schemeClr val="tx1">
                    <a:lumMod val="50000"/>
                    <a:lumOff val="50000"/>
                  </a:schemeClr>
                </a:solidFill>
                <a:ln>
                  <a:noFill/>
                </a:ln>
              </p:spPr>
              <p:txBody>
                <a:bodyPr anchor="ctr">
                  <a:normAutofit fontScale="32500" lnSpcReduction="20000"/>
                </a:bodyPr>
                <a:lstStyle/>
                <a:p>
                  <a:pPr algn="ctr">
                    <a:defRPr/>
                  </a:pPr>
                  <a:endParaRPr/>
                </a:p>
              </p:txBody>
            </p:sp>
            <p:cxnSp>
              <p:nvCxnSpPr>
                <p:cNvPr id="81" name="直接连接符 7">
                  <a:extLst>
                    <a:ext uri="{FF2B5EF4-FFF2-40B4-BE49-F238E27FC236}">
                      <a16:creationId xmlns:a16="http://schemas.microsoft.com/office/drawing/2014/main" id="{D9FAC1E5-E0C5-40D0-B23A-1626F7A2AC06}"/>
                    </a:ext>
                  </a:extLst>
                </p:cNvPr>
                <p:cNvCxnSpPr/>
                <p:nvPr/>
              </p:nvCxnSpPr>
              <p:spPr>
                <a:xfrm>
                  <a:off x="1463822" y="3544974"/>
                  <a:ext cx="5278549"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2" name="直接连接符 8">
                  <a:extLst>
                    <a:ext uri="{FF2B5EF4-FFF2-40B4-BE49-F238E27FC236}">
                      <a16:creationId xmlns:a16="http://schemas.microsoft.com/office/drawing/2014/main" id="{40A9A7C2-6C50-493E-AE6C-42D3926C7584}"/>
                    </a:ext>
                  </a:extLst>
                </p:cNvPr>
                <p:cNvCxnSpPr/>
                <p:nvPr/>
              </p:nvCxnSpPr>
              <p:spPr>
                <a:xfrm>
                  <a:off x="2210771" y="2633777"/>
                  <a:ext cx="0" cy="2399291"/>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67" name="í$lîḍè">
                <a:extLst>
                  <a:ext uri="{FF2B5EF4-FFF2-40B4-BE49-F238E27FC236}">
                    <a16:creationId xmlns:a16="http://schemas.microsoft.com/office/drawing/2014/main" id="{47EE6500-C0C8-4261-91F9-626EDACCF58A}"/>
                  </a:ext>
                </a:extLst>
              </p:cNvPr>
              <p:cNvSpPr txBox="1">
                <a:spLocks noChangeArrowheads="1"/>
              </p:cNvSpPr>
              <p:nvPr/>
            </p:nvSpPr>
            <p:spPr bwMode="auto">
              <a:xfrm>
                <a:off x="1349203" y="2617647"/>
                <a:ext cx="681346" cy="8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網路</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CN" sz="2400" b="1" dirty="0">
                  <a:latin typeface="微軟正黑體" panose="020B0604030504040204" pitchFamily="34" charset="-120"/>
                  <a:ea typeface="微軟正黑體" panose="020B0604030504040204" pitchFamily="34" charset="-120"/>
                </a:endParaRPr>
              </a:p>
            </p:txBody>
          </p:sp>
          <p:sp>
            <p:nvSpPr>
              <p:cNvPr id="68" name="îṡļide">
                <a:extLst>
                  <a:ext uri="{FF2B5EF4-FFF2-40B4-BE49-F238E27FC236}">
                    <a16:creationId xmlns:a16="http://schemas.microsoft.com/office/drawing/2014/main" id="{B448D7A1-029A-4480-ADCE-61C7A54475F3}"/>
                  </a:ext>
                </a:extLst>
              </p:cNvPr>
              <p:cNvSpPr txBox="1">
                <a:spLocks noChangeArrowheads="1"/>
              </p:cNvSpPr>
              <p:nvPr/>
            </p:nvSpPr>
            <p:spPr bwMode="auto">
              <a:xfrm>
                <a:off x="2445979" y="2600532"/>
                <a:ext cx="2715782" cy="9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2400" b="1" dirty="0">
                    <a:solidFill>
                      <a:srgbClr val="7030A0"/>
                    </a:solidFill>
                    <a:latin typeface="微軟正黑體" panose="020B0604030504040204" pitchFamily="34" charset="-120"/>
                    <a:ea typeface="微軟正黑體" panose="020B0604030504040204" pitchFamily="34" charset="-120"/>
                  </a:rPr>
                  <a:t>國中集體報名</a:t>
                </a:r>
                <a:endParaRPr lang="en-US" altLang="zh-TW" sz="2400" b="1" dirty="0">
                  <a:solidFill>
                    <a:srgbClr val="7030A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en-US" altLang="zh-TW" sz="1600" b="1" dirty="0">
                    <a:solidFill>
                      <a:srgbClr val="C00000"/>
                    </a:solidFill>
                    <a:latin typeface="微軟正黑體" panose="020B0604030504040204" pitchFamily="34" charset="-120"/>
                    <a:ea typeface="微軟正黑體" panose="020B0604030504040204" pitchFamily="34" charset="-120"/>
                  </a:rPr>
                  <a:t>115/5/18</a:t>
                </a:r>
                <a:r>
                  <a:rPr lang="zh-TW" altLang="en-US" sz="1600" b="1" dirty="0">
                    <a:solidFill>
                      <a:srgbClr val="C00000"/>
                    </a:solidFill>
                    <a:latin typeface="微軟正黑體" panose="020B0604030504040204" pitchFamily="34" charset="-120"/>
                    <a:ea typeface="微軟正黑體" panose="020B0604030504040204" pitchFamily="34" charset="-120"/>
                  </a:rPr>
                  <a:t>（一）</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600" b="1" dirty="0">
                    <a:solidFill>
                      <a:srgbClr val="C00000"/>
                    </a:solidFill>
                    <a:latin typeface="微軟正黑體" panose="020B0604030504040204" pitchFamily="34" charset="-120"/>
                    <a:ea typeface="微軟正黑體" panose="020B0604030504040204" pitchFamily="34" charset="-120"/>
                  </a:rPr>
                  <a:t> </a:t>
                </a:r>
                <a:r>
                  <a:rPr lang="en-US" altLang="zh-TW" sz="1600" b="1" dirty="0">
                    <a:solidFill>
                      <a:srgbClr val="C00000"/>
                    </a:solidFill>
                    <a:latin typeface="微軟正黑體" panose="020B0604030504040204" pitchFamily="34" charset="-120"/>
                    <a:ea typeface="微軟正黑體" panose="020B0604030504040204" pitchFamily="34" charset="-120"/>
                  </a:rPr>
                  <a:t>115/5/22</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rPr>
                  <a:t>12:00</a:t>
                </a:r>
                <a:r>
                  <a:rPr lang="zh-TW" altLang="en-US" sz="1600" b="1" dirty="0">
                    <a:solidFill>
                      <a:srgbClr val="C00000"/>
                    </a:solidFill>
                    <a:highlight>
                      <a:srgbClr val="FFCCCC"/>
                    </a:highlight>
                    <a:latin typeface="微軟正黑體" panose="020B0604030504040204" pitchFamily="34" charset="-120"/>
                    <a:ea typeface="微軟正黑體" panose="020B0604030504040204" pitchFamily="34" charset="-120"/>
                  </a:rPr>
                  <a:t>止</a:t>
                </a:r>
                <a:r>
                  <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rPr>
                  <a:t> </a:t>
                </a:r>
              </a:p>
            </p:txBody>
          </p:sp>
          <p:sp>
            <p:nvSpPr>
              <p:cNvPr id="69" name="íS1iḋé">
                <a:extLst>
                  <a:ext uri="{FF2B5EF4-FFF2-40B4-BE49-F238E27FC236}">
                    <a16:creationId xmlns:a16="http://schemas.microsoft.com/office/drawing/2014/main" id="{8336425A-6228-4644-A37E-9F1BBCD36960}"/>
                  </a:ext>
                </a:extLst>
              </p:cNvPr>
              <p:cNvSpPr txBox="1">
                <a:spLocks noChangeArrowheads="1"/>
              </p:cNvSpPr>
              <p:nvPr/>
            </p:nvSpPr>
            <p:spPr bwMode="auto">
              <a:xfrm>
                <a:off x="2619347" y="3878887"/>
                <a:ext cx="2868728" cy="18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由就讀國中出具</a:t>
                </a:r>
                <a:endParaRPr lang="en-US" altLang="zh-TW" sz="1500" b="1" dirty="0">
                  <a:latin typeface="微軟正黑體" panose="020B0604030504040204" pitchFamily="34" charset="-120"/>
                  <a:ea typeface="微軟正黑體" panose="020B0604030504040204" pitchFamily="34" charset="-120"/>
                </a:endParaRPr>
              </a:p>
              <a:p>
                <a:pPr algn="just">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115</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just">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專用比序項目積分證明單」正本</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免出具學歷證明文件</a:t>
                </a:r>
                <a:endParaRPr lang="en-US" altLang="zh-TW" sz="1500" b="1"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除以</a:t>
                </a:r>
                <a:r>
                  <a:rPr lang="zh-TW" altLang="en-US" sz="1500" b="1" u="sng" dirty="0">
                    <a:highlight>
                      <a:srgbClr val="FFE4B5"/>
                    </a:highlight>
                    <a:latin typeface="微軟正黑體" panose="020B0604030504040204" pitchFamily="34" charset="-120"/>
                    <a:ea typeface="微軟正黑體" panose="020B0604030504040204" pitchFamily="34" charset="-120"/>
                  </a:rPr>
                  <a:t>大陸長期探親子女</a:t>
                </a:r>
                <a:r>
                  <a:rPr lang="zh-TW" altLang="en-US" sz="1500" b="1" u="sng" dirty="0">
                    <a:latin typeface="微軟正黑體" panose="020B0604030504040204" pitchFamily="34" charset="-120"/>
                    <a:ea typeface="微軟正黑體" panose="020B0604030504040204" pitchFamily="34" charset="-120"/>
                  </a:rPr>
                  <a:t>身分報名</a:t>
                </a:r>
                <a:endParaRPr lang="en-US" altLang="zh-TW" sz="1500" b="1" u="sng"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zh-TW" altLang="en-US" sz="1500" b="1" u="sng" dirty="0">
                    <a:latin typeface="微軟正黑體" panose="020B0604030504040204" pitchFamily="34" charset="-120"/>
                    <a:ea typeface="微軟正黑體" panose="020B0604030504040204" pitchFamily="34" charset="-120"/>
                  </a:rPr>
                  <a:t>者須檢附外</a:t>
                </a:r>
                <a:r>
                  <a:rPr lang="zh-TW" altLang="en-US" sz="1500" b="1" dirty="0">
                    <a:latin typeface="微軟正黑體" panose="020B0604030504040204" pitchFamily="34" charset="-120"/>
                    <a:ea typeface="微軟正黑體" panose="020B0604030504040204" pitchFamily="34" charset="-120"/>
                  </a:rPr>
                  <a:t>，餘者免附</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p:txBody>
          </p:sp>
          <p:sp>
            <p:nvSpPr>
              <p:cNvPr id="70" name="ïṩḷíḍè">
                <a:extLst>
                  <a:ext uri="{FF2B5EF4-FFF2-40B4-BE49-F238E27FC236}">
                    <a16:creationId xmlns:a16="http://schemas.microsoft.com/office/drawing/2014/main" id="{61B3DAFB-A784-4BB2-BA8C-9134DE18A181}"/>
                  </a:ext>
                </a:extLst>
              </p:cNvPr>
              <p:cNvSpPr txBox="1">
                <a:spLocks noChangeArrowheads="1"/>
              </p:cNvSpPr>
              <p:nvPr/>
            </p:nvSpPr>
            <p:spPr bwMode="auto">
              <a:xfrm>
                <a:off x="1347806" y="4234579"/>
                <a:ext cx="667388" cy="7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文件</a:t>
                </a:r>
                <a:endParaRPr lang="en-US" altLang="zh-CN" sz="2400" b="1" dirty="0">
                  <a:latin typeface="微軟正黑體" panose="020B0604030504040204" pitchFamily="34" charset="-120"/>
                  <a:ea typeface="微軟正黑體" panose="020B0604030504040204" pitchFamily="34" charset="-120"/>
                </a:endParaRPr>
              </a:p>
            </p:txBody>
          </p:sp>
          <p:sp>
            <p:nvSpPr>
              <p:cNvPr id="71" name="ïsḷîḋè">
                <a:extLst>
                  <a:ext uri="{FF2B5EF4-FFF2-40B4-BE49-F238E27FC236}">
                    <a16:creationId xmlns:a16="http://schemas.microsoft.com/office/drawing/2014/main" id="{85BBB0C5-3C49-457D-B90C-5A04D8E02429}"/>
                  </a:ext>
                </a:extLst>
              </p:cNvPr>
              <p:cNvSpPr/>
              <p:nvPr/>
            </p:nvSpPr>
            <p:spPr>
              <a:xfrm>
                <a:off x="716114" y="4319026"/>
                <a:ext cx="539940" cy="59357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p>
            </p:txBody>
          </p:sp>
          <p:sp>
            <p:nvSpPr>
              <p:cNvPr id="72" name="ïś1ïde">
                <a:extLst>
                  <a:ext uri="{FF2B5EF4-FFF2-40B4-BE49-F238E27FC236}">
                    <a16:creationId xmlns:a16="http://schemas.microsoft.com/office/drawing/2014/main" id="{9BB93D0E-4898-4FA9-A304-FA86C7CF23CF}"/>
                  </a:ext>
                </a:extLst>
              </p:cNvPr>
              <p:cNvSpPr/>
              <p:nvPr/>
            </p:nvSpPr>
            <p:spPr>
              <a:xfrm>
                <a:off x="889325" y="4512653"/>
                <a:ext cx="224577" cy="20791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a:effec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73" name="î$ḻiḓe">
                <a:extLst>
                  <a:ext uri="{FF2B5EF4-FFF2-40B4-BE49-F238E27FC236}">
                    <a16:creationId xmlns:a16="http://schemas.microsoft.com/office/drawing/2014/main" id="{08AE0266-57D0-481A-9A10-FBF362D98D97}"/>
                  </a:ext>
                </a:extLst>
              </p:cNvPr>
              <p:cNvSpPr/>
              <p:nvPr/>
            </p:nvSpPr>
            <p:spPr>
              <a:xfrm>
                <a:off x="729254" y="2768424"/>
                <a:ext cx="526801" cy="601513"/>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p>
            </p:txBody>
          </p:sp>
          <p:sp>
            <p:nvSpPr>
              <p:cNvPr id="74" name="i$1ïḓê">
                <a:extLst>
                  <a:ext uri="{FF2B5EF4-FFF2-40B4-BE49-F238E27FC236}">
                    <a16:creationId xmlns:a16="http://schemas.microsoft.com/office/drawing/2014/main" id="{E14D8654-8983-487E-838B-8F4B6B373951}"/>
                  </a:ext>
                </a:extLst>
              </p:cNvPr>
              <p:cNvSpPr/>
              <p:nvPr/>
            </p:nvSpPr>
            <p:spPr bwMode="auto">
              <a:xfrm>
                <a:off x="869018" y="2925548"/>
                <a:ext cx="305807" cy="274569"/>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solidFill>
                  <a:schemeClr val="bg1"/>
                </a:solidFill>
              </a:ln>
            </p:spPr>
            <p:txBody>
              <a:bodyPr anchor="ctr">
                <a:normAutofit fontScale="70000" lnSpcReduction="20000"/>
              </a:bodyPr>
              <a:lstStyle/>
              <a:p>
                <a:pPr algn="ctr">
                  <a:defRPr/>
                </a:pPr>
                <a:endParaRPr/>
              </a:p>
            </p:txBody>
          </p:sp>
          <p:sp>
            <p:nvSpPr>
              <p:cNvPr id="75" name="i$lîḋê">
                <a:extLst>
                  <a:ext uri="{FF2B5EF4-FFF2-40B4-BE49-F238E27FC236}">
                    <a16:creationId xmlns:a16="http://schemas.microsoft.com/office/drawing/2014/main" id="{F717A9D3-2C19-4B42-AFAA-C554A8FC0C7D}"/>
                  </a:ext>
                </a:extLst>
              </p:cNvPr>
              <p:cNvSpPr/>
              <p:nvPr/>
            </p:nvSpPr>
            <p:spPr bwMode="auto">
              <a:xfrm>
                <a:off x="2372966" y="3988908"/>
                <a:ext cx="268776" cy="23171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76" name="i$lîḋê">
                <a:extLst>
                  <a:ext uri="{FF2B5EF4-FFF2-40B4-BE49-F238E27FC236}">
                    <a16:creationId xmlns:a16="http://schemas.microsoft.com/office/drawing/2014/main" id="{9DFA4D71-8961-4225-8EBE-53F56A77DD6D}"/>
                  </a:ext>
                </a:extLst>
              </p:cNvPr>
              <p:cNvSpPr/>
              <p:nvPr/>
            </p:nvSpPr>
            <p:spPr bwMode="auto">
              <a:xfrm>
                <a:off x="2375355" y="4909297"/>
                <a:ext cx="268776" cy="230130"/>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77" name="îś1ídê">
                <a:extLst>
                  <a:ext uri="{FF2B5EF4-FFF2-40B4-BE49-F238E27FC236}">
                    <a16:creationId xmlns:a16="http://schemas.microsoft.com/office/drawing/2014/main" id="{DCDBD0E5-F142-44F3-8C8F-70ADCD12E582}"/>
                  </a:ext>
                </a:extLst>
              </p:cNvPr>
              <p:cNvSpPr/>
              <p:nvPr/>
            </p:nvSpPr>
            <p:spPr>
              <a:xfrm>
                <a:off x="542903" y="1628883"/>
                <a:ext cx="8198254" cy="5697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TW" altLang="en-US" dirty="0">
                    <a:latin typeface="微軟正黑體" pitchFamily="34" charset="-120"/>
                    <a:ea typeface="微軟正黑體" pitchFamily="34" charset="-120"/>
                  </a:rPr>
                  <a:t> 報名資格                          國中應屆畢業生                            非應屆畢業生、同等學力</a:t>
                </a:r>
              </a:p>
            </p:txBody>
          </p:sp>
        </p:grpSp>
        <p:sp>
          <p:nvSpPr>
            <p:cNvPr id="61" name="矩形 5">
              <a:extLst>
                <a:ext uri="{FF2B5EF4-FFF2-40B4-BE49-F238E27FC236}">
                  <a16:creationId xmlns:a16="http://schemas.microsoft.com/office/drawing/2014/main" id="{99B203A1-3003-476F-99B6-21E09FD5244E}"/>
                </a:ext>
              </a:extLst>
            </p:cNvPr>
            <p:cNvSpPr>
              <a:spLocks noChangeArrowheads="1"/>
            </p:cNvSpPr>
            <p:nvPr/>
          </p:nvSpPr>
          <p:spPr bwMode="auto">
            <a:xfrm>
              <a:off x="7264068" y="3388941"/>
              <a:ext cx="3790951" cy="100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400" b="1" dirty="0">
                  <a:solidFill>
                    <a:srgbClr val="7030A0"/>
                  </a:solidFill>
                  <a:latin typeface="微軟正黑體" panose="020B0604030504040204" pitchFamily="34" charset="-120"/>
                  <a:ea typeface="微軟正黑體" panose="020B0604030504040204" pitchFamily="34" charset="-120"/>
                </a:rPr>
                <a:t>個別網路報名</a:t>
              </a:r>
              <a:br>
                <a:rPr lang="en-US" altLang="zh-TW" sz="2400" dirty="0">
                  <a:latin typeface="微軟正黑體" panose="020B0604030504040204" pitchFamily="34" charset="-120"/>
                  <a:ea typeface="微軟正黑體" panose="020B0604030504040204" pitchFamily="34" charset="-120"/>
                </a:rPr>
              </a:br>
              <a:r>
                <a:rPr lang="en-US" altLang="zh-TW" sz="1600" b="1" dirty="0">
                  <a:solidFill>
                    <a:srgbClr val="C00000"/>
                  </a:solidFill>
                  <a:latin typeface="微軟正黑體" panose="020B0604030504040204" pitchFamily="34" charset="-120"/>
                  <a:ea typeface="微軟正黑體" panose="020B0604030504040204" pitchFamily="34" charset="-120"/>
                </a:rPr>
                <a:t>115/5/19</a:t>
              </a:r>
              <a:r>
                <a:rPr lang="zh-TW" altLang="en-US" sz="1600" b="1" dirty="0">
                  <a:solidFill>
                    <a:srgbClr val="C00000"/>
                  </a:solidFill>
                  <a:latin typeface="微軟正黑體" panose="020B0604030504040204" pitchFamily="34" charset="-120"/>
                  <a:ea typeface="微軟正黑體" panose="020B0604030504040204" pitchFamily="34" charset="-120"/>
                </a:rPr>
                <a:t>（二）</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en-US" altLang="zh-TW" sz="1600" b="1" dirty="0">
                  <a:solidFill>
                    <a:srgbClr val="C00000"/>
                  </a:solidFill>
                  <a:latin typeface="微軟正黑體" panose="020B0604030504040204" pitchFamily="34" charset="-120"/>
                  <a:ea typeface="微軟正黑體" panose="020B0604030504040204" pitchFamily="34" charset="-120"/>
                </a:rPr>
                <a:t>115/5/22</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rPr>
                <a:t>15:00</a:t>
              </a:r>
              <a:r>
                <a:rPr lang="zh-TW" altLang="en-US" sz="1600" b="1" dirty="0">
                  <a:solidFill>
                    <a:srgbClr val="C00000"/>
                  </a:solidFill>
                  <a:highlight>
                    <a:srgbClr val="FFCCCC"/>
                  </a:highlight>
                  <a:latin typeface="微軟正黑體" panose="020B0604030504040204" pitchFamily="34" charset="-120"/>
                  <a:ea typeface="微軟正黑體" panose="020B0604030504040204" pitchFamily="34" charset="-120"/>
                </a:rPr>
                <a:t>止</a:t>
              </a:r>
              <a:endPar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endParaRPr>
            </a:p>
          </p:txBody>
        </p:sp>
        <p:sp>
          <p:nvSpPr>
            <p:cNvPr id="62" name="矩形 8">
              <a:extLst>
                <a:ext uri="{FF2B5EF4-FFF2-40B4-BE49-F238E27FC236}">
                  <a16:creationId xmlns:a16="http://schemas.microsoft.com/office/drawing/2014/main" id="{C826E3B3-DE02-454E-832D-4D6BFF7356BB}"/>
                </a:ext>
              </a:extLst>
            </p:cNvPr>
            <p:cNvSpPr>
              <a:spLocks noChangeArrowheads="1"/>
            </p:cNvSpPr>
            <p:nvPr/>
          </p:nvSpPr>
          <p:spPr bwMode="auto">
            <a:xfrm>
              <a:off x="7470777" y="4716884"/>
              <a:ext cx="4055740" cy="21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spcBef>
                  <a:spcPts val="450"/>
                </a:spcBef>
              </a:pPr>
              <a:r>
                <a:rPr lang="zh-TW" altLang="en-US" sz="1500" b="1" dirty="0">
                  <a:latin typeface="微軟正黑體" panose="020B0604030504040204" pitchFamily="34" charset="-120"/>
                  <a:ea typeface="微軟正黑體" panose="020B0604030504040204" pitchFamily="34" charset="-120"/>
                </a:rPr>
                <a:t>出具國中畢業證書或學力證明文件</a:t>
              </a:r>
              <a:endParaRPr lang="en-US" altLang="zh-TW" sz="1500" b="1" dirty="0">
                <a:latin typeface="微軟正黑體" panose="020B0604030504040204" pitchFamily="34" charset="-120"/>
                <a:ea typeface="微軟正黑體" panose="020B0604030504040204" pitchFamily="34" charset="-120"/>
              </a:endParaRPr>
            </a:p>
            <a:p>
              <a:pPr>
                <a:spcBef>
                  <a:spcPts val="900"/>
                </a:spcBef>
              </a:pPr>
              <a:r>
                <a:rPr lang="zh-TW" altLang="en-US" sz="1500" b="1" dirty="0">
                  <a:latin typeface="微軟正黑體" panose="020B0604030504040204" pitchFamily="34" charset="-120"/>
                  <a:ea typeface="微軟正黑體" panose="020B0604030504040204" pitchFamily="34" charset="-120"/>
                </a:rPr>
                <a:t>向原就讀國中申請</a:t>
              </a:r>
              <a:endParaRPr lang="en-US" altLang="zh-TW" sz="1500" b="1" dirty="0">
                <a:latin typeface="微軟正黑體" panose="020B0604030504040204" pitchFamily="34" charset="-120"/>
                <a:ea typeface="微軟正黑體" panose="020B0604030504040204" pitchFamily="34" charset="-120"/>
              </a:endParaRPr>
            </a:p>
            <a:p>
              <a:pPr>
                <a:spcBef>
                  <a:spcPts val="450"/>
                </a:spcBef>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115</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學年度五專優先免試入學專用比序項目積分證明單」正本</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spcBef>
                  <a:spcPts val="450"/>
                </a:spcBef>
              </a:pPr>
              <a:r>
                <a:rPr lang="zh-TW" altLang="en-US" sz="1500" b="1" dirty="0">
                  <a:latin typeface="微軟正黑體" panose="020B0604030504040204" pitchFamily="34" charset="-120"/>
                  <a:ea typeface="微軟正黑體" panose="020B0604030504040204" pitchFamily="34" charset="-120"/>
                </a:rPr>
                <a:t>自備積分採計項目證明文件</a:t>
              </a:r>
              <a:endParaRPr lang="en-US" altLang="zh-TW" sz="1500" b="1" dirty="0">
                <a:latin typeface="微軟正黑體" panose="020B0604030504040204" pitchFamily="34" charset="-120"/>
                <a:ea typeface="微軟正黑體" panose="020B0604030504040204" pitchFamily="34" charset="-120"/>
              </a:endParaRPr>
            </a:p>
            <a:p>
              <a:pPr>
                <a:spcBef>
                  <a:spcPts val="450"/>
                </a:spcBef>
              </a:pPr>
              <a:r>
                <a:rPr lang="en-US" altLang="zh-TW" sz="1500" b="1" dirty="0">
                  <a:solidFill>
                    <a:srgbClr val="002060"/>
                  </a:solidFill>
                  <a:latin typeface="微軟正黑體" panose="020B0604030504040204" pitchFamily="34" charset="-120"/>
                  <a:ea typeface="微軟正黑體" panose="020B0604030504040204" pitchFamily="34" charset="-120"/>
                </a:rPr>
                <a:t>(</a:t>
              </a:r>
              <a:r>
                <a:rPr lang="zh-TW" altLang="en-US" sz="1500" b="1" dirty="0">
                  <a:solidFill>
                    <a:srgbClr val="002060"/>
                  </a:solidFill>
                  <a:latin typeface="微軟正黑體" panose="020B0604030504040204" pitchFamily="34" charset="-120"/>
                  <a:ea typeface="微軟正黑體" panose="020B0604030504040204" pitchFamily="34" charset="-120"/>
                </a:rPr>
                <a:t>非應屆畢業生各項積分採計就讀國中期間</a:t>
              </a:r>
              <a:r>
                <a:rPr lang="en-US" altLang="zh-TW" sz="1500" b="1" dirty="0">
                  <a:solidFill>
                    <a:srgbClr val="002060"/>
                  </a:solidFill>
                  <a:latin typeface="微軟正黑體" panose="020B0604030504040204" pitchFamily="34" charset="-120"/>
                  <a:ea typeface="微軟正黑體" panose="020B0604030504040204" pitchFamily="34" charset="-120"/>
                </a:rPr>
                <a:t>)</a:t>
              </a:r>
              <a:endParaRPr lang="zh-TW" altLang="en-US" sz="1500" b="1" dirty="0">
                <a:solidFill>
                  <a:srgbClr val="002060"/>
                </a:solidFill>
                <a:latin typeface="微軟正黑體" panose="020B0604030504040204" pitchFamily="34" charset="-120"/>
                <a:ea typeface="微軟正黑體" panose="020B0604030504040204" pitchFamily="34" charset="-120"/>
              </a:endParaRPr>
            </a:p>
          </p:txBody>
        </p:sp>
        <p:sp>
          <p:nvSpPr>
            <p:cNvPr id="63" name="i$lîḋê">
              <a:extLst>
                <a:ext uri="{FF2B5EF4-FFF2-40B4-BE49-F238E27FC236}">
                  <a16:creationId xmlns:a16="http://schemas.microsoft.com/office/drawing/2014/main" id="{8CB64531-A037-4275-B47C-F1043A6ACBDA}"/>
                </a:ext>
              </a:extLst>
            </p:cNvPr>
            <p:cNvSpPr/>
            <p:nvPr/>
          </p:nvSpPr>
          <p:spPr bwMode="auto">
            <a:xfrm>
              <a:off x="7159553" y="4792663"/>
              <a:ext cx="355600"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64" name="i$lîḋê">
              <a:extLst>
                <a:ext uri="{FF2B5EF4-FFF2-40B4-BE49-F238E27FC236}">
                  <a16:creationId xmlns:a16="http://schemas.microsoft.com/office/drawing/2014/main" id="{0CC6DACE-5EB2-47E6-B77E-C48DB652FE34}"/>
                </a:ext>
              </a:extLst>
            </p:cNvPr>
            <p:cNvSpPr/>
            <p:nvPr/>
          </p:nvSpPr>
          <p:spPr bwMode="auto">
            <a:xfrm>
              <a:off x="7169077" y="5152960"/>
              <a:ext cx="357188"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65" name="i$lîḋê">
              <a:extLst>
                <a:ext uri="{FF2B5EF4-FFF2-40B4-BE49-F238E27FC236}">
                  <a16:creationId xmlns:a16="http://schemas.microsoft.com/office/drawing/2014/main" id="{D698C567-D45C-4600-BB59-DC8F57130B63}"/>
                </a:ext>
              </a:extLst>
            </p:cNvPr>
            <p:cNvSpPr/>
            <p:nvPr/>
          </p:nvSpPr>
          <p:spPr bwMode="auto">
            <a:xfrm>
              <a:off x="7169077" y="6009426"/>
              <a:ext cx="357188" cy="230188"/>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grpSp>
      <p:sp>
        <p:nvSpPr>
          <p:cNvPr id="83" name="內容版面配置區 2">
            <a:extLst>
              <a:ext uri="{FF2B5EF4-FFF2-40B4-BE49-F238E27FC236}">
                <a16:creationId xmlns:a16="http://schemas.microsoft.com/office/drawing/2014/main" id="{FBDE195C-CD22-4494-A3AC-3A593A185092}"/>
              </a:ext>
            </a:extLst>
          </p:cNvPr>
          <p:cNvSpPr txBox="1">
            <a:spLocks/>
          </p:cNvSpPr>
          <p:nvPr/>
        </p:nvSpPr>
        <p:spPr>
          <a:xfrm>
            <a:off x="1248459" y="6297605"/>
            <a:ext cx="4181533" cy="279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b="1" u="sng" dirty="0">
                <a:solidFill>
                  <a:srgbClr val="C00000"/>
                </a:solidFill>
                <a:latin typeface="微軟正黑體" panose="020B0604030504040204" pitchFamily="34" charset="-120"/>
                <a:ea typeface="微軟正黑體" panose="020B0604030504040204" pitchFamily="34" charset="-120"/>
              </a:rPr>
              <a:t>115/5/22</a:t>
            </a:r>
            <a:r>
              <a:rPr lang="zh-TW" altLang="en-US" sz="1800" b="1" u="sng" dirty="0">
                <a:solidFill>
                  <a:srgbClr val="C00000"/>
                </a:solidFill>
                <a:latin typeface="微軟正黑體" panose="020B0604030504040204" pitchFamily="34" charset="-120"/>
                <a:ea typeface="微軟正黑體" panose="020B0604030504040204" pitchFamily="34" charset="-120"/>
              </a:rPr>
              <a:t>前</a:t>
            </a:r>
            <a:r>
              <a:rPr lang="zh-TW" altLang="en-US" sz="1800" b="1" dirty="0">
                <a:solidFill>
                  <a:srgbClr val="C00000"/>
                </a:solidFill>
                <a:latin typeface="微軟正黑體" panose="020B0604030504040204" pitchFamily="34" charset="-120"/>
                <a:ea typeface="微軟正黑體" panose="020B0604030504040204" pitchFamily="34" charset="-120"/>
              </a:rPr>
              <a:t>郵寄報名表件</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郵戳為憑</a:t>
            </a:r>
            <a:r>
              <a:rPr lang="en-US" altLang="zh-TW" sz="1800" b="1" dirty="0">
                <a:solidFill>
                  <a:srgbClr val="C00000"/>
                </a:solidFill>
                <a:latin typeface="微軟正黑體" panose="020B0604030504040204" pitchFamily="34" charset="-120"/>
                <a:ea typeface="微軟正黑體" panose="020B0604030504040204" pitchFamily="34" charset="-12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接连接符 42">
            <a:extLst>
              <a:ext uri="{FF2B5EF4-FFF2-40B4-BE49-F238E27FC236}">
                <a16:creationId xmlns:a16="http://schemas.microsoft.com/office/drawing/2014/main" id="{2F665846-9C60-44C9-9595-9EC7F9322141}"/>
              </a:ext>
            </a:extLst>
          </p:cNvPr>
          <p:cNvCxnSpPr>
            <a:cxnSpLocks/>
          </p:cNvCxnSpPr>
          <p:nvPr/>
        </p:nvCxnSpPr>
        <p:spPr>
          <a:xfrm>
            <a:off x="803436" y="74449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Freeform 6">
            <a:extLst>
              <a:ext uri="{FF2B5EF4-FFF2-40B4-BE49-F238E27FC236}">
                <a16:creationId xmlns:a16="http://schemas.microsoft.com/office/drawing/2014/main" id="{71AA52EC-7DB1-4E87-8C0D-FAA1C5227515}"/>
              </a:ext>
            </a:extLst>
          </p:cNvPr>
          <p:cNvSpPr>
            <a:spLocks noEditPoints="1"/>
          </p:cNvSpPr>
          <p:nvPr/>
        </p:nvSpPr>
        <p:spPr bwMode="auto">
          <a:xfrm>
            <a:off x="7995409" y="25114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8" name="標題 1"/>
          <p:cNvSpPr txBox="1">
            <a:spLocks/>
          </p:cNvSpPr>
          <p:nvPr/>
        </p:nvSpPr>
        <p:spPr bwMode="auto">
          <a:xfrm>
            <a:off x="755850" y="30837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5/11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60" name="投影片編號版面配置區 4">
            <a:extLst>
              <a:ext uri="{FF2B5EF4-FFF2-40B4-BE49-F238E27FC236}">
                <a16:creationId xmlns:a16="http://schemas.microsoft.com/office/drawing/2014/main" id="{5AD5BAB4-5107-4067-A3C9-D3920E4C014C}"/>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Rectangle 1073">
            <a:extLst>
              <a:ext uri="{FF2B5EF4-FFF2-40B4-BE49-F238E27FC236}">
                <a16:creationId xmlns:a16="http://schemas.microsoft.com/office/drawing/2014/main" id="{C6E7504E-B4CB-4DFB-B24D-5F6CA0DFC02D}"/>
              </a:ext>
            </a:extLst>
          </p:cNvPr>
          <p:cNvSpPr/>
          <p:nvPr/>
        </p:nvSpPr>
        <p:spPr>
          <a:xfrm>
            <a:off x="949425" y="1410568"/>
            <a:ext cx="2047130" cy="26429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71" name="Rectangle 1074">
            <a:extLst>
              <a:ext uri="{FF2B5EF4-FFF2-40B4-BE49-F238E27FC236}">
                <a16:creationId xmlns:a16="http://schemas.microsoft.com/office/drawing/2014/main" id="{88669FE4-5691-4383-9DB7-E67C9A056014}"/>
              </a:ext>
            </a:extLst>
          </p:cNvPr>
          <p:cNvSpPr/>
          <p:nvPr/>
        </p:nvSpPr>
        <p:spPr>
          <a:xfrm>
            <a:off x="3003521" y="1410568"/>
            <a:ext cx="2987268"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3" name="Rectangle 1075">
            <a:extLst>
              <a:ext uri="{FF2B5EF4-FFF2-40B4-BE49-F238E27FC236}">
                <a16:creationId xmlns:a16="http://schemas.microsoft.com/office/drawing/2014/main" id="{A3F8C03E-032C-41DB-87C5-1301159E4D25}"/>
              </a:ext>
            </a:extLst>
          </p:cNvPr>
          <p:cNvSpPr/>
          <p:nvPr/>
        </p:nvSpPr>
        <p:spPr>
          <a:xfrm>
            <a:off x="5990788" y="1410568"/>
            <a:ext cx="3932939"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4" name="Rectangle 1076">
            <a:extLst>
              <a:ext uri="{FF2B5EF4-FFF2-40B4-BE49-F238E27FC236}">
                <a16:creationId xmlns:a16="http://schemas.microsoft.com/office/drawing/2014/main" id="{4428E5F2-8089-405F-ADF2-3036FD39740F}"/>
              </a:ext>
            </a:extLst>
          </p:cNvPr>
          <p:cNvSpPr/>
          <p:nvPr/>
        </p:nvSpPr>
        <p:spPr>
          <a:xfrm>
            <a:off x="10135531" y="1403432"/>
            <a:ext cx="1105961"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5" name="Round Same Side Corner Rectangle 39">
            <a:extLst>
              <a:ext uri="{FF2B5EF4-FFF2-40B4-BE49-F238E27FC236}">
                <a16:creationId xmlns:a16="http://schemas.microsoft.com/office/drawing/2014/main" id="{8C182460-73BD-4D20-BA85-60A83922DFF1}"/>
              </a:ext>
            </a:extLst>
          </p:cNvPr>
          <p:cNvSpPr/>
          <p:nvPr/>
        </p:nvSpPr>
        <p:spPr>
          <a:xfrm rot="18900000">
            <a:off x="10921930" y="1259626"/>
            <a:ext cx="482024" cy="501335"/>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86" name="그룹 48">
            <a:extLst>
              <a:ext uri="{FF2B5EF4-FFF2-40B4-BE49-F238E27FC236}">
                <a16:creationId xmlns:a16="http://schemas.microsoft.com/office/drawing/2014/main" id="{CA83B6F1-C1C4-4A32-B61F-56D8B950E275}"/>
              </a:ext>
            </a:extLst>
          </p:cNvPr>
          <p:cNvGrpSpPr/>
          <p:nvPr/>
        </p:nvGrpSpPr>
        <p:grpSpPr>
          <a:xfrm>
            <a:off x="602261" y="1347201"/>
            <a:ext cx="405000" cy="405000"/>
            <a:chOff x="3064244" y="3659540"/>
            <a:chExt cx="540000" cy="540000"/>
          </a:xfrm>
        </p:grpSpPr>
        <p:sp>
          <p:nvSpPr>
            <p:cNvPr id="87" name="Oval 1079">
              <a:extLst>
                <a:ext uri="{FF2B5EF4-FFF2-40B4-BE49-F238E27FC236}">
                  <a16:creationId xmlns:a16="http://schemas.microsoft.com/office/drawing/2014/main" id="{3E9AF775-6340-4705-81E6-FFD9E59D7FC7}"/>
                </a:ext>
              </a:extLst>
            </p:cNvPr>
            <p:cNvSpPr/>
            <p:nvPr/>
          </p:nvSpPr>
          <p:spPr>
            <a:xfrm>
              <a:off x="3064244"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8" name="Oval 1080">
              <a:extLst>
                <a:ext uri="{FF2B5EF4-FFF2-40B4-BE49-F238E27FC236}">
                  <a16:creationId xmlns:a16="http://schemas.microsoft.com/office/drawing/2014/main" id="{6F14A10A-9979-4D0B-B2D3-BA8D343D9A9A}"/>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96" name="그룹 47">
            <a:extLst>
              <a:ext uri="{FF2B5EF4-FFF2-40B4-BE49-F238E27FC236}">
                <a16:creationId xmlns:a16="http://schemas.microsoft.com/office/drawing/2014/main" id="{FAB04B98-1E5E-414E-866B-B6EF810EAD60}"/>
              </a:ext>
            </a:extLst>
          </p:cNvPr>
          <p:cNvGrpSpPr/>
          <p:nvPr/>
        </p:nvGrpSpPr>
        <p:grpSpPr>
          <a:xfrm>
            <a:off x="2802899" y="1342927"/>
            <a:ext cx="405000" cy="405000"/>
            <a:chOff x="4504969" y="3665239"/>
            <a:chExt cx="540000" cy="540000"/>
          </a:xfrm>
        </p:grpSpPr>
        <p:sp>
          <p:nvSpPr>
            <p:cNvPr id="97" name="Oval 1082">
              <a:extLst>
                <a:ext uri="{FF2B5EF4-FFF2-40B4-BE49-F238E27FC236}">
                  <a16:creationId xmlns:a16="http://schemas.microsoft.com/office/drawing/2014/main" id="{C45C86D7-60F4-4059-8C1D-3B869885A214}"/>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98" name="Oval 1083">
              <a:extLst>
                <a:ext uri="{FF2B5EF4-FFF2-40B4-BE49-F238E27FC236}">
                  <a16:creationId xmlns:a16="http://schemas.microsoft.com/office/drawing/2014/main" id="{9D59B5AF-95C2-4A00-BC6A-96256F9543B8}"/>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99" name="그룹 27">
            <a:extLst>
              <a:ext uri="{FF2B5EF4-FFF2-40B4-BE49-F238E27FC236}">
                <a16:creationId xmlns:a16="http://schemas.microsoft.com/office/drawing/2014/main" id="{24E0AE41-D7E8-40AB-8880-A93A8EE111B8}"/>
              </a:ext>
            </a:extLst>
          </p:cNvPr>
          <p:cNvGrpSpPr/>
          <p:nvPr/>
        </p:nvGrpSpPr>
        <p:grpSpPr>
          <a:xfrm>
            <a:off x="5792201" y="1347201"/>
            <a:ext cx="405000" cy="405000"/>
            <a:chOff x="5945694" y="3670938"/>
            <a:chExt cx="540000" cy="540000"/>
          </a:xfrm>
        </p:grpSpPr>
        <p:sp>
          <p:nvSpPr>
            <p:cNvPr id="100" name="Oval 1085">
              <a:extLst>
                <a:ext uri="{FF2B5EF4-FFF2-40B4-BE49-F238E27FC236}">
                  <a16:creationId xmlns:a16="http://schemas.microsoft.com/office/drawing/2014/main" id="{C24A67A3-7AE0-45A9-9BEA-BF0D6C660BB1}"/>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01" name="Oval 1086">
              <a:extLst>
                <a:ext uri="{FF2B5EF4-FFF2-40B4-BE49-F238E27FC236}">
                  <a16:creationId xmlns:a16="http://schemas.microsoft.com/office/drawing/2014/main" id="{CD115038-28C4-45B0-B272-89006C6AC8B9}"/>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102" name="그룹 26">
            <a:extLst>
              <a:ext uri="{FF2B5EF4-FFF2-40B4-BE49-F238E27FC236}">
                <a16:creationId xmlns:a16="http://schemas.microsoft.com/office/drawing/2014/main" id="{CF0A873B-C5AA-47F5-975E-9BB95A9F5C50}"/>
              </a:ext>
            </a:extLst>
          </p:cNvPr>
          <p:cNvGrpSpPr/>
          <p:nvPr/>
        </p:nvGrpSpPr>
        <p:grpSpPr>
          <a:xfrm>
            <a:off x="9818255" y="1322162"/>
            <a:ext cx="405000" cy="405000"/>
            <a:chOff x="8984481" y="3676637"/>
            <a:chExt cx="540000" cy="540000"/>
          </a:xfrm>
        </p:grpSpPr>
        <p:sp>
          <p:nvSpPr>
            <p:cNvPr id="103" name="Oval 1088">
              <a:extLst>
                <a:ext uri="{FF2B5EF4-FFF2-40B4-BE49-F238E27FC236}">
                  <a16:creationId xmlns:a16="http://schemas.microsoft.com/office/drawing/2014/main" id="{9D07B458-819B-4F6A-85E9-1C1DB3D63E4B}"/>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04" name="Oval 1089">
              <a:extLst>
                <a:ext uri="{FF2B5EF4-FFF2-40B4-BE49-F238E27FC236}">
                  <a16:creationId xmlns:a16="http://schemas.microsoft.com/office/drawing/2014/main" id="{23CC34B1-484E-4F11-84B8-334E58FEC483}"/>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105" name="文字方塊 62">
            <a:extLst>
              <a:ext uri="{FF2B5EF4-FFF2-40B4-BE49-F238E27FC236}">
                <a16:creationId xmlns:a16="http://schemas.microsoft.com/office/drawing/2014/main" id="{260EAE5D-833F-45B7-B7D6-17A02771D9F3}"/>
              </a:ext>
            </a:extLst>
          </p:cNvPr>
          <p:cNvSpPr txBox="1">
            <a:spLocks noChangeArrowheads="1"/>
          </p:cNvSpPr>
          <p:nvPr/>
        </p:nvSpPr>
        <p:spPr bwMode="auto">
          <a:xfrm>
            <a:off x="929442" y="1124915"/>
            <a:ext cx="184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1 </a:t>
            </a:r>
            <a:r>
              <a:rPr lang="zh-TW" altLang="en-US" sz="1400"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106" name="文字方塊 64">
            <a:extLst>
              <a:ext uri="{FF2B5EF4-FFF2-40B4-BE49-F238E27FC236}">
                <a16:creationId xmlns:a16="http://schemas.microsoft.com/office/drawing/2014/main" id="{3CC5D14A-39E8-4D72-BAFE-C521A8BCBD0F}"/>
              </a:ext>
            </a:extLst>
          </p:cNvPr>
          <p:cNvSpPr txBox="1">
            <a:spLocks noChangeArrowheads="1"/>
          </p:cNvSpPr>
          <p:nvPr/>
        </p:nvSpPr>
        <p:spPr bwMode="auto">
          <a:xfrm>
            <a:off x="3450033" y="1107904"/>
            <a:ext cx="2110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2 </a:t>
            </a:r>
            <a:r>
              <a:rPr lang="zh-TW" altLang="en-US" sz="1400"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107" name="文字方塊 66">
            <a:extLst>
              <a:ext uri="{FF2B5EF4-FFF2-40B4-BE49-F238E27FC236}">
                <a16:creationId xmlns:a16="http://schemas.microsoft.com/office/drawing/2014/main" id="{3F0B0399-2178-40BB-B915-27EC76963FDC}"/>
              </a:ext>
            </a:extLst>
          </p:cNvPr>
          <p:cNvSpPr txBox="1">
            <a:spLocks noChangeArrowheads="1"/>
          </p:cNvSpPr>
          <p:nvPr/>
        </p:nvSpPr>
        <p:spPr bwMode="auto">
          <a:xfrm>
            <a:off x="6808995" y="1109267"/>
            <a:ext cx="2397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3 </a:t>
            </a:r>
            <a:r>
              <a:rPr lang="zh-TW" altLang="en-US" sz="1400" b="1" dirty="0">
                <a:solidFill>
                  <a:srgbClr val="C00000"/>
                </a:solidFill>
                <a:latin typeface="微軟正黑體" panose="020B0604030504040204" pitchFamily="34" charset="-120"/>
                <a:ea typeface="微軟正黑體" panose="020B0604030504040204" pitchFamily="34" charset="-120"/>
              </a:rPr>
              <a:t>彙整及列印報名資料</a:t>
            </a:r>
          </a:p>
        </p:txBody>
      </p:sp>
      <p:sp>
        <p:nvSpPr>
          <p:cNvPr id="108" name="文字方塊 68">
            <a:extLst>
              <a:ext uri="{FF2B5EF4-FFF2-40B4-BE49-F238E27FC236}">
                <a16:creationId xmlns:a16="http://schemas.microsoft.com/office/drawing/2014/main" id="{6472C63A-48C7-4A29-9DDA-5B1BFB57381D}"/>
              </a:ext>
            </a:extLst>
          </p:cNvPr>
          <p:cNvSpPr txBox="1">
            <a:spLocks noChangeArrowheads="1"/>
          </p:cNvSpPr>
          <p:nvPr/>
        </p:nvSpPr>
        <p:spPr bwMode="auto">
          <a:xfrm>
            <a:off x="10043665" y="1087548"/>
            <a:ext cx="1119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4 </a:t>
            </a:r>
            <a:r>
              <a:rPr lang="zh-TW" altLang="en-US" sz="1400" b="1" dirty="0">
                <a:solidFill>
                  <a:srgbClr val="C00000"/>
                </a:solidFill>
                <a:latin typeface="微軟正黑體" panose="020B0604030504040204" pitchFamily="34" charset="-120"/>
                <a:ea typeface="微軟正黑體" panose="020B0604030504040204" pitchFamily="34" charset="-120"/>
              </a:rPr>
              <a:t>寄出</a:t>
            </a:r>
          </a:p>
        </p:txBody>
      </p:sp>
      <p:grpSp>
        <p:nvGrpSpPr>
          <p:cNvPr id="109" name="群組 108">
            <a:extLst>
              <a:ext uri="{FF2B5EF4-FFF2-40B4-BE49-F238E27FC236}">
                <a16:creationId xmlns:a16="http://schemas.microsoft.com/office/drawing/2014/main" id="{2056E2CB-451F-4465-829D-455A8BB887BA}"/>
              </a:ext>
            </a:extLst>
          </p:cNvPr>
          <p:cNvGrpSpPr/>
          <p:nvPr/>
        </p:nvGrpSpPr>
        <p:grpSpPr>
          <a:xfrm>
            <a:off x="827777" y="2140417"/>
            <a:ext cx="10553214" cy="4172174"/>
            <a:chOff x="-131293" y="2335836"/>
            <a:chExt cx="9116865" cy="4172174"/>
          </a:xfrm>
        </p:grpSpPr>
        <p:grpSp>
          <p:nvGrpSpPr>
            <p:cNvPr id="110" name="群組 109">
              <a:extLst>
                <a:ext uri="{FF2B5EF4-FFF2-40B4-BE49-F238E27FC236}">
                  <a16:creationId xmlns:a16="http://schemas.microsoft.com/office/drawing/2014/main" id="{EBC6D90C-5413-42DF-BAFB-D76CA8D3AFD4}"/>
                </a:ext>
              </a:extLst>
            </p:cNvPr>
            <p:cNvGrpSpPr/>
            <p:nvPr/>
          </p:nvGrpSpPr>
          <p:grpSpPr>
            <a:xfrm>
              <a:off x="-131293" y="2335836"/>
              <a:ext cx="9116865" cy="4172174"/>
              <a:chOff x="-175062" y="1971443"/>
              <a:chExt cx="12155809" cy="5562895"/>
            </a:xfrm>
          </p:grpSpPr>
          <p:grpSp>
            <p:nvGrpSpPr>
              <p:cNvPr id="118" name="群組 117">
                <a:extLst>
                  <a:ext uri="{FF2B5EF4-FFF2-40B4-BE49-F238E27FC236}">
                    <a16:creationId xmlns:a16="http://schemas.microsoft.com/office/drawing/2014/main" id="{59E2772B-391C-490A-88F1-A505645DFE4D}"/>
                  </a:ext>
                </a:extLst>
              </p:cNvPr>
              <p:cNvGrpSpPr/>
              <p:nvPr/>
            </p:nvGrpSpPr>
            <p:grpSpPr>
              <a:xfrm>
                <a:off x="-175062" y="1971443"/>
                <a:ext cx="12155809" cy="5562895"/>
                <a:chOff x="-175062" y="1971443"/>
                <a:chExt cx="12155809" cy="5562895"/>
              </a:xfrm>
            </p:grpSpPr>
            <p:sp>
              <p:nvSpPr>
                <p:cNvPr id="123" name="向右箭號 64">
                  <a:extLst>
                    <a:ext uri="{FF2B5EF4-FFF2-40B4-BE49-F238E27FC236}">
                      <a16:creationId xmlns:a16="http://schemas.microsoft.com/office/drawing/2014/main" id="{A05B2CEC-8D75-4CFD-8DFC-6FE98F854752}"/>
                    </a:ext>
                  </a:extLst>
                </p:cNvPr>
                <p:cNvSpPr/>
                <p:nvPr/>
              </p:nvSpPr>
              <p:spPr>
                <a:xfrm>
                  <a:off x="6131978" y="3721887"/>
                  <a:ext cx="384000" cy="4176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solidFill>
                      <a:srgbClr val="C00000"/>
                    </a:solidFill>
                  </a:endParaRPr>
                </a:p>
              </p:txBody>
            </p:sp>
            <p:sp>
              <p:nvSpPr>
                <p:cNvPr id="124" name="向右箭號 66">
                  <a:extLst>
                    <a:ext uri="{FF2B5EF4-FFF2-40B4-BE49-F238E27FC236}">
                      <a16:creationId xmlns:a16="http://schemas.microsoft.com/office/drawing/2014/main" id="{C0488387-1014-45E9-8E90-41EFC65F3ED8}"/>
                    </a:ext>
                  </a:extLst>
                </p:cNvPr>
                <p:cNvSpPr/>
                <p:nvPr/>
              </p:nvSpPr>
              <p:spPr>
                <a:xfrm>
                  <a:off x="2436140" y="3721887"/>
                  <a:ext cx="384000"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solidFill>
                      <a:srgbClr val="C00000"/>
                    </a:solidFill>
                  </a:endParaRPr>
                </a:p>
              </p:txBody>
            </p:sp>
            <p:grpSp>
              <p:nvGrpSpPr>
                <p:cNvPr id="125" name="群組 124">
                  <a:extLst>
                    <a:ext uri="{FF2B5EF4-FFF2-40B4-BE49-F238E27FC236}">
                      <a16:creationId xmlns:a16="http://schemas.microsoft.com/office/drawing/2014/main" id="{DEF66057-29E9-4C66-9D2E-694AF9D1F2EB}"/>
                    </a:ext>
                  </a:extLst>
                </p:cNvPr>
                <p:cNvGrpSpPr/>
                <p:nvPr/>
              </p:nvGrpSpPr>
              <p:grpSpPr>
                <a:xfrm>
                  <a:off x="-175062" y="1971443"/>
                  <a:ext cx="12155809" cy="5562895"/>
                  <a:chOff x="-175062" y="1971443"/>
                  <a:chExt cx="12155809" cy="5562895"/>
                </a:xfrm>
              </p:grpSpPr>
              <p:sp>
                <p:nvSpPr>
                  <p:cNvPr id="126" name="文字方塊 125">
                    <a:extLst>
                      <a:ext uri="{FF2B5EF4-FFF2-40B4-BE49-F238E27FC236}">
                        <a16:creationId xmlns:a16="http://schemas.microsoft.com/office/drawing/2014/main" id="{65475606-D7E6-4435-81A8-5086710F6927}"/>
                      </a:ext>
                    </a:extLst>
                  </p:cNvPr>
                  <p:cNvSpPr txBox="1"/>
                  <p:nvPr/>
                </p:nvSpPr>
                <p:spPr>
                  <a:xfrm>
                    <a:off x="2566502" y="5964679"/>
                    <a:ext cx="3921768" cy="1569659"/>
                  </a:xfrm>
                  <a:prstGeom prst="rect">
                    <a:avLst/>
                  </a:prstGeom>
                  <a:solidFill>
                    <a:schemeClr val="accent4">
                      <a:lumMod val="60000"/>
                      <a:lumOff val="40000"/>
                    </a:schemeClr>
                  </a:solidFill>
                </p:spPr>
                <p:txBody>
                  <a:bodyPr wrap="square">
                    <a:spAutoFit/>
                  </a:bodyPr>
                  <a:lstStyle/>
                  <a:p>
                    <a:pPr algn="ctr">
                      <a:spcBef>
                        <a:spcPts val="600"/>
                      </a:spcBef>
                      <a:defRPr/>
                    </a:pPr>
                    <a:r>
                      <a:rPr lang="zh-TW" altLang="en-US" b="1" dirty="0">
                        <a:solidFill>
                          <a:srgbClr val="002060"/>
                        </a:solidFill>
                        <a:latin typeface="微軟正黑體" panose="020B0604030504040204" pitchFamily="34" charset="-120"/>
                        <a:ea typeface="微軟正黑體" panose="020B0604030504040204" pitchFamily="34" charset="-120"/>
                      </a:rPr>
                      <a:t>報名郵寄地址：</a:t>
                    </a:r>
                    <a:endParaRPr lang="en-US" altLang="zh-TW" b="1" dirty="0">
                      <a:solidFill>
                        <a:srgbClr val="002060"/>
                      </a:solidFill>
                      <a:latin typeface="微軟正黑體" panose="020B0604030504040204" pitchFamily="34" charset="-120"/>
                      <a:ea typeface="微軟正黑體" panose="020B0604030504040204" pitchFamily="34" charset="-120"/>
                    </a:endParaRPr>
                  </a:p>
                  <a:p>
                    <a:pPr>
                      <a:lnSpc>
                        <a:spcPts val="1650"/>
                      </a:lnSpc>
                      <a:spcBef>
                        <a:spcPts val="600"/>
                      </a:spcBef>
                      <a:defRPr/>
                    </a:pPr>
                    <a:r>
                      <a:rPr lang="en-US" altLang="zh-TW" sz="1400" b="1" dirty="0">
                        <a:solidFill>
                          <a:srgbClr val="002060"/>
                        </a:solidFill>
                        <a:latin typeface="微軟正黑體" panose="020B0604030504040204" pitchFamily="34" charset="-120"/>
                        <a:ea typeface="微軟正黑體" panose="020B0604030504040204" pitchFamily="34" charset="-120"/>
                      </a:rPr>
                      <a:t>106344</a:t>
                    </a:r>
                    <a:r>
                      <a:rPr lang="zh-TW" altLang="en-US" sz="1400" b="1" dirty="0">
                        <a:solidFill>
                          <a:srgbClr val="002060"/>
                        </a:solidFill>
                        <a:latin typeface="微軟正黑體" panose="020B0604030504040204" pitchFamily="34" charset="-120"/>
                        <a:ea typeface="微軟正黑體" panose="020B0604030504040204" pitchFamily="34" charset="-120"/>
                      </a:rPr>
                      <a:t>臺北市大安區忠孝東路三段</a:t>
                    </a:r>
                    <a:r>
                      <a:rPr lang="en-US" altLang="zh-TW" sz="1400" b="1" dirty="0">
                        <a:solidFill>
                          <a:srgbClr val="002060"/>
                        </a:solidFill>
                        <a:latin typeface="微軟正黑體" panose="020B0604030504040204" pitchFamily="34" charset="-120"/>
                        <a:ea typeface="微軟正黑體" panose="020B0604030504040204" pitchFamily="34" charset="-120"/>
                      </a:rPr>
                      <a:t>1</a:t>
                    </a:r>
                    <a:r>
                      <a:rPr lang="zh-TW" altLang="en-US" sz="1400" b="1" dirty="0">
                        <a:solidFill>
                          <a:srgbClr val="002060"/>
                        </a:solidFill>
                        <a:latin typeface="微軟正黑體" panose="020B0604030504040204" pitchFamily="34" charset="-120"/>
                        <a:ea typeface="微軟正黑體" panose="020B0604030504040204" pitchFamily="34" charset="-120"/>
                      </a:rPr>
                      <a:t>號</a:t>
                    </a:r>
                    <a:br>
                      <a:rPr lang="en-US" altLang="zh-TW" sz="1400" b="1" dirty="0">
                        <a:solidFill>
                          <a:srgbClr val="002060"/>
                        </a:solidFill>
                        <a:latin typeface="微軟正黑體" panose="020B0604030504040204" pitchFamily="34" charset="-120"/>
                        <a:ea typeface="微軟正黑體" panose="020B0604030504040204" pitchFamily="34" charset="-120"/>
                      </a:rPr>
                    </a:br>
                    <a:r>
                      <a:rPr lang="zh-TW" altLang="en-US" sz="1400" b="1" dirty="0">
                        <a:solidFill>
                          <a:srgbClr val="002060"/>
                        </a:solidFill>
                        <a:latin typeface="微軟正黑體" panose="020B0604030504040204" pitchFamily="34" charset="-120"/>
                        <a:ea typeface="微軟正黑體" panose="020B0604030504040204" pitchFamily="34" charset="-120"/>
                      </a:rPr>
                      <a:t>國立臺北科技大學億光大樓</a:t>
                    </a:r>
                    <a:r>
                      <a:rPr lang="en-US" altLang="zh-TW" sz="1400" b="1" dirty="0">
                        <a:solidFill>
                          <a:srgbClr val="002060"/>
                        </a:solidFill>
                        <a:latin typeface="微軟正黑體" panose="020B0604030504040204" pitchFamily="34" charset="-120"/>
                        <a:ea typeface="微軟正黑體" panose="020B0604030504040204" pitchFamily="34" charset="-120"/>
                      </a:rPr>
                      <a:t>5</a:t>
                    </a:r>
                    <a:r>
                      <a:rPr lang="zh-TW" altLang="en-US" sz="1400" b="1" dirty="0">
                        <a:solidFill>
                          <a:srgbClr val="002060"/>
                        </a:solidFill>
                        <a:latin typeface="微軟正黑體" panose="020B0604030504040204" pitchFamily="34" charset="-120"/>
                        <a:ea typeface="微軟正黑體" panose="020B0604030504040204" pitchFamily="34" charset="-120"/>
                      </a:rPr>
                      <a:t>樓</a:t>
                    </a:r>
                    <a:endParaRPr lang="en-US" altLang="zh-TW" sz="1400" b="1" dirty="0">
                      <a:solidFill>
                        <a:srgbClr val="002060"/>
                      </a:solidFill>
                      <a:latin typeface="微軟正黑體" panose="020B0604030504040204" pitchFamily="34" charset="-120"/>
                      <a:ea typeface="微軟正黑體" panose="020B0604030504040204" pitchFamily="34" charset="-120"/>
                    </a:endParaRPr>
                  </a:p>
                  <a:p>
                    <a:pPr>
                      <a:lnSpc>
                        <a:spcPts val="1650"/>
                      </a:lnSpc>
                      <a:spcBef>
                        <a:spcPts val="600"/>
                      </a:spcBef>
                      <a:defRPr/>
                    </a:pPr>
                    <a:r>
                      <a:rPr lang="en-US" altLang="zh-TW" sz="1400" b="1" dirty="0">
                        <a:solidFill>
                          <a:srgbClr val="002060"/>
                        </a:solidFill>
                        <a:latin typeface="微軟正黑體" panose="020B0604030504040204" pitchFamily="34" charset="-120"/>
                        <a:ea typeface="微軟正黑體" panose="020B0604030504040204" pitchFamily="34" charset="-120"/>
                      </a:rPr>
                      <a:t>115</a:t>
                    </a:r>
                    <a:r>
                      <a:rPr lang="zh-TW" altLang="en-US" sz="1400" b="1" dirty="0">
                        <a:solidFill>
                          <a:srgbClr val="002060"/>
                        </a:solidFill>
                        <a:latin typeface="微軟正黑體" panose="020B0604030504040204" pitchFamily="34" charset="-120"/>
                        <a:ea typeface="微軟正黑體" panose="020B0604030504040204" pitchFamily="34" charset="-120"/>
                      </a:rPr>
                      <a:t>學年度五專優先免試入學招生委員會</a:t>
                    </a:r>
                  </a:p>
                </p:txBody>
              </p:sp>
              <p:grpSp>
                <p:nvGrpSpPr>
                  <p:cNvPr id="127" name="群組 42">
                    <a:extLst>
                      <a:ext uri="{FF2B5EF4-FFF2-40B4-BE49-F238E27FC236}">
                        <a16:creationId xmlns:a16="http://schemas.microsoft.com/office/drawing/2014/main" id="{303DF4B6-CDEC-4EC2-B8B6-13F05FABC35F}"/>
                      </a:ext>
                    </a:extLst>
                  </p:cNvPr>
                  <p:cNvGrpSpPr>
                    <a:grpSpLocks/>
                  </p:cNvGrpSpPr>
                  <p:nvPr/>
                </p:nvGrpSpPr>
                <p:grpSpPr bwMode="auto">
                  <a:xfrm>
                    <a:off x="2779126" y="1971443"/>
                    <a:ext cx="9200085" cy="3606611"/>
                    <a:chOff x="2888866" y="1852660"/>
                    <a:chExt cx="9200373" cy="3607387"/>
                  </a:xfrm>
                </p:grpSpPr>
                <p:sp>
                  <p:nvSpPr>
                    <p:cNvPr id="132" name="矩形 131">
                      <a:extLst>
                        <a:ext uri="{FF2B5EF4-FFF2-40B4-BE49-F238E27FC236}">
                          <a16:creationId xmlns:a16="http://schemas.microsoft.com/office/drawing/2014/main" id="{BF69D874-AB70-48C7-8E56-FE80C4409BDA}"/>
                        </a:ext>
                      </a:extLst>
                    </p:cNvPr>
                    <p:cNvSpPr/>
                    <p:nvPr/>
                  </p:nvSpPr>
                  <p:spPr>
                    <a:xfrm>
                      <a:off x="6640551" y="1852660"/>
                      <a:ext cx="3492611" cy="3607387"/>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2700"/>
                        </a:lnSpc>
                        <a:spcBef>
                          <a:spcPts val="450"/>
                        </a:spcBef>
                        <a:spcAft>
                          <a:spcPts val="450"/>
                        </a:spcAft>
                        <a:defRPr/>
                      </a:pPr>
                      <a:r>
                        <a:rPr lang="zh-TW" altLang="en-US" sz="1275" b="1" dirty="0">
                          <a:solidFill>
                            <a:srgbClr val="0070C0"/>
                          </a:solidFill>
                          <a:latin typeface="微軟正黑體" panose="020B0604030504040204" pitchFamily="34" charset="-120"/>
                          <a:ea typeface="微軟正黑體" panose="020B0604030504040204" pitchFamily="34" charset="-120"/>
                        </a:rPr>
                        <a:t>彙整</a:t>
                      </a:r>
                      <a:r>
                        <a:rPr lang="zh-TW" altLang="en-US" sz="1275" b="1" u="sng" dirty="0">
                          <a:solidFill>
                            <a:srgbClr val="C00000"/>
                          </a:solidFill>
                          <a:latin typeface="微軟正黑體" panose="020B0604030504040204" pitchFamily="34" charset="-120"/>
                          <a:ea typeface="微軟正黑體" panose="020B0604030504040204" pitchFamily="34" charset="-120"/>
                        </a:rPr>
                        <a:t>報名表</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C00000"/>
                          </a:solidFill>
                          <a:latin typeface="微軟正黑體" panose="020B0604030504040204" pitchFamily="34" charset="-120"/>
                          <a:ea typeface="微軟正黑體" panose="020B0604030504040204" pitchFamily="34" charset="-120"/>
                        </a:rPr>
                        <a:t>檢核黏貼相關證明文件</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0070C0"/>
                          </a:solidFill>
                          <a:latin typeface="微軟正黑體" panose="020B0604030504040204" pitchFamily="34" charset="-120"/>
                          <a:ea typeface="微軟正黑體" panose="020B0604030504040204" pitchFamily="34" charset="-120"/>
                        </a:rPr>
                        <a:t>與報名系統列印之表單</a:t>
                      </a:r>
                      <a:endParaRPr lang="en-US" altLang="zh-TW" sz="1275" b="1" dirty="0">
                        <a:solidFill>
                          <a:srgbClr val="0070C0"/>
                        </a:solidFill>
                        <a:latin typeface="微軟正黑體" panose="020B0604030504040204" pitchFamily="34" charset="-120"/>
                        <a:ea typeface="微軟正黑體" panose="020B0604030504040204" pitchFamily="34" charset="-120"/>
                      </a:endParaRPr>
                    </a:p>
                    <a:p>
                      <a:pPr>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表一、報名人數統計表</a:t>
                      </a:r>
                      <a:br>
                        <a:rPr lang="en-US" altLang="zh-TW" sz="13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            (</a:t>
                      </a:r>
                      <a:r>
                        <a:rPr lang="zh-TW" altLang="zh-TW" sz="1200" b="1" dirty="0">
                          <a:solidFill>
                            <a:schemeClr val="tx1"/>
                          </a:solidFill>
                          <a:latin typeface="微軟正黑體" panose="020B0604030504040204" pitchFamily="34" charset="-120"/>
                          <a:ea typeface="微軟正黑體" panose="020B0604030504040204" pitchFamily="34" charset="-120"/>
                        </a:rPr>
                        <a:t>含黏貼繳費證明</a:t>
                      </a:r>
                      <a:r>
                        <a:rPr lang="zh-TW" altLang="en-US" sz="1200" b="1" dirty="0">
                          <a:solidFill>
                            <a:schemeClr val="tx1"/>
                          </a:solidFill>
                          <a:latin typeface="微軟正黑體" panose="020B0604030504040204" pitchFamily="34" charset="-120"/>
                          <a:ea typeface="微軟正黑體" panose="020B0604030504040204" pitchFamily="34" charset="-120"/>
                        </a:rPr>
                        <a:t>文件</a:t>
                      </a:r>
                      <a:r>
                        <a:rPr lang="zh-TW" altLang="zh-TW" sz="1200" b="1" u="sng" dirty="0">
                          <a:solidFill>
                            <a:schemeClr val="accent2">
                              <a:lumMod val="75000"/>
                            </a:schemeClr>
                          </a:solidFill>
                          <a:latin typeface="微軟正黑體" panose="020B0604030504040204" pitchFamily="34" charset="-120"/>
                          <a:ea typeface="微軟正黑體" panose="020B0604030504040204" pitchFamily="34" charset="-120"/>
                        </a:rPr>
                        <a:t>影印本</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zh-TW" altLang="zh-TW" sz="1200" b="1" dirty="0">
                        <a:solidFill>
                          <a:schemeClr val="tx1"/>
                        </a:solidFill>
                        <a:latin typeface="微軟正黑體" panose="020B0604030504040204" pitchFamily="34" charset="-120"/>
                        <a:ea typeface="微軟正黑體" panose="020B0604030504040204" pitchFamily="34" charset="-120"/>
                      </a:endParaRPr>
                    </a:p>
                    <a:p>
                      <a:pPr>
                        <a:lnSpc>
                          <a:spcPct val="1500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表二、集體報名繳費清單</a:t>
                      </a:r>
                    </a:p>
                    <a:p>
                      <a:pPr>
                        <a:lnSpc>
                          <a:spcPct val="1500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表三、集體免收報名費名冊</a:t>
                      </a:r>
                      <a:r>
                        <a:rPr lang="en-US" altLang="zh-TW" sz="1300" b="1" dirty="0">
                          <a:solidFill>
                            <a:srgbClr val="C00000"/>
                          </a:solidFill>
                          <a:latin typeface="微軟正黑體" pitchFamily="34" charset="-120"/>
                          <a:ea typeface="微軟正黑體" pitchFamily="34" charset="-120"/>
                        </a:rPr>
                        <a:t>(</a:t>
                      </a:r>
                      <a:r>
                        <a:rPr lang="zh-TW" altLang="en-US" sz="1300" b="1" dirty="0">
                          <a:solidFill>
                            <a:srgbClr val="C00000"/>
                          </a:solidFill>
                          <a:latin typeface="微軟正黑體" pitchFamily="34" charset="-120"/>
                          <a:ea typeface="微軟正黑體" pitchFamily="34" charset="-120"/>
                        </a:rPr>
                        <a:t>選繳</a:t>
                      </a:r>
                      <a:r>
                        <a:rPr lang="en-US" altLang="zh-TW" sz="1300" b="1" dirty="0">
                          <a:solidFill>
                            <a:srgbClr val="C00000"/>
                          </a:solidFill>
                          <a:latin typeface="微軟正黑體" pitchFamily="34" charset="-120"/>
                          <a:ea typeface="微軟正黑體" pitchFamily="34" charset="-120"/>
                        </a:rPr>
                        <a:t>)</a:t>
                      </a:r>
                      <a:endParaRPr lang="zh-TW" altLang="zh-TW" sz="1300" b="1" dirty="0">
                        <a:solidFill>
                          <a:srgbClr val="C00000"/>
                        </a:solidFill>
                        <a:latin typeface="微軟正黑體" panose="020B0604030504040204" pitchFamily="34" charset="-120"/>
                        <a:ea typeface="微軟正黑體" panose="020B0604030504040204" pitchFamily="34" charset="-120"/>
                      </a:endParaRPr>
                    </a:p>
                    <a:p>
                      <a:pPr>
                        <a:lnSpc>
                          <a:spcPct val="1500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表四、報名學生名冊</a:t>
                      </a:r>
                    </a:p>
                    <a:p>
                      <a:pPr>
                        <a:lnSpc>
                          <a:spcPct val="150000"/>
                        </a:lnSpc>
                        <a:defRPr/>
                      </a:pPr>
                      <a:r>
                        <a:rPr lang="zh-TW" altLang="zh-TW" sz="1300" b="1" dirty="0">
                          <a:solidFill>
                            <a:schemeClr val="tx1"/>
                          </a:solidFill>
                          <a:latin typeface="微軟正黑體" panose="020B0604030504040204" pitchFamily="34" charset="-120"/>
                          <a:ea typeface="微軟正黑體" panose="020B0604030504040204" pitchFamily="34" charset="-120"/>
                        </a:rPr>
                        <a:t>表五、報名學生</a:t>
                      </a:r>
                      <a:r>
                        <a:rPr lang="zh-TW" altLang="en-US" sz="1300" b="1" dirty="0">
                          <a:solidFill>
                            <a:schemeClr val="tx1"/>
                          </a:solidFill>
                          <a:latin typeface="微軟正黑體" panose="020B0604030504040204" pitchFamily="34" charset="-120"/>
                          <a:ea typeface="微軟正黑體" panose="020B0604030504040204" pitchFamily="34" charset="-120"/>
                        </a:rPr>
                        <a:t>比序項目積分列表</a:t>
                      </a:r>
                      <a:endParaRPr lang="zh-TW" altLang="zh-TW" sz="1300" b="1" dirty="0">
                        <a:solidFill>
                          <a:schemeClr val="tx1"/>
                        </a:solidFill>
                        <a:latin typeface="微軟正黑體" panose="020B0604030504040204" pitchFamily="34" charset="-120"/>
                        <a:ea typeface="微軟正黑體" panose="020B0604030504040204" pitchFamily="34" charset="-120"/>
                      </a:endParaRPr>
                    </a:p>
                    <a:p>
                      <a:pPr algn="ctr">
                        <a:lnSpc>
                          <a:spcPts val="2700"/>
                        </a:lnSpc>
                        <a:spcBef>
                          <a:spcPts val="450"/>
                        </a:spcBef>
                        <a:spcAft>
                          <a:spcPts val="450"/>
                        </a:spcAft>
                        <a:defRPr/>
                      </a:pPr>
                      <a:endParaRPr lang="en-US" altLang="zh-TW" sz="1050" b="1" dirty="0">
                        <a:solidFill>
                          <a:srgbClr val="C00000"/>
                        </a:solidFill>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a16="http://schemas.microsoft.com/office/drawing/2014/main" id="{B21FE96E-C7B0-466B-8BD3-8B0A0940131D}"/>
                        </a:ext>
                      </a:extLst>
                    </p:cNvPr>
                    <p:cNvSpPr/>
                    <p:nvPr/>
                  </p:nvSpPr>
                  <p:spPr>
                    <a:xfrm>
                      <a:off x="10665849" y="4021083"/>
                      <a:ext cx="934952" cy="474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002060"/>
                          </a:solidFill>
                          <a:latin typeface="微軟正黑體" panose="020B0604030504040204" pitchFamily="34" charset="-120"/>
                          <a:ea typeface="微軟正黑體" panose="020B0604030504040204" pitchFamily="34" charset="-120"/>
                        </a:rPr>
                        <a:t>郵寄</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134" name="向右箭號 79">
                      <a:extLst>
                        <a:ext uri="{FF2B5EF4-FFF2-40B4-BE49-F238E27FC236}">
                          <a16:creationId xmlns:a16="http://schemas.microsoft.com/office/drawing/2014/main" id="{E0A2D7C2-BD98-4E73-878E-C7C4DCD5A241}"/>
                        </a:ext>
                      </a:extLst>
                    </p:cNvPr>
                    <p:cNvSpPr/>
                    <p:nvPr/>
                  </p:nvSpPr>
                  <p:spPr>
                    <a:xfrm>
                      <a:off x="10266198" y="4063166"/>
                      <a:ext cx="415938" cy="37314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p>
                  </p:txBody>
                </p:sp>
                <p:sp>
                  <p:nvSpPr>
                    <p:cNvPr id="135" name="矩形 27">
                      <a:extLst>
                        <a:ext uri="{FF2B5EF4-FFF2-40B4-BE49-F238E27FC236}">
                          <a16:creationId xmlns:a16="http://schemas.microsoft.com/office/drawing/2014/main" id="{2F901238-F76C-4534-B629-D42EDD737B94}"/>
                        </a:ext>
                      </a:extLst>
                    </p:cNvPr>
                    <p:cNvSpPr>
                      <a:spLocks noChangeArrowheads="1"/>
                    </p:cNvSpPr>
                    <p:nvPr/>
                  </p:nvSpPr>
                  <p:spPr bwMode="auto">
                    <a:xfrm>
                      <a:off x="10370741" y="4509455"/>
                      <a:ext cx="1718498" cy="7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sz="1500" b="1" dirty="0">
                          <a:solidFill>
                            <a:srgbClr val="C00000"/>
                          </a:solidFill>
                          <a:latin typeface="微軟正黑體" panose="020B0604030504040204" pitchFamily="34" charset="-120"/>
                          <a:ea typeface="微軟正黑體" panose="020B0604030504040204" pitchFamily="34" charset="-120"/>
                        </a:rPr>
                        <a:t>115/5/22</a:t>
                      </a:r>
                      <a:r>
                        <a:rPr lang="zh-TW" altLang="en-US" sz="1500" b="1" dirty="0">
                          <a:solidFill>
                            <a:srgbClr val="C00000"/>
                          </a:solidFill>
                          <a:latin typeface="微軟正黑體" panose="020B0604030504040204" pitchFamily="34" charset="-120"/>
                          <a:ea typeface="微軟正黑體" panose="020B0604030504040204" pitchFamily="34" charset="-120"/>
                        </a:rPr>
                        <a:t>前</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sz="1600" b="1" dirty="0">
                          <a:solidFill>
                            <a:srgbClr val="C00000"/>
                          </a:solidFill>
                          <a:latin typeface="微軟正黑體" panose="020B0604030504040204" pitchFamily="34" charset="-120"/>
                          <a:ea typeface="微軟正黑體" panose="020B0604030504040204" pitchFamily="34" charset="-120"/>
                        </a:rPr>
                        <a:t>郵戳為憑</a:t>
                      </a:r>
                    </a:p>
                  </p:txBody>
                </p:sp>
                <p:sp>
                  <p:nvSpPr>
                    <p:cNvPr id="136" name="矩形 135">
                      <a:extLst>
                        <a:ext uri="{FF2B5EF4-FFF2-40B4-BE49-F238E27FC236}">
                          <a16:creationId xmlns:a16="http://schemas.microsoft.com/office/drawing/2014/main" id="{B5734C13-196E-4613-A3E7-1B686CE3CCB5}"/>
                        </a:ext>
                      </a:extLst>
                    </p:cNvPr>
                    <p:cNvSpPr/>
                    <p:nvPr/>
                  </p:nvSpPr>
                  <p:spPr bwMode="auto">
                    <a:xfrm>
                      <a:off x="2888866" y="2183703"/>
                      <a:ext cx="3312736" cy="2941358"/>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2700"/>
                        </a:lnSpc>
                        <a:spcBef>
                          <a:spcPts val="450"/>
                        </a:spcBef>
                        <a:spcAft>
                          <a:spcPts val="450"/>
                        </a:spcAft>
                        <a:defRPr/>
                      </a:pPr>
                      <a:r>
                        <a:rPr lang="zh-TW" altLang="en-US"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ctr">
                        <a:lnSpc>
                          <a:spcPts val="1950"/>
                        </a:lnSpc>
                        <a:spcBef>
                          <a:spcPts val="450"/>
                        </a:spcBef>
                        <a:spcAft>
                          <a:spcPts val="450"/>
                        </a:spcAft>
                        <a:defRPr/>
                      </a:pPr>
                      <a:r>
                        <a:rPr lang="zh-TW" altLang="en-US"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200" b="1" kern="0" dirty="0">
                          <a:solidFill>
                            <a:srgbClr val="0033CC"/>
                          </a:solidFill>
                          <a:latin typeface="微軟正黑體" panose="020B0604030504040204" pitchFamily="34" charset="-120"/>
                          <a:ea typeface="微軟正黑體" panose="020B0604030504040204" pitchFamily="34" charset="-120"/>
                        </a:rPr>
                        <a:t>https://www.jctv.ntut.edu.tw/u5/</a:t>
                      </a:r>
                      <a:endParaRPr lang="en-US" altLang="zh-TW" sz="1200" b="1" kern="0" dirty="0">
                        <a:solidFill>
                          <a:srgbClr val="0070C0"/>
                        </a:solidFill>
                        <a:latin typeface="微軟正黑體" panose="020B0604030504040204" pitchFamily="34" charset="-120"/>
                        <a:ea typeface="微軟正黑體" panose="020B0604030504040204" pitchFamily="34" charset="-120"/>
                      </a:endParaRPr>
                    </a:p>
                  </p:txBody>
                </p:sp>
              </p:grpSp>
              <p:sp>
                <p:nvSpPr>
                  <p:cNvPr id="128" name="矩形 127">
                    <a:extLst>
                      <a:ext uri="{FF2B5EF4-FFF2-40B4-BE49-F238E27FC236}">
                        <a16:creationId xmlns:a16="http://schemas.microsoft.com/office/drawing/2014/main" id="{63D8CD74-BC3D-4490-8738-90D1CE4FA04F}"/>
                      </a:ext>
                    </a:extLst>
                  </p:cNvPr>
                  <p:cNvSpPr/>
                  <p:nvPr/>
                </p:nvSpPr>
                <p:spPr>
                  <a:xfrm>
                    <a:off x="-175062" y="2823937"/>
                    <a:ext cx="2595564" cy="2400300"/>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115</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18</a:t>
                    </a:r>
                    <a:r>
                      <a:rPr lang="zh-TW" altLang="en-US" sz="1400" b="1" dirty="0">
                        <a:solidFill>
                          <a:schemeClr val="tx1"/>
                        </a:solidFill>
                        <a:latin typeface="微軟正黑體" panose="020B0604030504040204" pitchFamily="34" charset="-120"/>
                        <a:ea typeface="微軟正黑體" panose="020B0604030504040204" pitchFamily="34" charset="-120"/>
                      </a:rPr>
                      <a:t>日（一）</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b="1" dirty="0">
                        <a:solidFill>
                          <a:schemeClr val="tx1"/>
                        </a:solidFill>
                        <a:latin typeface="微軟正黑體" panose="020B0604030504040204" pitchFamily="34" charset="-120"/>
                        <a:ea typeface="微軟正黑體" panose="020B0604030504040204" pitchFamily="34" charset="-120"/>
                      </a:rPr>
                      <a:t>    10:00</a:t>
                    </a:r>
                    <a:r>
                      <a:rPr lang="zh-TW" altLang="en-US" sz="1400" b="1" dirty="0">
                        <a:solidFill>
                          <a:schemeClr val="tx1"/>
                        </a:solidFill>
                        <a:latin typeface="微軟正黑體" panose="020B0604030504040204" pitchFamily="34" charset="-120"/>
                        <a:ea typeface="微軟正黑體" panose="020B0604030504040204" pitchFamily="34" charset="-120"/>
                      </a:rPr>
                      <a:t>起至</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115</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22</a:t>
                    </a:r>
                    <a:r>
                      <a:rPr lang="zh-TW" altLang="en-US" sz="1400" b="1" dirty="0">
                        <a:solidFill>
                          <a:schemeClr val="tx1"/>
                        </a:solidFill>
                        <a:latin typeface="微軟正黑體" panose="020B0604030504040204" pitchFamily="34" charset="-120"/>
                        <a:ea typeface="微軟正黑體" panose="020B0604030504040204" pitchFamily="34" charset="-120"/>
                      </a:rPr>
                      <a:t>日（五）</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spcAft>
                        <a:spcPts val="450"/>
                      </a:spcAft>
                      <a:defRPr/>
                    </a:pPr>
                    <a:r>
                      <a:rPr lang="en-US" altLang="zh-TW" sz="1400" b="1" dirty="0">
                        <a:solidFill>
                          <a:schemeClr val="tx1"/>
                        </a:solidFill>
                        <a:latin typeface="微軟正黑體" panose="020B0604030504040204" pitchFamily="34" charset="-120"/>
                        <a:ea typeface="微軟正黑體" panose="020B0604030504040204" pitchFamily="34" charset="-120"/>
                      </a:rPr>
                      <a:t>12:00</a:t>
                    </a:r>
                    <a:r>
                      <a:rPr lang="zh-TW" altLang="en-US" sz="1400" b="1" dirty="0">
                        <a:solidFill>
                          <a:schemeClr val="tx1"/>
                        </a:solidFill>
                        <a:latin typeface="微軟正黑體" panose="020B0604030504040204" pitchFamily="34" charset="-120"/>
                        <a:ea typeface="微軟正黑體" panose="020B0604030504040204" pitchFamily="34" charset="-120"/>
                      </a:rPr>
                      <a:t>止</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a:t>
                    </a:r>
                    <a:br>
                      <a:rPr lang="en-US" altLang="zh-TW" b="1" dirty="0">
                        <a:solidFill>
                          <a:srgbClr val="C00000"/>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資料上傳</a:t>
                    </a:r>
                  </a:p>
                </p:txBody>
              </p:sp>
              <p:grpSp>
                <p:nvGrpSpPr>
                  <p:cNvPr id="129" name="组合 25">
                    <a:extLst>
                      <a:ext uri="{FF2B5EF4-FFF2-40B4-BE49-F238E27FC236}">
                        <a16:creationId xmlns:a16="http://schemas.microsoft.com/office/drawing/2014/main" id="{3ACAB332-3716-45F4-80D9-AC394FAA242B}"/>
                      </a:ext>
                    </a:extLst>
                  </p:cNvPr>
                  <p:cNvGrpSpPr>
                    <a:grpSpLocks/>
                  </p:cNvGrpSpPr>
                  <p:nvPr/>
                </p:nvGrpSpPr>
                <p:grpSpPr bwMode="auto">
                  <a:xfrm>
                    <a:off x="10366839" y="5358683"/>
                    <a:ext cx="1613908" cy="779700"/>
                    <a:chOff x="2658200" y="1589031"/>
                    <a:chExt cx="1851783" cy="1494598"/>
                  </a:xfrm>
                </p:grpSpPr>
                <p:sp>
                  <p:nvSpPr>
                    <p:cNvPr id="130" name="矩形 129">
                      <a:extLst>
                        <a:ext uri="{FF2B5EF4-FFF2-40B4-BE49-F238E27FC236}">
                          <a16:creationId xmlns:a16="http://schemas.microsoft.com/office/drawing/2014/main" id="{04B179C3-BB54-4DE8-9F61-E295E33BE850}"/>
                        </a:ext>
                      </a:extLst>
                    </p:cNvPr>
                    <p:cNvSpPr/>
                    <p:nvPr/>
                  </p:nvSpPr>
                  <p:spPr>
                    <a:xfrm>
                      <a:off x="2658200" y="1589031"/>
                      <a:ext cx="1851783" cy="1494598"/>
                    </a:xfrm>
                    <a:prstGeom prst="rect">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131" name="TextBox 18">
                      <a:extLst>
                        <a:ext uri="{FF2B5EF4-FFF2-40B4-BE49-F238E27FC236}">
                          <a16:creationId xmlns:a16="http://schemas.microsoft.com/office/drawing/2014/main" id="{EF486939-2F7C-41BD-AA8F-BACD92A70D7F}"/>
                        </a:ext>
                      </a:extLst>
                    </p:cNvPr>
                    <p:cNvSpPr txBox="1"/>
                    <p:nvPr/>
                  </p:nvSpPr>
                  <p:spPr>
                    <a:xfrm>
                      <a:off x="2661350" y="1667488"/>
                      <a:ext cx="1825343" cy="1415934"/>
                    </a:xfrm>
                    <a:prstGeom prst="rect">
                      <a:avLst/>
                    </a:prstGeom>
                    <a:noFill/>
                  </p:spPr>
                  <p:txBody>
                    <a:bodyPr wrap="square">
                      <a:spAutoFit/>
                    </a:bodyPr>
                    <a:lstStyle/>
                    <a:p>
                      <a:pPr>
                        <a:defRPr/>
                      </a:pPr>
                      <a:r>
                        <a:rPr lang="zh-TW" altLang="zh-TW" sz="1500" b="1" dirty="0">
                          <a:solidFill>
                            <a:srgbClr val="002060"/>
                          </a:solidFill>
                          <a:latin typeface="微軟正黑體" panose="020B0604030504040204" pitchFamily="34" charset="-120"/>
                          <a:ea typeface="微軟正黑體" panose="020B0604030504040204" pitchFamily="34" charset="-120"/>
                        </a:rPr>
                        <a:t>以國內快捷郵件或限時掛號</a:t>
                      </a:r>
                      <a:endParaRPr lang="zh-CN" altLang="en-US" sz="1425" b="1" spc="225"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grpSp>
          <p:grpSp>
            <p:nvGrpSpPr>
              <p:cNvPr id="119" name="群組 118">
                <a:extLst>
                  <a:ext uri="{FF2B5EF4-FFF2-40B4-BE49-F238E27FC236}">
                    <a16:creationId xmlns:a16="http://schemas.microsoft.com/office/drawing/2014/main" id="{5C53D85E-C6E3-4C0C-821E-9E0BE48507F2}"/>
                  </a:ext>
                </a:extLst>
              </p:cNvPr>
              <p:cNvGrpSpPr/>
              <p:nvPr/>
            </p:nvGrpSpPr>
            <p:grpSpPr>
              <a:xfrm>
                <a:off x="-174948" y="2230975"/>
                <a:ext cx="2606169" cy="675821"/>
                <a:chOff x="7094162" y="-1632608"/>
                <a:chExt cx="1905815" cy="963406"/>
              </a:xfrm>
            </p:grpSpPr>
            <p:sp>
              <p:nvSpPr>
                <p:cNvPr id="120" name="Rectangle 13">
                  <a:extLst>
                    <a:ext uri="{FF2B5EF4-FFF2-40B4-BE49-F238E27FC236}">
                      <a16:creationId xmlns:a16="http://schemas.microsoft.com/office/drawing/2014/main" id="{F6277328-D48F-43B5-8862-9CF957F57AE6}"/>
                    </a:ext>
                  </a:extLst>
                </p:cNvPr>
                <p:cNvSpPr/>
                <p:nvPr/>
              </p:nvSpPr>
              <p:spPr>
                <a:xfrm>
                  <a:off x="8890891" y="-1632608"/>
                  <a:ext cx="109086" cy="947649"/>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21" name="Rounded Rectangle 5">
                  <a:extLst>
                    <a:ext uri="{FF2B5EF4-FFF2-40B4-BE49-F238E27FC236}">
                      <a16:creationId xmlns:a16="http://schemas.microsoft.com/office/drawing/2014/main" id="{CBBF56CC-4500-4783-B538-F8E660C37EAC}"/>
                    </a:ext>
                  </a:extLst>
                </p:cNvPr>
                <p:cNvSpPr/>
                <p:nvPr/>
              </p:nvSpPr>
              <p:spPr>
                <a:xfrm>
                  <a:off x="7094162" y="-1460052"/>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25"/>
                </a:p>
              </p:txBody>
            </p:sp>
            <p:sp>
              <p:nvSpPr>
                <p:cNvPr id="122" name="TextBox 36">
                  <a:extLst>
                    <a:ext uri="{FF2B5EF4-FFF2-40B4-BE49-F238E27FC236}">
                      <a16:creationId xmlns:a16="http://schemas.microsoft.com/office/drawing/2014/main" id="{54CA2EB6-E1FC-4CFC-9C99-506C25662BFE}"/>
                    </a:ext>
                  </a:extLst>
                </p:cNvPr>
                <p:cNvSpPr txBox="1"/>
                <p:nvPr/>
              </p:nvSpPr>
              <p:spPr>
                <a:xfrm>
                  <a:off x="7383281" y="-1458946"/>
                  <a:ext cx="1310100" cy="789744"/>
                </a:xfrm>
                <a:prstGeom prst="rect">
                  <a:avLst/>
                </a:prstGeom>
                <a:noFill/>
              </p:spPr>
              <p:txBody>
                <a:bodyPr wrap="square" lIns="81000" rIns="81000" rtlCol="0">
                  <a:spAutoFit/>
                </a:bodyPr>
                <a:lstStyle/>
                <a:p>
                  <a:pPr algn="ctr"/>
                  <a:r>
                    <a:rPr lang="zh-TW" altLang="en-US" sz="2100" b="1" dirty="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2700" b="1" dirty="0">
                    <a:solidFill>
                      <a:schemeClr val="bg1"/>
                    </a:solidFill>
                    <a:latin typeface="微軟正黑體" panose="020B0604030504040204" pitchFamily="34" charset="-120"/>
                    <a:cs typeface="Arial" pitchFamily="34" charset="0"/>
                  </a:endParaRPr>
                </a:p>
              </p:txBody>
            </p:sp>
          </p:grpSp>
        </p:grpSp>
        <p:grpSp>
          <p:nvGrpSpPr>
            <p:cNvPr id="111" name="组合 264">
              <a:extLst>
                <a:ext uri="{FF2B5EF4-FFF2-40B4-BE49-F238E27FC236}">
                  <a16:creationId xmlns:a16="http://schemas.microsoft.com/office/drawing/2014/main" id="{5E31FFD6-999E-42B3-ACC4-48060D76B331}"/>
                </a:ext>
              </a:extLst>
            </p:cNvPr>
            <p:cNvGrpSpPr/>
            <p:nvPr/>
          </p:nvGrpSpPr>
          <p:grpSpPr>
            <a:xfrm>
              <a:off x="7883814" y="3221916"/>
              <a:ext cx="820247" cy="653404"/>
              <a:chOff x="4565135" y="2913063"/>
              <a:chExt cx="1771649" cy="1411287"/>
            </a:xfrm>
          </p:grpSpPr>
          <p:sp>
            <p:nvSpPr>
              <p:cNvPr id="112" name="Freeform 49">
                <a:extLst>
                  <a:ext uri="{FF2B5EF4-FFF2-40B4-BE49-F238E27FC236}">
                    <a16:creationId xmlns:a16="http://schemas.microsoft.com/office/drawing/2014/main" id="{FEF498A2-149B-448D-A778-AF6A226C6C77}"/>
                  </a:ext>
                </a:extLst>
              </p:cNvPr>
              <p:cNvSpPr>
                <a:spLocks/>
              </p:cNvSpPr>
              <p:nvPr/>
            </p:nvSpPr>
            <p:spPr bwMode="auto">
              <a:xfrm>
                <a:off x="6000236" y="2913063"/>
                <a:ext cx="336548" cy="407988"/>
              </a:xfrm>
              <a:custGeom>
                <a:avLst/>
                <a:gdLst>
                  <a:gd name="T0" fmla="*/ 115 w 115"/>
                  <a:gd name="T1" fmla="*/ 39 h 140"/>
                  <a:gd name="T2" fmla="*/ 0 w 115"/>
                  <a:gd name="T3" fmla="*/ 89 h 140"/>
                  <a:gd name="T4" fmla="*/ 82 w 115"/>
                  <a:gd name="T5" fmla="*/ 51 h 140"/>
                  <a:gd name="T6" fmla="*/ 0 w 115"/>
                  <a:gd name="T7" fmla="*/ 93 h 140"/>
                  <a:gd name="T8" fmla="*/ 115 w 115"/>
                  <a:gd name="T9" fmla="*/ 39 h 140"/>
                </a:gdLst>
                <a:ahLst/>
                <a:cxnLst>
                  <a:cxn ang="0">
                    <a:pos x="T0" y="T1"/>
                  </a:cxn>
                  <a:cxn ang="0">
                    <a:pos x="T2" y="T3"/>
                  </a:cxn>
                  <a:cxn ang="0">
                    <a:pos x="T4" y="T5"/>
                  </a:cxn>
                  <a:cxn ang="0">
                    <a:pos x="T6" y="T7"/>
                  </a:cxn>
                  <a:cxn ang="0">
                    <a:pos x="T8" y="T9"/>
                  </a:cxn>
                </a:cxnLst>
                <a:rect l="0" t="0" r="r" b="b"/>
                <a:pathLst>
                  <a:path w="115" h="140">
                    <a:moveTo>
                      <a:pt x="115" y="39"/>
                    </a:moveTo>
                    <a:cubicBezTo>
                      <a:pt x="31" y="0"/>
                      <a:pt x="5" y="72"/>
                      <a:pt x="0" y="89"/>
                    </a:cubicBezTo>
                    <a:cubicBezTo>
                      <a:pt x="18" y="81"/>
                      <a:pt x="47" y="61"/>
                      <a:pt x="82" y="51"/>
                    </a:cubicBezTo>
                    <a:cubicBezTo>
                      <a:pt x="82" y="51"/>
                      <a:pt x="46" y="79"/>
                      <a:pt x="0" y="93"/>
                    </a:cubicBezTo>
                    <a:cubicBezTo>
                      <a:pt x="95" y="140"/>
                      <a:pt x="115" y="39"/>
                      <a:pt x="115" y="3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0">
                <a:extLst>
                  <a:ext uri="{FF2B5EF4-FFF2-40B4-BE49-F238E27FC236}">
                    <a16:creationId xmlns:a16="http://schemas.microsoft.com/office/drawing/2014/main" id="{A555651D-F877-4528-A007-BA23E7E21FFF}"/>
                  </a:ext>
                </a:extLst>
              </p:cNvPr>
              <p:cNvSpPr>
                <a:spLocks/>
              </p:cNvSpPr>
              <p:nvPr/>
            </p:nvSpPr>
            <p:spPr bwMode="auto">
              <a:xfrm>
                <a:off x="5749410" y="2930526"/>
                <a:ext cx="292101" cy="230187"/>
              </a:xfrm>
              <a:custGeom>
                <a:avLst/>
                <a:gdLst>
                  <a:gd name="T0" fmla="*/ 49 w 100"/>
                  <a:gd name="T1" fmla="*/ 32 h 79"/>
                  <a:gd name="T2" fmla="*/ 73 w 100"/>
                  <a:gd name="T3" fmla="*/ 77 h 79"/>
                  <a:gd name="T4" fmla="*/ 34 w 100"/>
                  <a:gd name="T5" fmla="*/ 0 h 79"/>
                  <a:gd name="T6" fmla="*/ 69 w 100"/>
                  <a:gd name="T7" fmla="*/ 79 h 79"/>
                  <a:gd name="T8" fmla="*/ 49 w 100"/>
                  <a:gd name="T9" fmla="*/ 32 h 79"/>
                </a:gdLst>
                <a:ahLst/>
                <a:cxnLst>
                  <a:cxn ang="0">
                    <a:pos x="T0" y="T1"/>
                  </a:cxn>
                  <a:cxn ang="0">
                    <a:pos x="T2" y="T3"/>
                  </a:cxn>
                  <a:cxn ang="0">
                    <a:pos x="T4" y="T5"/>
                  </a:cxn>
                  <a:cxn ang="0">
                    <a:pos x="T6" y="T7"/>
                  </a:cxn>
                  <a:cxn ang="0">
                    <a:pos x="T8" y="T9"/>
                  </a:cxn>
                </a:cxnLst>
                <a:rect l="0" t="0" r="r" b="b"/>
                <a:pathLst>
                  <a:path w="100" h="79">
                    <a:moveTo>
                      <a:pt x="49" y="32"/>
                    </a:moveTo>
                    <a:cubicBezTo>
                      <a:pt x="49" y="32"/>
                      <a:pt x="65" y="53"/>
                      <a:pt x="73" y="77"/>
                    </a:cubicBezTo>
                    <a:cubicBezTo>
                      <a:pt x="79" y="66"/>
                      <a:pt x="100" y="19"/>
                      <a:pt x="34" y="0"/>
                    </a:cubicBezTo>
                    <a:cubicBezTo>
                      <a:pt x="34" y="0"/>
                      <a:pt x="0" y="64"/>
                      <a:pt x="69" y="79"/>
                    </a:cubicBezTo>
                    <a:cubicBezTo>
                      <a:pt x="60" y="64"/>
                      <a:pt x="53" y="41"/>
                      <a:pt x="49" y="32"/>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1">
                <a:extLst>
                  <a:ext uri="{FF2B5EF4-FFF2-40B4-BE49-F238E27FC236}">
                    <a16:creationId xmlns:a16="http://schemas.microsoft.com/office/drawing/2014/main" id="{55100721-FCE6-4E30-AF1B-062DE82ED5BE}"/>
                  </a:ext>
                </a:extLst>
              </p:cNvPr>
              <p:cNvSpPr>
                <a:spLocks/>
              </p:cNvSpPr>
              <p:nvPr/>
            </p:nvSpPr>
            <p:spPr bwMode="auto">
              <a:xfrm>
                <a:off x="5552555" y="3309938"/>
                <a:ext cx="582613" cy="906462"/>
              </a:xfrm>
              <a:custGeom>
                <a:avLst/>
                <a:gdLst>
                  <a:gd name="T0" fmla="*/ 180 w 199"/>
                  <a:gd name="T1" fmla="*/ 0 h 310"/>
                  <a:gd name="T2" fmla="*/ 0 w 199"/>
                  <a:gd name="T3" fmla="*/ 157 h 310"/>
                  <a:gd name="T4" fmla="*/ 175 w 199"/>
                  <a:gd name="T5" fmla="*/ 310 h 310"/>
                  <a:gd name="T6" fmla="*/ 199 w 199"/>
                  <a:gd name="T7" fmla="*/ 245 h 310"/>
                  <a:gd name="T8" fmla="*/ 199 w 199"/>
                  <a:gd name="T9" fmla="*/ 58 h 310"/>
                  <a:gd name="T10" fmla="*/ 180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0" y="0"/>
                    </a:moveTo>
                    <a:cubicBezTo>
                      <a:pt x="0" y="157"/>
                      <a:pt x="0" y="157"/>
                      <a:pt x="0" y="157"/>
                    </a:cubicBezTo>
                    <a:cubicBezTo>
                      <a:pt x="175" y="310"/>
                      <a:pt x="175" y="310"/>
                      <a:pt x="175" y="310"/>
                    </a:cubicBezTo>
                    <a:cubicBezTo>
                      <a:pt x="190" y="292"/>
                      <a:pt x="199" y="269"/>
                      <a:pt x="199" y="245"/>
                    </a:cubicBezTo>
                    <a:cubicBezTo>
                      <a:pt x="199" y="58"/>
                      <a:pt x="199" y="58"/>
                      <a:pt x="199" y="58"/>
                    </a:cubicBezTo>
                    <a:cubicBezTo>
                      <a:pt x="199" y="37"/>
                      <a:pt x="192" y="17"/>
                      <a:pt x="180"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52">
                <a:extLst>
                  <a:ext uri="{FF2B5EF4-FFF2-40B4-BE49-F238E27FC236}">
                    <a16:creationId xmlns:a16="http://schemas.microsoft.com/office/drawing/2014/main" id="{4A53F8C4-77E8-4055-BF29-78E345FAFFB8}"/>
                  </a:ext>
                </a:extLst>
              </p:cNvPr>
              <p:cNvSpPr>
                <a:spLocks/>
              </p:cNvSpPr>
              <p:nvPr/>
            </p:nvSpPr>
            <p:spPr bwMode="auto">
              <a:xfrm>
                <a:off x="4661972" y="3181351"/>
                <a:ext cx="1373188" cy="631825"/>
              </a:xfrm>
              <a:custGeom>
                <a:avLst/>
                <a:gdLst>
                  <a:gd name="T0" fmla="*/ 235 w 470"/>
                  <a:gd name="T1" fmla="*/ 216 h 216"/>
                  <a:gd name="T2" fmla="*/ 265 w 470"/>
                  <a:gd name="T3" fmla="*/ 206 h 216"/>
                  <a:gd name="T4" fmla="*/ 470 w 470"/>
                  <a:gd name="T5" fmla="*/ 27 h 216"/>
                  <a:gd name="T6" fmla="*/ 401 w 470"/>
                  <a:gd name="T7" fmla="*/ 0 h 216"/>
                  <a:gd name="T8" fmla="*/ 69 w 470"/>
                  <a:gd name="T9" fmla="*/ 0 h 216"/>
                  <a:gd name="T10" fmla="*/ 0 w 470"/>
                  <a:gd name="T11" fmla="*/ 27 h 216"/>
                  <a:gd name="T12" fmla="*/ 206 w 470"/>
                  <a:gd name="T13" fmla="*/ 206 h 216"/>
                  <a:gd name="T14" fmla="*/ 235 w 470"/>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16">
                    <a:moveTo>
                      <a:pt x="235" y="216"/>
                    </a:moveTo>
                    <a:cubicBezTo>
                      <a:pt x="246" y="216"/>
                      <a:pt x="257" y="212"/>
                      <a:pt x="265" y="206"/>
                    </a:cubicBezTo>
                    <a:cubicBezTo>
                      <a:pt x="470" y="27"/>
                      <a:pt x="470" y="27"/>
                      <a:pt x="470" y="27"/>
                    </a:cubicBezTo>
                    <a:cubicBezTo>
                      <a:pt x="452" y="10"/>
                      <a:pt x="428" y="0"/>
                      <a:pt x="401" y="0"/>
                    </a:cubicBezTo>
                    <a:cubicBezTo>
                      <a:pt x="69" y="0"/>
                      <a:pt x="69" y="0"/>
                      <a:pt x="69" y="0"/>
                    </a:cubicBezTo>
                    <a:cubicBezTo>
                      <a:pt x="43" y="0"/>
                      <a:pt x="19" y="10"/>
                      <a:pt x="0" y="27"/>
                    </a:cubicBezTo>
                    <a:cubicBezTo>
                      <a:pt x="206" y="206"/>
                      <a:pt x="206" y="206"/>
                      <a:pt x="206" y="206"/>
                    </a:cubicBezTo>
                    <a:cubicBezTo>
                      <a:pt x="213" y="212"/>
                      <a:pt x="224" y="216"/>
                      <a:pt x="235" y="216"/>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3">
                <a:extLst>
                  <a:ext uri="{FF2B5EF4-FFF2-40B4-BE49-F238E27FC236}">
                    <a16:creationId xmlns:a16="http://schemas.microsoft.com/office/drawing/2014/main" id="{A19F6F6F-B502-46DC-A4B7-D68979CCE5D5}"/>
                  </a:ext>
                </a:extLst>
              </p:cNvPr>
              <p:cNvSpPr>
                <a:spLocks/>
              </p:cNvSpPr>
              <p:nvPr/>
            </p:nvSpPr>
            <p:spPr bwMode="auto">
              <a:xfrm>
                <a:off x="4682609" y="3813175"/>
                <a:ext cx="1335090" cy="511175"/>
              </a:xfrm>
              <a:custGeom>
                <a:avLst/>
                <a:gdLst>
                  <a:gd name="T0" fmla="*/ 273 w 457"/>
                  <a:gd name="T1" fmla="*/ 7 h 175"/>
                  <a:gd name="T2" fmla="*/ 228 w 457"/>
                  <a:gd name="T3" fmla="*/ 23 h 175"/>
                  <a:gd name="T4" fmla="*/ 184 w 457"/>
                  <a:gd name="T5" fmla="*/ 7 h 175"/>
                  <a:gd name="T6" fmla="*/ 176 w 457"/>
                  <a:gd name="T7" fmla="*/ 0 h 175"/>
                  <a:gd name="T8" fmla="*/ 0 w 457"/>
                  <a:gd name="T9" fmla="*/ 154 h 175"/>
                  <a:gd name="T10" fmla="*/ 62 w 457"/>
                  <a:gd name="T11" fmla="*/ 175 h 175"/>
                  <a:gd name="T12" fmla="*/ 394 w 457"/>
                  <a:gd name="T13" fmla="*/ 175 h 175"/>
                  <a:gd name="T14" fmla="*/ 457 w 457"/>
                  <a:gd name="T15" fmla="*/ 154 h 175"/>
                  <a:gd name="T16" fmla="*/ 281 w 457"/>
                  <a:gd name="T17" fmla="*/ 0 h 175"/>
                  <a:gd name="T18" fmla="*/ 273 w 457"/>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175">
                    <a:moveTo>
                      <a:pt x="273" y="7"/>
                    </a:moveTo>
                    <a:cubicBezTo>
                      <a:pt x="260" y="18"/>
                      <a:pt x="244" y="23"/>
                      <a:pt x="228" y="23"/>
                    </a:cubicBezTo>
                    <a:cubicBezTo>
                      <a:pt x="212" y="23"/>
                      <a:pt x="196" y="18"/>
                      <a:pt x="184" y="7"/>
                    </a:cubicBezTo>
                    <a:cubicBezTo>
                      <a:pt x="176" y="0"/>
                      <a:pt x="176" y="0"/>
                      <a:pt x="176" y="0"/>
                    </a:cubicBezTo>
                    <a:cubicBezTo>
                      <a:pt x="0" y="154"/>
                      <a:pt x="0" y="154"/>
                      <a:pt x="0" y="154"/>
                    </a:cubicBezTo>
                    <a:cubicBezTo>
                      <a:pt x="17" y="167"/>
                      <a:pt x="39" y="175"/>
                      <a:pt x="62" y="175"/>
                    </a:cubicBezTo>
                    <a:cubicBezTo>
                      <a:pt x="394" y="175"/>
                      <a:pt x="394" y="175"/>
                      <a:pt x="394" y="175"/>
                    </a:cubicBezTo>
                    <a:cubicBezTo>
                      <a:pt x="418" y="175"/>
                      <a:pt x="440" y="167"/>
                      <a:pt x="457" y="154"/>
                    </a:cubicBezTo>
                    <a:cubicBezTo>
                      <a:pt x="281" y="0"/>
                      <a:pt x="281" y="0"/>
                      <a:pt x="281" y="0"/>
                    </a:cubicBezTo>
                    <a:lnTo>
                      <a:pt x="273" y="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17" name="Freeform 54">
                <a:extLst>
                  <a:ext uri="{FF2B5EF4-FFF2-40B4-BE49-F238E27FC236}">
                    <a16:creationId xmlns:a16="http://schemas.microsoft.com/office/drawing/2014/main" id="{FE166978-CFFF-47E0-9C12-D228FC83FF8A}"/>
                  </a:ext>
                </a:extLst>
              </p:cNvPr>
              <p:cNvSpPr>
                <a:spLocks/>
              </p:cNvSpPr>
              <p:nvPr/>
            </p:nvSpPr>
            <p:spPr bwMode="auto">
              <a:xfrm>
                <a:off x="4565135" y="3309938"/>
                <a:ext cx="581023" cy="906462"/>
              </a:xfrm>
              <a:custGeom>
                <a:avLst/>
                <a:gdLst>
                  <a:gd name="T0" fmla="*/ 18 w 199"/>
                  <a:gd name="T1" fmla="*/ 0 h 310"/>
                  <a:gd name="T2" fmla="*/ 0 w 199"/>
                  <a:gd name="T3" fmla="*/ 58 h 310"/>
                  <a:gd name="T4" fmla="*/ 0 w 199"/>
                  <a:gd name="T5" fmla="*/ 245 h 310"/>
                  <a:gd name="T6" fmla="*/ 23 w 199"/>
                  <a:gd name="T7" fmla="*/ 310 h 310"/>
                  <a:gd name="T8" fmla="*/ 199 w 199"/>
                  <a:gd name="T9" fmla="*/ 157 h 310"/>
                  <a:gd name="T10" fmla="*/ 18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 y="0"/>
                    </a:moveTo>
                    <a:cubicBezTo>
                      <a:pt x="7" y="17"/>
                      <a:pt x="0" y="37"/>
                      <a:pt x="0" y="58"/>
                    </a:cubicBezTo>
                    <a:cubicBezTo>
                      <a:pt x="0" y="245"/>
                      <a:pt x="0" y="245"/>
                      <a:pt x="0" y="245"/>
                    </a:cubicBezTo>
                    <a:cubicBezTo>
                      <a:pt x="0" y="269"/>
                      <a:pt x="9" y="292"/>
                      <a:pt x="23" y="310"/>
                    </a:cubicBezTo>
                    <a:cubicBezTo>
                      <a:pt x="199" y="157"/>
                      <a:pt x="199" y="157"/>
                      <a:pt x="199" y="157"/>
                    </a:cubicBezTo>
                    <a:lnTo>
                      <a:pt x="18"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sp>
        <p:nvSpPr>
          <p:cNvPr id="137" name="內容版面配置區 2">
            <a:extLst>
              <a:ext uri="{FF2B5EF4-FFF2-40B4-BE49-F238E27FC236}">
                <a16:creationId xmlns:a16="http://schemas.microsoft.com/office/drawing/2014/main" id="{2C292ED8-FE66-41A5-8ACE-A550B88842A3}"/>
              </a:ext>
            </a:extLst>
          </p:cNvPr>
          <p:cNvSpPr>
            <a:spLocks noGrp="1"/>
          </p:cNvSpPr>
          <p:nvPr>
            <p:ph idx="1"/>
          </p:nvPr>
        </p:nvSpPr>
        <p:spPr>
          <a:xfrm>
            <a:off x="3565022" y="3491419"/>
            <a:ext cx="2632180" cy="988244"/>
          </a:xfrm>
        </p:spPr>
        <p:txBody>
          <a:bodyPr rtlCol="0">
            <a:noAutofit/>
          </a:bodyPr>
          <a:lstStyle/>
          <a:p>
            <a:pPr marL="0" indent="0">
              <a:lnSpc>
                <a:spcPct val="100000"/>
              </a:lnSpc>
              <a:spcBef>
                <a:spcPts val="600"/>
              </a:spcBef>
              <a:buNone/>
              <a:defRPr/>
            </a:pPr>
            <a:r>
              <a:rPr lang="zh-TW" altLang="en-US" sz="1400" b="1" dirty="0">
                <a:solidFill>
                  <a:srgbClr val="C00000"/>
                </a:solidFill>
                <a:latin typeface="微軟正黑體" pitchFamily="34" charset="-120"/>
                <a:ea typeface="微軟正黑體" pitchFamily="34" charset="-120"/>
              </a:rPr>
              <a:t>完成學生報名檔案</a:t>
            </a:r>
            <a:r>
              <a:rPr lang="en-US" altLang="zh-TW" sz="1400" b="1" dirty="0">
                <a:solidFill>
                  <a:srgbClr val="C00000"/>
                </a:solidFill>
                <a:latin typeface="微軟正黑體" pitchFamily="34" charset="-120"/>
                <a:ea typeface="微軟正黑體" pitchFamily="34" charset="-120"/>
              </a:rPr>
              <a:t>(EXCEL)</a:t>
            </a:r>
            <a:r>
              <a:rPr lang="zh-TW" altLang="en-US" sz="1400" b="1" dirty="0">
                <a:solidFill>
                  <a:srgbClr val="C00000"/>
                </a:solidFill>
                <a:latin typeface="微軟正黑體" pitchFamily="34" charset="-120"/>
                <a:ea typeface="微軟正黑體" pitchFamily="34" charset="-120"/>
              </a:rPr>
              <a:t>上傳國中集體報名系統</a:t>
            </a:r>
            <a:endParaRPr lang="en-US" altLang="zh-TW" sz="1400" b="1" dirty="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sz="1400" b="1" dirty="0">
                <a:solidFill>
                  <a:srgbClr val="C00000"/>
                </a:solidFill>
                <a:latin typeface="微軟正黑體" pitchFamily="34" charset="-120"/>
                <a:ea typeface="微軟正黑體" pitchFamily="34" charset="-120"/>
              </a:rPr>
              <a:t>檢核並確認資料無誤</a:t>
            </a:r>
            <a:r>
              <a:rPr lang="en-US" altLang="zh-TW" sz="1400" b="1" dirty="0">
                <a:solidFill>
                  <a:srgbClr val="C00000"/>
                </a:solidFill>
                <a:latin typeface="微軟正黑體" pitchFamily="34" charset="-120"/>
                <a:ea typeface="微軟正黑體" pitchFamily="34" charset="-120"/>
              </a:rPr>
              <a:t>(</a:t>
            </a:r>
            <a:r>
              <a:rPr lang="zh-TW" altLang="en-US" sz="1400" b="1" dirty="0">
                <a:solidFill>
                  <a:srgbClr val="C00000"/>
                </a:solidFill>
                <a:latin typeface="微軟正黑體" pitchFamily="34" charset="-120"/>
                <a:ea typeface="微軟正黑體" pitchFamily="34" charset="-120"/>
              </a:rPr>
              <a:t>確定送出</a:t>
            </a:r>
            <a:r>
              <a:rPr lang="en-US" altLang="zh-TW" sz="1400" b="1" dirty="0">
                <a:solidFill>
                  <a:srgbClr val="C00000"/>
                </a:solidFill>
                <a:latin typeface="微軟正黑體" pitchFamily="34" charset="-120"/>
                <a:ea typeface="微軟正黑體" pitchFamily="34" charset="-120"/>
              </a:rPr>
              <a:t>)</a:t>
            </a:r>
            <a:r>
              <a:rPr lang="zh-TW" altLang="en-US" sz="1400" b="1" dirty="0">
                <a:solidFill>
                  <a:srgbClr val="C00000"/>
                </a:solidFill>
                <a:latin typeface="微軟正黑體" pitchFamily="34" charset="-120"/>
                <a:ea typeface="微軟正黑體" pitchFamily="34" charset="-120"/>
              </a:rPr>
              <a:t> 列印報名相關表件</a:t>
            </a:r>
            <a:endParaRPr lang="zh-TW" altLang="en-US" sz="1400" dirty="0">
              <a:solidFill>
                <a:schemeClr val="accent5">
                  <a:lumMod val="75000"/>
                </a:schemeClr>
              </a:solidFill>
              <a:latin typeface="微軟正黑體" pitchFamily="34" charset="-120"/>
              <a:ea typeface="微軟正黑體" pitchFamily="34"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42">
            <a:extLst>
              <a:ext uri="{FF2B5EF4-FFF2-40B4-BE49-F238E27FC236}">
                <a16:creationId xmlns:a16="http://schemas.microsoft.com/office/drawing/2014/main" id="{2F665846-9C60-44C9-9595-9EC7F9322141}"/>
              </a:ext>
            </a:extLst>
          </p:cNvPr>
          <p:cNvCxnSpPr>
            <a:cxnSpLocks/>
          </p:cNvCxnSpPr>
          <p:nvPr/>
        </p:nvCxnSpPr>
        <p:spPr>
          <a:xfrm>
            <a:off x="840128" y="74606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71AA52EC-7DB1-4E87-8C0D-FAA1C5227515}"/>
              </a:ext>
            </a:extLst>
          </p:cNvPr>
          <p:cNvSpPr>
            <a:spLocks noEditPoints="1"/>
          </p:cNvSpPr>
          <p:nvPr/>
        </p:nvSpPr>
        <p:spPr bwMode="auto">
          <a:xfrm>
            <a:off x="8043253" y="25271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31" name="標題 1"/>
          <p:cNvSpPr txBox="1">
            <a:spLocks/>
          </p:cNvSpPr>
          <p:nvPr/>
        </p:nvSpPr>
        <p:spPr bwMode="auto">
          <a:xfrm>
            <a:off x="792542" y="30995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報名費繳交說明（</a:t>
            </a:r>
            <a:r>
              <a:rPr lang="en-US" altLang="zh-TW" sz="2800" b="1" dirty="0">
                <a:solidFill>
                  <a:srgbClr val="002060"/>
                </a:solidFill>
                <a:latin typeface="微軟正黑體" panose="020B0604030504040204" pitchFamily="34" charset="-120"/>
                <a:ea typeface="微軟正黑體" panose="020B0604030504040204" pitchFamily="34" charset="-120"/>
              </a:rPr>
              <a:t>6/11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a:extLst>
              <a:ext uri="{FF2B5EF4-FFF2-40B4-BE49-F238E27FC236}">
                <a16:creationId xmlns:a16="http://schemas.microsoft.com/office/drawing/2014/main" id="{0CAC9499-C3C5-4E8B-9DC5-2D0F83DBA57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46" name="组合 7">
            <a:extLst>
              <a:ext uri="{FF2B5EF4-FFF2-40B4-BE49-F238E27FC236}">
                <a16:creationId xmlns:a16="http://schemas.microsoft.com/office/drawing/2014/main" id="{ADB71A0C-144E-4B72-B75E-6495035CFCF0}"/>
              </a:ext>
            </a:extLst>
          </p:cNvPr>
          <p:cNvGrpSpPr/>
          <p:nvPr/>
        </p:nvGrpSpPr>
        <p:grpSpPr>
          <a:xfrm>
            <a:off x="6343361" y="4383110"/>
            <a:ext cx="5115214" cy="1360257"/>
            <a:chOff x="0" y="194742"/>
            <a:chExt cx="3222454" cy="1955698"/>
          </a:xfrm>
        </p:grpSpPr>
        <p:sp>
          <p:nvSpPr>
            <p:cNvPr id="47" name="圆角矩形 8">
              <a:extLst>
                <a:ext uri="{FF2B5EF4-FFF2-40B4-BE49-F238E27FC236}">
                  <a16:creationId xmlns:a16="http://schemas.microsoft.com/office/drawing/2014/main" id="{A7711F20-F526-493F-A756-856AB496F6C4}"/>
                </a:ext>
              </a:extLst>
            </p:cNvPr>
            <p:cNvSpPr/>
            <p:nvPr/>
          </p:nvSpPr>
          <p:spPr>
            <a:xfrm>
              <a:off x="173208" y="194742"/>
              <a:ext cx="3049246" cy="1955698"/>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48" name="组合 9">
              <a:extLst>
                <a:ext uri="{FF2B5EF4-FFF2-40B4-BE49-F238E27FC236}">
                  <a16:creationId xmlns:a16="http://schemas.microsoft.com/office/drawing/2014/main" id="{DA7D7002-1EB4-41E9-B157-7F3478521D97}"/>
                </a:ext>
              </a:extLst>
            </p:cNvPr>
            <p:cNvGrpSpPr/>
            <p:nvPr/>
          </p:nvGrpSpPr>
          <p:grpSpPr>
            <a:xfrm>
              <a:off x="0" y="290669"/>
              <a:ext cx="424561" cy="355906"/>
              <a:chOff x="469900" y="728859"/>
              <a:chExt cx="424561" cy="355906"/>
            </a:xfrm>
          </p:grpSpPr>
          <p:sp>
            <p:nvSpPr>
              <p:cNvPr id="49" name="椭圆 10">
                <a:extLst>
                  <a:ext uri="{FF2B5EF4-FFF2-40B4-BE49-F238E27FC236}">
                    <a16:creationId xmlns:a16="http://schemas.microsoft.com/office/drawing/2014/main" id="{195C1A85-0043-4BD6-9BD6-57A5717C3E58}"/>
                  </a:ext>
                </a:extLst>
              </p:cNvPr>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0" name="椭圆 11">
                <a:extLst>
                  <a:ext uri="{FF2B5EF4-FFF2-40B4-BE49-F238E27FC236}">
                    <a16:creationId xmlns:a16="http://schemas.microsoft.com/office/drawing/2014/main" id="{B3F070FF-03AB-42B4-A0D4-BDD1CF7FF14D}"/>
                  </a:ext>
                </a:extLst>
              </p:cNvPr>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1" name="椭圆 12">
                <a:extLst>
                  <a:ext uri="{FF2B5EF4-FFF2-40B4-BE49-F238E27FC236}">
                    <a16:creationId xmlns:a16="http://schemas.microsoft.com/office/drawing/2014/main" id="{62333AC5-8D06-445A-97E1-26266222A841}"/>
                  </a:ext>
                </a:extLst>
              </p:cNvPr>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2" name="椭圆 13">
                <a:extLst>
                  <a:ext uri="{FF2B5EF4-FFF2-40B4-BE49-F238E27FC236}">
                    <a16:creationId xmlns:a16="http://schemas.microsoft.com/office/drawing/2014/main" id="{C83FC3EB-CFBF-45AA-A98D-BDAEF106D045}"/>
                  </a:ext>
                </a:extLst>
              </p:cNvPr>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3" name="圆角矩形 14">
                <a:extLst>
                  <a:ext uri="{FF2B5EF4-FFF2-40B4-BE49-F238E27FC236}">
                    <a16:creationId xmlns:a16="http://schemas.microsoft.com/office/drawing/2014/main" id="{F2D1D617-B6D4-4AC8-904D-D50EC9282CFE}"/>
                  </a:ext>
                </a:extLst>
              </p:cNvPr>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4" name="圆角矩形 15">
                <a:extLst>
                  <a:ext uri="{FF2B5EF4-FFF2-40B4-BE49-F238E27FC236}">
                    <a16:creationId xmlns:a16="http://schemas.microsoft.com/office/drawing/2014/main" id="{5405B24E-969C-473B-BE79-F90AAC7C9A42}"/>
                  </a:ext>
                </a:extLst>
              </p:cNvPr>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5" name="圆角矩形 16">
                <a:extLst>
                  <a:ext uri="{FF2B5EF4-FFF2-40B4-BE49-F238E27FC236}">
                    <a16:creationId xmlns:a16="http://schemas.microsoft.com/office/drawing/2014/main" id="{E0F6E367-BDE5-4224-94AD-7D8849980752}"/>
                  </a:ext>
                </a:extLst>
              </p:cNvPr>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6" name="圆角矩形 17">
                <a:extLst>
                  <a:ext uri="{FF2B5EF4-FFF2-40B4-BE49-F238E27FC236}">
                    <a16:creationId xmlns:a16="http://schemas.microsoft.com/office/drawing/2014/main" id="{064779E7-37D4-499D-A90E-3F20D2CB088C}"/>
                  </a:ext>
                </a:extLst>
              </p:cNvPr>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57" name="矩形 56">
            <a:extLst>
              <a:ext uri="{FF2B5EF4-FFF2-40B4-BE49-F238E27FC236}">
                <a16:creationId xmlns:a16="http://schemas.microsoft.com/office/drawing/2014/main" id="{D72F0384-DBD0-4E7F-BFDD-8540C888F525}"/>
              </a:ext>
            </a:extLst>
          </p:cNvPr>
          <p:cNvSpPr/>
          <p:nvPr/>
        </p:nvSpPr>
        <p:spPr>
          <a:xfrm>
            <a:off x="6571376" y="2429292"/>
            <a:ext cx="2486025" cy="1507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000"/>
              </a:lnSpc>
              <a:defRPr/>
            </a:pPr>
            <a:r>
              <a:rPr lang="zh-TW" altLang="en-US" sz="2250" b="1" dirty="0">
                <a:solidFill>
                  <a:srgbClr val="7030A0"/>
                </a:solidFill>
                <a:latin typeface="微軟正黑體" pitchFamily="34" charset="-120"/>
                <a:ea typeface="微軟正黑體" pitchFamily="34" charset="-120"/>
              </a:rPr>
              <a:t>報名作業費</a:t>
            </a:r>
            <a:endParaRPr lang="en-US" altLang="zh-TW" sz="2250" b="1" dirty="0">
              <a:solidFill>
                <a:srgbClr val="7030A0"/>
              </a:solidFill>
              <a:latin typeface="微軟正黑體" pitchFamily="34" charset="-120"/>
              <a:ea typeface="微軟正黑體" pitchFamily="34" charset="-120"/>
            </a:endParaRPr>
          </a:p>
          <a:p>
            <a:pPr algn="ctr">
              <a:lnSpc>
                <a:spcPts val="2550"/>
              </a:lnSpc>
              <a:defRPr/>
            </a:pPr>
            <a:r>
              <a:rPr lang="en-US" altLang="zh-TW" sz="2000" b="1" dirty="0">
                <a:solidFill>
                  <a:srgbClr val="C00000"/>
                </a:solidFill>
                <a:latin typeface="微軟正黑體" pitchFamily="34" charset="-120"/>
                <a:ea typeface="微軟正黑體" pitchFamily="34" charset="-120"/>
              </a:rPr>
              <a:t>50</a:t>
            </a:r>
            <a:r>
              <a:rPr lang="zh-TW" altLang="en-US" sz="2000" b="1" dirty="0">
                <a:solidFill>
                  <a:srgbClr val="C00000"/>
                </a:solidFill>
                <a:latin typeface="微軟正黑體" pitchFamily="34" charset="-120"/>
                <a:ea typeface="微軟正黑體" pitchFamily="34" charset="-120"/>
              </a:rPr>
              <a:t>元</a:t>
            </a:r>
            <a:r>
              <a:rPr lang="en-US" altLang="zh-TW" sz="2000" b="1" dirty="0">
                <a:solidFill>
                  <a:srgbClr val="C00000"/>
                </a:solidFill>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人 </a:t>
            </a:r>
            <a:r>
              <a:rPr lang="en-US" altLang="zh-TW" sz="2000" b="1" dirty="0">
                <a:solidFill>
                  <a:srgbClr val="C00000"/>
                </a:solidFill>
                <a:latin typeface="微軟正黑體" pitchFamily="34" charset="-120"/>
                <a:ea typeface="微軟正黑體" pitchFamily="34" charset="-120"/>
              </a:rPr>
              <a:t>X</a:t>
            </a:r>
            <a:r>
              <a:rPr lang="zh-TW" altLang="en-US" sz="2000" b="1" dirty="0">
                <a:solidFill>
                  <a:srgbClr val="C00000"/>
                </a:solidFill>
                <a:latin typeface="微軟正黑體" pitchFamily="34" charset="-120"/>
                <a:ea typeface="微軟正黑體" pitchFamily="34" charset="-120"/>
              </a:rPr>
              <a:t> 報名人數</a:t>
            </a:r>
            <a:endParaRPr lang="en-US" altLang="zh-TW" sz="2000" b="1" dirty="0">
              <a:solidFill>
                <a:srgbClr val="C00000"/>
              </a:solidFill>
              <a:latin typeface="微軟正黑體" pitchFamily="34" charset="-120"/>
              <a:ea typeface="微軟正黑體" pitchFamily="34" charset="-120"/>
            </a:endParaRPr>
          </a:p>
          <a:p>
            <a:pPr algn="ctr">
              <a:lnSpc>
                <a:spcPts val="2550"/>
              </a:lnSpc>
              <a:defRPr/>
            </a:pPr>
            <a:r>
              <a:rPr lang="zh-TW" altLang="en-US" sz="1500" b="1" dirty="0">
                <a:solidFill>
                  <a:srgbClr val="0033CC"/>
                </a:solidFill>
                <a:latin typeface="微軟正黑體" pitchFamily="34" charset="-120"/>
                <a:ea typeface="微軟正黑體" pitchFamily="34" charset="-120"/>
              </a:rPr>
              <a:t>（依報名學生人數計算）</a:t>
            </a:r>
          </a:p>
        </p:txBody>
      </p:sp>
      <p:grpSp>
        <p:nvGrpSpPr>
          <p:cNvPr id="58" name="群組 22">
            <a:extLst>
              <a:ext uri="{FF2B5EF4-FFF2-40B4-BE49-F238E27FC236}">
                <a16:creationId xmlns:a16="http://schemas.microsoft.com/office/drawing/2014/main" id="{2FAB5162-70A1-4D5E-95D6-262D6CE2149F}"/>
              </a:ext>
            </a:extLst>
          </p:cNvPr>
          <p:cNvGrpSpPr>
            <a:grpSpLocks/>
          </p:cNvGrpSpPr>
          <p:nvPr/>
        </p:nvGrpSpPr>
        <p:grpSpPr bwMode="auto">
          <a:xfrm>
            <a:off x="800100" y="2095913"/>
            <a:ext cx="4912199" cy="2835447"/>
            <a:chOff x="519112" y="3048000"/>
            <a:chExt cx="4600575" cy="1906208"/>
          </a:xfrm>
        </p:grpSpPr>
        <p:sp>
          <p:nvSpPr>
            <p:cNvPr id="59" name="矩形 58">
              <a:extLst>
                <a:ext uri="{FF2B5EF4-FFF2-40B4-BE49-F238E27FC236}">
                  <a16:creationId xmlns:a16="http://schemas.microsoft.com/office/drawing/2014/main" id="{A40F0B81-3BA4-459C-8EEB-C43B8447946E}"/>
                </a:ext>
              </a:extLst>
            </p:cNvPr>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100" b="1" dirty="0">
                  <a:solidFill>
                    <a:srgbClr val="7030A0"/>
                  </a:solidFill>
                  <a:latin typeface="微軟正黑體" pitchFamily="34" charset="-120"/>
                  <a:ea typeface="微軟正黑體" pitchFamily="34" charset="-120"/>
                </a:rPr>
                <a:t>一般生</a:t>
              </a:r>
              <a:br>
                <a:rPr lang="en-US" altLang="zh-TW" sz="2100" b="1" dirty="0">
                  <a:solidFill>
                    <a:srgbClr val="7030A0"/>
                  </a:solidFill>
                  <a:latin typeface="微軟正黑體" pitchFamily="34" charset="-120"/>
                  <a:ea typeface="微軟正黑體" pitchFamily="34" charset="-120"/>
                </a:rPr>
              </a:br>
              <a:r>
                <a:rPr lang="zh-TW" altLang="en-US" sz="1600" b="1" dirty="0">
                  <a:solidFill>
                    <a:srgbClr val="7030A0"/>
                  </a:solidFill>
                  <a:latin typeface="微軟正黑體" pitchFamily="34" charset="-120"/>
                  <a:ea typeface="微軟正黑體" pitchFamily="34" charset="-120"/>
                </a:rPr>
                <a:t>（</a:t>
              </a:r>
              <a:r>
                <a:rPr lang="zh-TW" altLang="en-US" sz="1600" b="1" u="sng" dirty="0">
                  <a:solidFill>
                    <a:schemeClr val="accent2"/>
                  </a:solidFill>
                  <a:latin typeface="微軟正黑體" pitchFamily="34" charset="-120"/>
                  <a:ea typeface="微軟正黑體" pitchFamily="34" charset="-120"/>
                </a:rPr>
                <a:t>特殊境遇家庭</a:t>
              </a:r>
              <a:r>
                <a:rPr lang="zh-TW" altLang="en-US" sz="1600" b="1" dirty="0">
                  <a:solidFill>
                    <a:srgbClr val="7030A0"/>
                  </a:solidFill>
                  <a:latin typeface="微軟正黑體" pitchFamily="34" charset="-120"/>
                  <a:ea typeface="微軟正黑體" pitchFamily="34" charset="-120"/>
                </a:rPr>
                <a:t>）</a:t>
              </a:r>
              <a:br>
                <a:rPr lang="en-US" altLang="zh-TW" sz="1200" b="1" dirty="0">
                  <a:solidFill>
                    <a:srgbClr val="7030A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檢附在報名期間內有效之「特殊境遇家庭子女身分認定證明文件」</a:t>
              </a:r>
              <a:endParaRPr lang="en-US" altLang="zh-TW" sz="110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300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p>
          </p:txBody>
        </p:sp>
        <p:sp>
          <p:nvSpPr>
            <p:cNvPr id="60" name="矩形 59">
              <a:extLst>
                <a:ext uri="{FF2B5EF4-FFF2-40B4-BE49-F238E27FC236}">
                  <a16:creationId xmlns:a16="http://schemas.microsoft.com/office/drawing/2014/main" id="{F6A9ECEA-A7FB-4862-9C96-5E0D6A6021F6}"/>
                </a:ext>
              </a:extLst>
            </p:cNvPr>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低收入戶</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檢附在報名期間內有效之「低收入戶證明文件」</a:t>
              </a:r>
              <a:endParaRPr lang="zh-TW" altLang="en-US" sz="1050" b="1" dirty="0">
                <a:solidFill>
                  <a:srgbClr val="0033CC"/>
                </a:solidFill>
                <a:latin typeface="微軟正黑體" pitchFamily="34" charset="-120"/>
                <a:ea typeface="微軟正黑體" pitchFamily="34" charset="-120"/>
              </a:endParaRPr>
            </a:p>
          </p:txBody>
        </p:sp>
        <p:sp>
          <p:nvSpPr>
            <p:cNvPr id="61" name="矩形 60">
              <a:extLst>
                <a:ext uri="{FF2B5EF4-FFF2-40B4-BE49-F238E27FC236}">
                  <a16:creationId xmlns:a16="http://schemas.microsoft.com/office/drawing/2014/main" id="{B5FF4A5A-CF54-4F98-A8FD-9AAB162E0BEA}"/>
                </a:ext>
              </a:extLst>
            </p:cNvPr>
            <p:cNvSpPr/>
            <p:nvPr/>
          </p:nvSpPr>
          <p:spPr>
            <a:xfrm>
              <a:off x="2967037" y="3048000"/>
              <a:ext cx="2152650" cy="914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中低收入戶</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120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檢附在報名期間內有效之「中低收入戶證明文件」</a:t>
              </a:r>
              <a:endParaRPr lang="en-US" altLang="zh-TW" sz="1100" b="1" dirty="0">
                <a:solidFill>
                  <a:srgbClr val="0033CC"/>
                </a:solidFill>
                <a:latin typeface="微軟正黑體" pitchFamily="34" charset="-120"/>
                <a:ea typeface="微軟正黑體" pitchFamily="34" charset="-120"/>
              </a:endParaRPr>
            </a:p>
          </p:txBody>
        </p:sp>
        <p:sp>
          <p:nvSpPr>
            <p:cNvPr id="62" name="矩形 61">
              <a:extLst>
                <a:ext uri="{FF2B5EF4-FFF2-40B4-BE49-F238E27FC236}">
                  <a16:creationId xmlns:a16="http://schemas.microsoft.com/office/drawing/2014/main" id="{214AA96B-1D72-4C2D-A02F-026BE5A5DA44}"/>
                </a:ext>
              </a:extLst>
            </p:cNvPr>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失業戶子女</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檢附在報名期間內有效之「直系血親尊親屬支領失業給付證明文件」</a:t>
              </a:r>
              <a:endParaRPr lang="zh-TW" altLang="en-US" sz="1050" b="1" dirty="0">
                <a:solidFill>
                  <a:srgbClr val="0033CC"/>
                </a:solidFill>
                <a:latin typeface="微軟正黑體" pitchFamily="34" charset="-120"/>
                <a:ea typeface="微軟正黑體" pitchFamily="34" charset="-120"/>
              </a:endParaRPr>
            </a:p>
          </p:txBody>
        </p:sp>
      </p:grpSp>
      <p:sp>
        <p:nvSpPr>
          <p:cNvPr id="63" name="文字方塊 16">
            <a:extLst>
              <a:ext uri="{FF2B5EF4-FFF2-40B4-BE49-F238E27FC236}">
                <a16:creationId xmlns:a16="http://schemas.microsoft.com/office/drawing/2014/main" id="{167E84E8-AD8A-4F83-B0B2-265CCFF94B93}"/>
              </a:ext>
            </a:extLst>
          </p:cNvPr>
          <p:cNvSpPr txBox="1">
            <a:spLocks noChangeArrowheads="1"/>
          </p:cNvSpPr>
          <p:nvPr/>
        </p:nvSpPr>
        <p:spPr bwMode="auto">
          <a:xfrm>
            <a:off x="2145369" y="1301853"/>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64" name="文字方塊 18">
            <a:extLst>
              <a:ext uri="{FF2B5EF4-FFF2-40B4-BE49-F238E27FC236}">
                <a16:creationId xmlns:a16="http://schemas.microsoft.com/office/drawing/2014/main" id="{8111E1E7-AF7D-4F0B-A756-805B3C7B66AD}"/>
              </a:ext>
            </a:extLst>
          </p:cNvPr>
          <p:cNvSpPr txBox="1">
            <a:spLocks noChangeArrowheads="1"/>
          </p:cNvSpPr>
          <p:nvPr/>
        </p:nvSpPr>
        <p:spPr bwMode="auto">
          <a:xfrm>
            <a:off x="9440780" y="1288669"/>
            <a:ext cx="17331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dirty="0">
                <a:latin typeface="微軟正黑體" panose="020B0604030504040204" pitchFamily="34" charset="-120"/>
                <a:ea typeface="微軟正黑體" panose="020B0604030504040204" pitchFamily="34" charset="-120"/>
              </a:rPr>
              <a:t>   </a:t>
            </a:r>
            <a:r>
              <a:rPr lang="zh-TW" altLang="en-US" sz="2100" b="1" dirty="0">
                <a:solidFill>
                  <a:srgbClr val="C00000"/>
                </a:solidFill>
                <a:latin typeface="微軟正黑體" panose="020B0604030504040204" pitchFamily="34" charset="-120"/>
                <a:ea typeface="微軟正黑體" panose="020B0604030504040204" pitchFamily="34" charset="-120"/>
              </a:rPr>
              <a:t>應繳報名費</a:t>
            </a:r>
          </a:p>
        </p:txBody>
      </p:sp>
      <p:sp>
        <p:nvSpPr>
          <p:cNvPr id="65" name="文字方塊 19">
            <a:extLst>
              <a:ext uri="{FF2B5EF4-FFF2-40B4-BE49-F238E27FC236}">
                <a16:creationId xmlns:a16="http://schemas.microsoft.com/office/drawing/2014/main" id="{B5303EE2-A16B-457F-B9E0-4A15D0EA59B6}"/>
              </a:ext>
            </a:extLst>
          </p:cNvPr>
          <p:cNvSpPr txBox="1">
            <a:spLocks noChangeArrowheads="1"/>
          </p:cNvSpPr>
          <p:nvPr/>
        </p:nvSpPr>
        <p:spPr bwMode="auto">
          <a:xfrm>
            <a:off x="5859335" y="2776041"/>
            <a:ext cx="503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6000" dirty="0">
                <a:latin typeface="微軟正黑體" panose="020B0604030504040204" pitchFamily="34" charset="-120"/>
                <a:ea typeface="微軟正黑體" panose="020B0604030504040204" pitchFamily="34" charset="-120"/>
              </a:rPr>
              <a:t>-</a:t>
            </a:r>
            <a:endParaRPr lang="zh-TW" altLang="en-US" sz="6000" dirty="0">
              <a:latin typeface="微軟正黑體" panose="020B0604030504040204" pitchFamily="34" charset="-120"/>
              <a:ea typeface="微軟正黑體" panose="020B0604030504040204" pitchFamily="34" charset="-120"/>
            </a:endParaRPr>
          </a:p>
        </p:txBody>
      </p:sp>
      <p:sp>
        <p:nvSpPr>
          <p:cNvPr id="66" name="文字方塊 20">
            <a:extLst>
              <a:ext uri="{FF2B5EF4-FFF2-40B4-BE49-F238E27FC236}">
                <a16:creationId xmlns:a16="http://schemas.microsoft.com/office/drawing/2014/main" id="{4AE5A487-813F-46E7-9284-2F5F15FF3825}"/>
              </a:ext>
            </a:extLst>
          </p:cNvPr>
          <p:cNvSpPr txBox="1">
            <a:spLocks noChangeArrowheads="1"/>
          </p:cNvSpPr>
          <p:nvPr/>
        </p:nvSpPr>
        <p:spPr bwMode="auto">
          <a:xfrm>
            <a:off x="9132410" y="2931732"/>
            <a:ext cx="6655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750">
                <a:latin typeface="微軟正黑體" panose="020B0604030504040204" pitchFamily="34" charset="-120"/>
                <a:ea typeface="微軟正黑體" panose="020B0604030504040204" pitchFamily="34" charset="-120"/>
              </a:rPr>
              <a:t>＝</a:t>
            </a:r>
          </a:p>
        </p:txBody>
      </p:sp>
      <p:sp>
        <p:nvSpPr>
          <p:cNvPr id="67" name="文字方塊 23">
            <a:extLst>
              <a:ext uri="{FF2B5EF4-FFF2-40B4-BE49-F238E27FC236}">
                <a16:creationId xmlns:a16="http://schemas.microsoft.com/office/drawing/2014/main" id="{2F38FBD5-EB90-42B2-8162-2896BDF80A48}"/>
              </a:ext>
            </a:extLst>
          </p:cNvPr>
          <p:cNvSpPr txBox="1">
            <a:spLocks noChangeArrowheads="1"/>
          </p:cNvSpPr>
          <p:nvPr/>
        </p:nvSpPr>
        <p:spPr bwMode="auto">
          <a:xfrm>
            <a:off x="6794965" y="1274938"/>
            <a:ext cx="20697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國中學校作業費</a:t>
            </a:r>
          </a:p>
        </p:txBody>
      </p:sp>
      <p:sp>
        <p:nvSpPr>
          <p:cNvPr id="68" name="矩形 67">
            <a:extLst>
              <a:ext uri="{FF2B5EF4-FFF2-40B4-BE49-F238E27FC236}">
                <a16:creationId xmlns:a16="http://schemas.microsoft.com/office/drawing/2014/main" id="{0703EF41-5834-4A91-A169-73E0851A96EC}"/>
              </a:ext>
            </a:extLst>
          </p:cNvPr>
          <p:cNvSpPr/>
          <p:nvPr/>
        </p:nvSpPr>
        <p:spPr>
          <a:xfrm>
            <a:off x="9663426" y="2418577"/>
            <a:ext cx="1435894" cy="152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000"/>
              </a:lnSpc>
              <a:defRPr/>
            </a:pPr>
            <a:r>
              <a:rPr lang="zh-TW" altLang="en-US" sz="2250" b="1" dirty="0">
                <a:solidFill>
                  <a:srgbClr val="0033CC"/>
                </a:solidFill>
                <a:latin typeface="微軟正黑體" pitchFamily="34" charset="-120"/>
                <a:ea typeface="微軟正黑體" pitchFamily="34" charset="-120"/>
              </a:rPr>
              <a:t>國中集體報名費</a:t>
            </a:r>
            <a:endParaRPr lang="en-US" altLang="zh-TW" sz="2250" b="1" dirty="0">
              <a:solidFill>
                <a:srgbClr val="0033CC"/>
              </a:solidFill>
              <a:latin typeface="微軟正黑體" pitchFamily="34" charset="-120"/>
              <a:ea typeface="微軟正黑體" pitchFamily="34" charset="-120"/>
            </a:endParaRPr>
          </a:p>
        </p:txBody>
      </p:sp>
      <p:sp>
        <p:nvSpPr>
          <p:cNvPr id="69" name="左中括弧 68">
            <a:extLst>
              <a:ext uri="{FF2B5EF4-FFF2-40B4-BE49-F238E27FC236}">
                <a16:creationId xmlns:a16="http://schemas.microsoft.com/office/drawing/2014/main" id="{98F9EE3D-0ABD-4FCE-84BB-D35EAD4E5B35}"/>
              </a:ext>
            </a:extLst>
          </p:cNvPr>
          <p:cNvSpPr/>
          <p:nvPr/>
        </p:nvSpPr>
        <p:spPr>
          <a:xfrm rot="5400000">
            <a:off x="3123188" y="-592412"/>
            <a:ext cx="271512" cy="4883788"/>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0" name="左中括弧 69">
            <a:extLst>
              <a:ext uri="{FF2B5EF4-FFF2-40B4-BE49-F238E27FC236}">
                <a16:creationId xmlns:a16="http://schemas.microsoft.com/office/drawing/2014/main" id="{BD6F7550-247E-4F26-A54D-306E5EE56B1E}"/>
              </a:ext>
            </a:extLst>
          </p:cNvPr>
          <p:cNvSpPr/>
          <p:nvPr/>
        </p:nvSpPr>
        <p:spPr>
          <a:xfrm rot="5400000">
            <a:off x="7689966" y="543937"/>
            <a:ext cx="279794" cy="26193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1" name="左中括弧 70">
            <a:extLst>
              <a:ext uri="{FF2B5EF4-FFF2-40B4-BE49-F238E27FC236}">
                <a16:creationId xmlns:a16="http://schemas.microsoft.com/office/drawing/2014/main" id="{722C4909-DEE0-419C-8E3A-B58966F2BAF7}"/>
              </a:ext>
            </a:extLst>
          </p:cNvPr>
          <p:cNvSpPr/>
          <p:nvPr/>
        </p:nvSpPr>
        <p:spPr>
          <a:xfrm rot="5400000">
            <a:off x="10251569" y="1133864"/>
            <a:ext cx="271512" cy="14478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2" name="內容版面配置區 2">
            <a:extLst>
              <a:ext uri="{FF2B5EF4-FFF2-40B4-BE49-F238E27FC236}">
                <a16:creationId xmlns:a16="http://schemas.microsoft.com/office/drawing/2014/main" id="{4E8E2B2D-0198-4E2C-AD3F-6CD1B16B32D3}"/>
              </a:ext>
            </a:extLst>
          </p:cNvPr>
          <p:cNvSpPr>
            <a:spLocks noGrp="1"/>
          </p:cNvSpPr>
          <p:nvPr>
            <p:ph idx="1"/>
          </p:nvPr>
        </p:nvSpPr>
        <p:spPr>
          <a:xfrm>
            <a:off x="7013642" y="4468775"/>
            <a:ext cx="4283008" cy="1433046"/>
          </a:xfrm>
        </p:spPr>
        <p:txBody>
          <a:bodyPr rtlCol="0">
            <a:noAutofit/>
          </a:bodyPr>
          <a:lstStyle/>
          <a:p>
            <a:pPr marL="0" algn="just">
              <a:buNone/>
              <a:defRPr/>
            </a:pPr>
            <a:r>
              <a:rPr lang="zh-TW" altLang="en-US" sz="2000" b="1" dirty="0">
                <a:latin typeface="微軟正黑體" pitchFamily="34" charset="-120"/>
                <a:ea typeface="微軟正黑體" pitchFamily="34" charset="-120"/>
              </a:rPr>
              <a:t>國中學校老師於集體報名系統上傳報名資料後，系統可下載「</a:t>
            </a:r>
            <a:r>
              <a:rPr lang="zh-TW" altLang="en-US" sz="2000" b="1" dirty="0">
                <a:solidFill>
                  <a:srgbClr val="C00000"/>
                </a:solidFill>
                <a:highlight>
                  <a:srgbClr val="FFCF9F"/>
                </a:highlight>
                <a:latin typeface="微軟正黑體" pitchFamily="34" charset="-120"/>
                <a:ea typeface="微軟正黑體" pitchFamily="34" charset="-120"/>
              </a:rPr>
              <a:t>報名資料檢核表</a:t>
            </a:r>
            <a:r>
              <a:rPr lang="zh-TW" altLang="en-US" sz="2000" b="1" dirty="0">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確認報名人數及繳費金額</a:t>
            </a:r>
            <a:r>
              <a:rPr lang="zh-TW" altLang="en-US" sz="2000" b="1" dirty="0">
                <a:latin typeface="微軟正黑體" pitchFamily="34" charset="-120"/>
                <a:ea typeface="微軟正黑體" pitchFamily="34" charset="-120"/>
              </a:rPr>
              <a:t>後，再點選</a:t>
            </a:r>
            <a:r>
              <a:rPr lang="zh-TW" altLang="en-US" sz="2000" b="1" dirty="0">
                <a:solidFill>
                  <a:srgbClr val="C00000"/>
                </a:solidFill>
                <a:latin typeface="微軟正黑體" pitchFamily="34" charset="-120"/>
                <a:ea typeface="微軟正黑體" pitchFamily="34" charset="-120"/>
              </a:rPr>
              <a:t>報名資料確認。</a:t>
            </a:r>
            <a:endParaRPr lang="en-US" altLang="zh-TW" sz="2000" b="1" dirty="0">
              <a:solidFill>
                <a:srgbClr val="C00000"/>
              </a:solidFill>
              <a:latin typeface="微軟正黑體" pitchFamily="34" charset="-120"/>
              <a:ea typeface="微軟正黑體" pitchFamily="34"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22340" y="1233520"/>
            <a:ext cx="8614307" cy="1014829"/>
          </a:xfrm>
        </p:spPr>
        <p:txBody>
          <a:bodyPr rtlCol="0">
            <a:noAutofit/>
          </a:bodyPr>
          <a:lstStyle/>
          <a:p>
            <a:pPr marL="0" indent="0">
              <a:lnSpc>
                <a:spcPct val="100000"/>
              </a:lnSpc>
              <a:spcBef>
                <a:spcPts val="600"/>
              </a:spcBef>
              <a:buNone/>
              <a:defRPr/>
            </a:pPr>
            <a:r>
              <a:rPr lang="zh-TW" altLang="en-US" b="1" dirty="0">
                <a:solidFill>
                  <a:srgbClr val="C00000"/>
                </a:solidFill>
                <a:latin typeface="微軟正黑體" pitchFamily="34" charset="-120"/>
                <a:ea typeface="微軟正黑體" pitchFamily="34" charset="-120"/>
              </a:rPr>
              <a:t>完成學生報名檔案</a:t>
            </a:r>
            <a:r>
              <a:rPr lang="en-US" altLang="zh-TW" b="1" dirty="0">
                <a:solidFill>
                  <a:srgbClr val="C00000"/>
                </a:solidFill>
                <a:latin typeface="微軟正黑體" pitchFamily="34" charset="-120"/>
                <a:ea typeface="微軟正黑體" pitchFamily="34" charset="-120"/>
              </a:rPr>
              <a:t>(EXCEL)</a:t>
            </a:r>
            <a:r>
              <a:rPr lang="zh-TW" altLang="en-US" b="1" dirty="0">
                <a:solidFill>
                  <a:srgbClr val="C00000"/>
                </a:solidFill>
                <a:latin typeface="微軟正黑體" pitchFamily="34" charset="-120"/>
                <a:ea typeface="微軟正黑體" pitchFamily="34" charset="-120"/>
              </a:rPr>
              <a:t>上傳國中集體報名系統</a:t>
            </a:r>
            <a:endParaRPr lang="en-US" altLang="zh-TW" b="1" dirty="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b="1" dirty="0">
                <a:solidFill>
                  <a:srgbClr val="C00000"/>
                </a:solidFill>
                <a:latin typeface="微軟正黑體" pitchFamily="34" charset="-120"/>
                <a:ea typeface="微軟正黑體" pitchFamily="34" charset="-120"/>
              </a:rPr>
              <a:t>檢核並確認資料無誤</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確定送出</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，列印報名相關表件</a:t>
            </a:r>
            <a:endParaRPr lang="zh-TW" altLang="en-US" dirty="0">
              <a:solidFill>
                <a:schemeClr val="accent5">
                  <a:lumMod val="75000"/>
                </a:schemeClr>
              </a:solidFill>
              <a:latin typeface="微軟正黑體" pitchFamily="34" charset="-120"/>
              <a:ea typeface="微軟正黑體" pitchFamily="34" charset="-120"/>
            </a:endParaRPr>
          </a:p>
        </p:txBody>
      </p:sp>
      <p:cxnSp>
        <p:nvCxnSpPr>
          <p:cNvPr id="7" name="直接连接符 42">
            <a:extLst>
              <a:ext uri="{FF2B5EF4-FFF2-40B4-BE49-F238E27FC236}">
                <a16:creationId xmlns:a16="http://schemas.microsoft.com/office/drawing/2014/main" id="{2F665846-9C60-44C9-9595-9EC7F9322141}"/>
              </a:ext>
            </a:extLst>
          </p:cNvPr>
          <p:cNvCxnSpPr>
            <a:cxnSpLocks/>
          </p:cNvCxnSpPr>
          <p:nvPr/>
        </p:nvCxnSpPr>
        <p:spPr>
          <a:xfrm>
            <a:off x="825358" y="76289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8028483" y="26954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777771" y="326778"/>
            <a:ext cx="77286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7/11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334858" y="2678560"/>
            <a:ext cx="7168591" cy="3026470"/>
          </a:xfrm>
          <a:prstGeom prst="rect">
            <a:avLst/>
          </a:prstGeom>
        </p:spPr>
        <p:txBody>
          <a:bodyPr wrap="square">
            <a:spAutoFit/>
          </a:bodyPr>
          <a:lstStyle/>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表一、報名人數統計表</a:t>
            </a:r>
            <a:br>
              <a:rPr lang="en-US" altLang="zh-TW" sz="2800" b="1" dirty="0">
                <a:solidFill>
                  <a:schemeClr val="accent5">
                    <a:lumMod val="75000"/>
                  </a:schemeClr>
                </a:solidFill>
                <a:latin typeface="微軟正黑體" pitchFamily="34" charset="-120"/>
                <a:ea typeface="微軟正黑體" pitchFamily="34" charset="-120"/>
              </a:rPr>
            </a:br>
            <a:r>
              <a:rPr lang="en-US" altLang="zh-TW" sz="2400" b="1" dirty="0">
                <a:solidFill>
                  <a:schemeClr val="accent5">
                    <a:lumMod val="75000"/>
                  </a:schemeClr>
                </a:solidFill>
                <a:latin typeface="微軟正黑體" pitchFamily="34" charset="-120"/>
                <a:ea typeface="微軟正黑體" pitchFamily="34" charset="-120"/>
              </a:rPr>
              <a:t>              </a:t>
            </a:r>
            <a:r>
              <a:rPr lang="en-US" altLang="zh-TW" sz="2400" b="1" dirty="0">
                <a:solidFill>
                  <a:schemeClr val="accent6">
                    <a:lumMod val="75000"/>
                  </a:schemeClr>
                </a:solidFill>
                <a:latin typeface="微軟正黑體" pitchFamily="34" charset="-120"/>
                <a:ea typeface="微軟正黑體" pitchFamily="34" charset="-120"/>
              </a:rPr>
              <a:t>(</a:t>
            </a:r>
            <a:r>
              <a:rPr lang="zh-TW" altLang="zh-TW" sz="2400" b="1" dirty="0">
                <a:solidFill>
                  <a:schemeClr val="accent6">
                    <a:lumMod val="75000"/>
                  </a:schemeClr>
                </a:solidFill>
                <a:latin typeface="微軟正黑體" pitchFamily="34" charset="-120"/>
                <a:ea typeface="微軟正黑體" pitchFamily="34" charset="-120"/>
              </a:rPr>
              <a:t>繳費證明</a:t>
            </a:r>
            <a:r>
              <a:rPr lang="zh-TW" altLang="en-US" sz="2400" b="1" dirty="0">
                <a:solidFill>
                  <a:schemeClr val="accent6">
                    <a:lumMod val="75000"/>
                  </a:schemeClr>
                </a:solidFill>
                <a:latin typeface="微軟正黑體" pitchFamily="34" charset="-120"/>
                <a:ea typeface="微軟正黑體" pitchFamily="34" charset="-120"/>
              </a:rPr>
              <a:t>文件</a:t>
            </a:r>
            <a:r>
              <a:rPr lang="zh-TW" altLang="zh-TW" sz="2400" b="1" u="sng" dirty="0">
                <a:solidFill>
                  <a:schemeClr val="accent6">
                    <a:lumMod val="75000"/>
                  </a:schemeClr>
                </a:solidFill>
                <a:latin typeface="微軟正黑體" pitchFamily="34" charset="-120"/>
                <a:ea typeface="微軟正黑體" pitchFamily="34" charset="-120"/>
              </a:rPr>
              <a:t>影本</a:t>
            </a:r>
            <a:r>
              <a:rPr lang="zh-TW" altLang="en-US" sz="2400" b="1" dirty="0">
                <a:solidFill>
                  <a:schemeClr val="accent6">
                    <a:lumMod val="75000"/>
                  </a:schemeClr>
                </a:solidFill>
                <a:latin typeface="微軟正黑體" pitchFamily="34" charset="-120"/>
                <a:ea typeface="微軟正黑體" pitchFamily="34" charset="-120"/>
              </a:rPr>
              <a:t>黏貼於此表</a:t>
            </a:r>
            <a:r>
              <a:rPr lang="en-US" altLang="zh-TW" sz="2400" b="1" dirty="0">
                <a:solidFill>
                  <a:schemeClr val="accent6">
                    <a:lumMod val="75000"/>
                  </a:schemeClr>
                </a:solidFill>
                <a:latin typeface="微軟正黑體" pitchFamily="34" charset="-120"/>
                <a:ea typeface="微軟正黑體" pitchFamily="34" charset="-120"/>
              </a:rPr>
              <a:t>)</a:t>
            </a:r>
            <a:endParaRPr lang="zh-TW" altLang="zh-TW" sz="2400" dirty="0">
              <a:solidFill>
                <a:schemeClr val="accent6">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表二、集體報名繳費清單</a:t>
            </a:r>
            <a:endParaRPr lang="en-US" altLang="zh-TW" sz="2800" b="1" dirty="0">
              <a:solidFill>
                <a:schemeClr val="accent5">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表三、集體免收報名費名冊</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選繳</a:t>
            </a:r>
            <a:r>
              <a:rPr lang="en-US" altLang="zh-TW" sz="2800" b="1" dirty="0">
                <a:solidFill>
                  <a:srgbClr val="C00000"/>
                </a:solidFill>
                <a:latin typeface="微軟正黑體" pitchFamily="34" charset="-120"/>
                <a:ea typeface="微軟正黑體" pitchFamily="34" charset="-120"/>
              </a:rPr>
              <a:t>)</a:t>
            </a:r>
            <a:endParaRPr lang="zh-TW" altLang="zh-TW" sz="2800" dirty="0">
              <a:solidFill>
                <a:schemeClr val="accent5">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表四、報名學生名冊</a:t>
            </a:r>
            <a:endParaRPr lang="en-US" altLang="zh-TW" sz="2800" b="1" dirty="0">
              <a:solidFill>
                <a:schemeClr val="accent5">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表五、報名學生</a:t>
            </a:r>
            <a:r>
              <a:rPr lang="zh-TW" altLang="en-US" sz="2800" b="1" dirty="0">
                <a:solidFill>
                  <a:schemeClr val="accent5">
                    <a:lumMod val="75000"/>
                  </a:schemeClr>
                </a:solidFill>
                <a:latin typeface="微軟正黑體" pitchFamily="34" charset="-120"/>
                <a:ea typeface="微軟正黑體" pitchFamily="34" charset="-120"/>
              </a:rPr>
              <a:t>比序項目積分列表</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15" name="组合 33"/>
          <p:cNvGrpSpPr/>
          <p:nvPr/>
        </p:nvGrpSpPr>
        <p:grpSpPr>
          <a:xfrm>
            <a:off x="8523886" y="2525630"/>
            <a:ext cx="1481138" cy="1438275"/>
            <a:chOff x="6956425" y="4192588"/>
            <a:chExt cx="1481138" cy="1438275"/>
          </a:xfrm>
        </p:grpSpPr>
        <p:sp>
          <p:nvSpPr>
            <p:cNvPr id="16" name="Freeform 12"/>
            <p:cNvSpPr>
              <a:spLocks noEditPoints="1"/>
            </p:cNvSpPr>
            <p:nvPr/>
          </p:nvSpPr>
          <p:spPr bwMode="auto">
            <a:xfrm>
              <a:off x="7243763" y="4192588"/>
              <a:ext cx="1193800" cy="1438275"/>
            </a:xfrm>
            <a:custGeom>
              <a:avLst/>
              <a:gdLst>
                <a:gd name="T0" fmla="*/ 594 w 752"/>
                <a:gd name="T1" fmla="*/ 654 h 906"/>
                <a:gd name="T2" fmla="*/ 606 w 752"/>
                <a:gd name="T3" fmla="*/ 633 h 906"/>
                <a:gd name="T4" fmla="*/ 583 w 752"/>
                <a:gd name="T5" fmla="*/ 610 h 906"/>
                <a:gd name="T6" fmla="*/ 369 w 752"/>
                <a:gd name="T7" fmla="*/ 616 h 906"/>
                <a:gd name="T8" fmla="*/ 362 w 752"/>
                <a:gd name="T9" fmla="*/ 643 h 906"/>
                <a:gd name="T10" fmla="*/ 385 w 752"/>
                <a:gd name="T11" fmla="*/ 656 h 906"/>
                <a:gd name="T12" fmla="*/ 448 w 752"/>
                <a:gd name="T13" fmla="*/ 2 h 906"/>
                <a:gd name="T14" fmla="*/ 112 w 752"/>
                <a:gd name="T15" fmla="*/ 0 h 906"/>
                <a:gd name="T16" fmla="*/ 37 w 752"/>
                <a:gd name="T17" fmla="*/ 37 h 906"/>
                <a:gd name="T18" fmla="*/ 0 w 752"/>
                <a:gd name="T19" fmla="*/ 112 h 906"/>
                <a:gd name="T20" fmla="*/ 23 w 752"/>
                <a:gd name="T21" fmla="*/ 404 h 906"/>
                <a:gd name="T22" fmla="*/ 58 w 752"/>
                <a:gd name="T23" fmla="*/ 387 h 906"/>
                <a:gd name="T24" fmla="*/ 62 w 752"/>
                <a:gd name="T25" fmla="*/ 98 h 906"/>
                <a:gd name="T26" fmla="*/ 100 w 752"/>
                <a:gd name="T27" fmla="*/ 62 h 906"/>
                <a:gd name="T28" fmla="*/ 400 w 752"/>
                <a:gd name="T29" fmla="*/ 218 h 906"/>
                <a:gd name="T30" fmla="*/ 408 w 752"/>
                <a:gd name="T31" fmla="*/ 268 h 906"/>
                <a:gd name="T32" fmla="*/ 477 w 752"/>
                <a:gd name="T33" fmla="*/ 335 h 906"/>
                <a:gd name="T34" fmla="*/ 694 w 752"/>
                <a:gd name="T35" fmla="*/ 345 h 906"/>
                <a:gd name="T36" fmla="*/ 687 w 752"/>
                <a:gd name="T37" fmla="*/ 806 h 906"/>
                <a:gd name="T38" fmla="*/ 652 w 752"/>
                <a:gd name="T39" fmla="*/ 841 h 906"/>
                <a:gd name="T40" fmla="*/ 262 w 752"/>
                <a:gd name="T41" fmla="*/ 883 h 906"/>
                <a:gd name="T42" fmla="*/ 258 w 752"/>
                <a:gd name="T43" fmla="*/ 906 h 906"/>
                <a:gd name="T44" fmla="*/ 625 w 752"/>
                <a:gd name="T45" fmla="*/ 906 h 906"/>
                <a:gd name="T46" fmla="*/ 696 w 752"/>
                <a:gd name="T47" fmla="*/ 883 h 906"/>
                <a:gd name="T48" fmla="*/ 748 w 752"/>
                <a:gd name="T49" fmla="*/ 804 h 906"/>
                <a:gd name="T50" fmla="*/ 752 w 752"/>
                <a:gd name="T51" fmla="*/ 314 h 906"/>
                <a:gd name="T52" fmla="*/ 525 w 752"/>
                <a:gd name="T53" fmla="*/ 287 h 906"/>
                <a:gd name="T54" fmla="*/ 487 w 752"/>
                <a:gd name="T55" fmla="*/ 277 h 906"/>
                <a:gd name="T56" fmla="*/ 458 w 752"/>
                <a:gd name="T57" fmla="*/ 233 h 906"/>
                <a:gd name="T58" fmla="*/ 525 w 752"/>
                <a:gd name="T59" fmla="*/ 287 h 906"/>
                <a:gd name="T60" fmla="*/ 319 w 752"/>
                <a:gd name="T61" fmla="*/ 298 h 906"/>
                <a:gd name="T62" fmla="*/ 167 w 752"/>
                <a:gd name="T63" fmla="*/ 291 h 906"/>
                <a:gd name="T64" fmla="*/ 144 w 752"/>
                <a:gd name="T65" fmla="*/ 314 h 906"/>
                <a:gd name="T66" fmla="*/ 158 w 752"/>
                <a:gd name="T67" fmla="*/ 335 h 906"/>
                <a:gd name="T68" fmla="*/ 312 w 752"/>
                <a:gd name="T69" fmla="*/ 335 h 906"/>
                <a:gd name="T70" fmla="*/ 325 w 752"/>
                <a:gd name="T71" fmla="*/ 314 h 906"/>
                <a:gd name="T72" fmla="*/ 312 w 752"/>
                <a:gd name="T73" fmla="*/ 239 h 906"/>
                <a:gd name="T74" fmla="*/ 325 w 752"/>
                <a:gd name="T75" fmla="*/ 218 h 906"/>
                <a:gd name="T76" fmla="*/ 302 w 752"/>
                <a:gd name="T77" fmla="*/ 195 h 906"/>
                <a:gd name="T78" fmla="*/ 150 w 752"/>
                <a:gd name="T79" fmla="*/ 202 h 906"/>
                <a:gd name="T80" fmla="*/ 146 w 752"/>
                <a:gd name="T81" fmla="*/ 227 h 906"/>
                <a:gd name="T82" fmla="*/ 167 w 752"/>
                <a:gd name="T83" fmla="*/ 241 h 906"/>
                <a:gd name="T84" fmla="*/ 377 w 752"/>
                <a:gd name="T85" fmla="*/ 708 h 906"/>
                <a:gd name="T86" fmla="*/ 362 w 752"/>
                <a:gd name="T87" fmla="*/ 729 h 906"/>
                <a:gd name="T88" fmla="*/ 385 w 752"/>
                <a:gd name="T89" fmla="*/ 752 h 906"/>
                <a:gd name="T90" fmla="*/ 600 w 752"/>
                <a:gd name="T91" fmla="*/ 746 h 906"/>
                <a:gd name="T92" fmla="*/ 606 w 752"/>
                <a:gd name="T93" fmla="*/ 721 h 906"/>
                <a:gd name="T94" fmla="*/ 583 w 752"/>
                <a:gd name="T95" fmla="*/ 706 h 906"/>
                <a:gd name="T96" fmla="*/ 594 w 752"/>
                <a:gd name="T97" fmla="*/ 560 h 906"/>
                <a:gd name="T98" fmla="*/ 606 w 752"/>
                <a:gd name="T99" fmla="*/ 537 h 906"/>
                <a:gd name="T100" fmla="*/ 583 w 752"/>
                <a:gd name="T101" fmla="*/ 514 h 906"/>
                <a:gd name="T102" fmla="*/ 369 w 752"/>
                <a:gd name="T103" fmla="*/ 523 h 906"/>
                <a:gd name="T104" fmla="*/ 362 w 752"/>
                <a:gd name="T105" fmla="*/ 548 h 906"/>
                <a:gd name="T106" fmla="*/ 385 w 752"/>
                <a:gd name="T107" fmla="*/ 56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2" h="906">
                  <a:moveTo>
                    <a:pt x="385" y="656"/>
                  </a:moveTo>
                  <a:lnTo>
                    <a:pt x="583" y="656"/>
                  </a:lnTo>
                  <a:lnTo>
                    <a:pt x="583" y="656"/>
                  </a:lnTo>
                  <a:lnTo>
                    <a:pt x="594" y="654"/>
                  </a:lnTo>
                  <a:lnTo>
                    <a:pt x="600" y="650"/>
                  </a:lnTo>
                  <a:lnTo>
                    <a:pt x="606" y="643"/>
                  </a:lnTo>
                  <a:lnTo>
                    <a:pt x="606" y="633"/>
                  </a:lnTo>
                  <a:lnTo>
                    <a:pt x="606" y="633"/>
                  </a:lnTo>
                  <a:lnTo>
                    <a:pt x="606" y="625"/>
                  </a:lnTo>
                  <a:lnTo>
                    <a:pt x="600" y="616"/>
                  </a:lnTo>
                  <a:lnTo>
                    <a:pt x="594" y="612"/>
                  </a:lnTo>
                  <a:lnTo>
                    <a:pt x="583" y="610"/>
                  </a:lnTo>
                  <a:lnTo>
                    <a:pt x="385" y="610"/>
                  </a:lnTo>
                  <a:lnTo>
                    <a:pt x="385" y="610"/>
                  </a:lnTo>
                  <a:lnTo>
                    <a:pt x="375" y="612"/>
                  </a:lnTo>
                  <a:lnTo>
                    <a:pt x="369" y="616"/>
                  </a:lnTo>
                  <a:lnTo>
                    <a:pt x="362" y="625"/>
                  </a:lnTo>
                  <a:lnTo>
                    <a:pt x="362" y="633"/>
                  </a:lnTo>
                  <a:lnTo>
                    <a:pt x="362" y="633"/>
                  </a:lnTo>
                  <a:lnTo>
                    <a:pt x="362" y="643"/>
                  </a:lnTo>
                  <a:lnTo>
                    <a:pt x="369" y="650"/>
                  </a:lnTo>
                  <a:lnTo>
                    <a:pt x="375" y="654"/>
                  </a:lnTo>
                  <a:lnTo>
                    <a:pt x="385" y="656"/>
                  </a:lnTo>
                  <a:lnTo>
                    <a:pt x="385" y="656"/>
                  </a:lnTo>
                  <a:close/>
                  <a:moveTo>
                    <a:pt x="744" y="293"/>
                  </a:moveTo>
                  <a:lnTo>
                    <a:pt x="456" y="8"/>
                  </a:lnTo>
                  <a:lnTo>
                    <a:pt x="456" y="8"/>
                  </a:lnTo>
                  <a:lnTo>
                    <a:pt x="448" y="2"/>
                  </a:lnTo>
                  <a:lnTo>
                    <a:pt x="435" y="0"/>
                  </a:lnTo>
                  <a:lnTo>
                    <a:pt x="127" y="0"/>
                  </a:lnTo>
                  <a:lnTo>
                    <a:pt x="127" y="0"/>
                  </a:lnTo>
                  <a:lnTo>
                    <a:pt x="112" y="0"/>
                  </a:lnTo>
                  <a:lnTo>
                    <a:pt x="100" y="2"/>
                  </a:lnTo>
                  <a:lnTo>
                    <a:pt x="77" y="10"/>
                  </a:lnTo>
                  <a:lnTo>
                    <a:pt x="56" y="20"/>
                  </a:lnTo>
                  <a:lnTo>
                    <a:pt x="37" y="37"/>
                  </a:lnTo>
                  <a:lnTo>
                    <a:pt x="21" y="54"/>
                  </a:lnTo>
                  <a:lnTo>
                    <a:pt x="10" y="77"/>
                  </a:lnTo>
                  <a:lnTo>
                    <a:pt x="2" y="100"/>
                  </a:lnTo>
                  <a:lnTo>
                    <a:pt x="0" y="112"/>
                  </a:lnTo>
                  <a:lnTo>
                    <a:pt x="0" y="125"/>
                  </a:lnTo>
                  <a:lnTo>
                    <a:pt x="0" y="425"/>
                  </a:lnTo>
                  <a:lnTo>
                    <a:pt x="21" y="406"/>
                  </a:lnTo>
                  <a:lnTo>
                    <a:pt x="23" y="404"/>
                  </a:lnTo>
                  <a:lnTo>
                    <a:pt x="25" y="402"/>
                  </a:lnTo>
                  <a:lnTo>
                    <a:pt x="25" y="402"/>
                  </a:lnTo>
                  <a:lnTo>
                    <a:pt x="40" y="393"/>
                  </a:lnTo>
                  <a:lnTo>
                    <a:pt x="58" y="387"/>
                  </a:lnTo>
                  <a:lnTo>
                    <a:pt x="58" y="125"/>
                  </a:lnTo>
                  <a:lnTo>
                    <a:pt x="58" y="125"/>
                  </a:lnTo>
                  <a:lnTo>
                    <a:pt x="58" y="112"/>
                  </a:lnTo>
                  <a:lnTo>
                    <a:pt x="62" y="98"/>
                  </a:lnTo>
                  <a:lnTo>
                    <a:pt x="69" y="87"/>
                  </a:lnTo>
                  <a:lnTo>
                    <a:pt x="77" y="77"/>
                  </a:lnTo>
                  <a:lnTo>
                    <a:pt x="87" y="68"/>
                  </a:lnTo>
                  <a:lnTo>
                    <a:pt x="100" y="62"/>
                  </a:lnTo>
                  <a:lnTo>
                    <a:pt x="112" y="58"/>
                  </a:lnTo>
                  <a:lnTo>
                    <a:pt x="127" y="56"/>
                  </a:lnTo>
                  <a:lnTo>
                    <a:pt x="400" y="56"/>
                  </a:lnTo>
                  <a:lnTo>
                    <a:pt x="400" y="218"/>
                  </a:lnTo>
                  <a:lnTo>
                    <a:pt x="400" y="218"/>
                  </a:lnTo>
                  <a:lnTo>
                    <a:pt x="400" y="233"/>
                  </a:lnTo>
                  <a:lnTo>
                    <a:pt x="402" y="245"/>
                  </a:lnTo>
                  <a:lnTo>
                    <a:pt x="408" y="268"/>
                  </a:lnTo>
                  <a:lnTo>
                    <a:pt x="421" y="289"/>
                  </a:lnTo>
                  <a:lnTo>
                    <a:pt x="435" y="308"/>
                  </a:lnTo>
                  <a:lnTo>
                    <a:pt x="454" y="325"/>
                  </a:lnTo>
                  <a:lnTo>
                    <a:pt x="477" y="335"/>
                  </a:lnTo>
                  <a:lnTo>
                    <a:pt x="500" y="343"/>
                  </a:lnTo>
                  <a:lnTo>
                    <a:pt x="512" y="345"/>
                  </a:lnTo>
                  <a:lnTo>
                    <a:pt x="525" y="345"/>
                  </a:lnTo>
                  <a:lnTo>
                    <a:pt x="694" y="345"/>
                  </a:lnTo>
                  <a:lnTo>
                    <a:pt x="694" y="779"/>
                  </a:lnTo>
                  <a:lnTo>
                    <a:pt x="694" y="779"/>
                  </a:lnTo>
                  <a:lnTo>
                    <a:pt x="692" y="793"/>
                  </a:lnTo>
                  <a:lnTo>
                    <a:pt x="687" y="806"/>
                  </a:lnTo>
                  <a:lnTo>
                    <a:pt x="681" y="816"/>
                  </a:lnTo>
                  <a:lnTo>
                    <a:pt x="673" y="827"/>
                  </a:lnTo>
                  <a:lnTo>
                    <a:pt x="664" y="835"/>
                  </a:lnTo>
                  <a:lnTo>
                    <a:pt x="652" y="841"/>
                  </a:lnTo>
                  <a:lnTo>
                    <a:pt x="639" y="846"/>
                  </a:lnTo>
                  <a:lnTo>
                    <a:pt x="625" y="848"/>
                  </a:lnTo>
                  <a:lnTo>
                    <a:pt x="262" y="848"/>
                  </a:lnTo>
                  <a:lnTo>
                    <a:pt x="262" y="883"/>
                  </a:lnTo>
                  <a:lnTo>
                    <a:pt x="262" y="883"/>
                  </a:lnTo>
                  <a:lnTo>
                    <a:pt x="260" y="893"/>
                  </a:lnTo>
                  <a:lnTo>
                    <a:pt x="258" y="906"/>
                  </a:lnTo>
                  <a:lnTo>
                    <a:pt x="258" y="906"/>
                  </a:lnTo>
                  <a:lnTo>
                    <a:pt x="537" y="906"/>
                  </a:lnTo>
                  <a:lnTo>
                    <a:pt x="537" y="906"/>
                  </a:lnTo>
                  <a:lnTo>
                    <a:pt x="625" y="906"/>
                  </a:lnTo>
                  <a:lnTo>
                    <a:pt x="625" y="906"/>
                  </a:lnTo>
                  <a:lnTo>
                    <a:pt x="637" y="904"/>
                  </a:lnTo>
                  <a:lnTo>
                    <a:pt x="650" y="902"/>
                  </a:lnTo>
                  <a:lnTo>
                    <a:pt x="675" y="896"/>
                  </a:lnTo>
                  <a:lnTo>
                    <a:pt x="696" y="883"/>
                  </a:lnTo>
                  <a:lnTo>
                    <a:pt x="714" y="868"/>
                  </a:lnTo>
                  <a:lnTo>
                    <a:pt x="729" y="850"/>
                  </a:lnTo>
                  <a:lnTo>
                    <a:pt x="742" y="829"/>
                  </a:lnTo>
                  <a:lnTo>
                    <a:pt x="748" y="804"/>
                  </a:lnTo>
                  <a:lnTo>
                    <a:pt x="750" y="791"/>
                  </a:lnTo>
                  <a:lnTo>
                    <a:pt x="752" y="779"/>
                  </a:lnTo>
                  <a:lnTo>
                    <a:pt x="752" y="314"/>
                  </a:lnTo>
                  <a:lnTo>
                    <a:pt x="752" y="314"/>
                  </a:lnTo>
                  <a:lnTo>
                    <a:pt x="750" y="302"/>
                  </a:lnTo>
                  <a:lnTo>
                    <a:pt x="744" y="293"/>
                  </a:lnTo>
                  <a:lnTo>
                    <a:pt x="744" y="293"/>
                  </a:lnTo>
                  <a:close/>
                  <a:moveTo>
                    <a:pt x="525" y="287"/>
                  </a:moveTo>
                  <a:lnTo>
                    <a:pt x="525" y="287"/>
                  </a:lnTo>
                  <a:lnTo>
                    <a:pt x="510" y="287"/>
                  </a:lnTo>
                  <a:lnTo>
                    <a:pt x="498" y="283"/>
                  </a:lnTo>
                  <a:lnTo>
                    <a:pt x="487" y="277"/>
                  </a:lnTo>
                  <a:lnTo>
                    <a:pt x="477" y="268"/>
                  </a:lnTo>
                  <a:lnTo>
                    <a:pt x="469" y="258"/>
                  </a:lnTo>
                  <a:lnTo>
                    <a:pt x="462" y="245"/>
                  </a:lnTo>
                  <a:lnTo>
                    <a:pt x="458" y="233"/>
                  </a:lnTo>
                  <a:lnTo>
                    <a:pt x="456" y="218"/>
                  </a:lnTo>
                  <a:lnTo>
                    <a:pt x="456" y="89"/>
                  </a:lnTo>
                  <a:lnTo>
                    <a:pt x="656" y="287"/>
                  </a:lnTo>
                  <a:lnTo>
                    <a:pt x="525" y="287"/>
                  </a:lnTo>
                  <a:close/>
                  <a:moveTo>
                    <a:pt x="325" y="314"/>
                  </a:moveTo>
                  <a:lnTo>
                    <a:pt x="325" y="314"/>
                  </a:lnTo>
                  <a:lnTo>
                    <a:pt x="323" y="304"/>
                  </a:lnTo>
                  <a:lnTo>
                    <a:pt x="319" y="298"/>
                  </a:lnTo>
                  <a:lnTo>
                    <a:pt x="312" y="291"/>
                  </a:lnTo>
                  <a:lnTo>
                    <a:pt x="302" y="291"/>
                  </a:lnTo>
                  <a:lnTo>
                    <a:pt x="167" y="291"/>
                  </a:lnTo>
                  <a:lnTo>
                    <a:pt x="167" y="291"/>
                  </a:lnTo>
                  <a:lnTo>
                    <a:pt x="158" y="291"/>
                  </a:lnTo>
                  <a:lnTo>
                    <a:pt x="150" y="298"/>
                  </a:lnTo>
                  <a:lnTo>
                    <a:pt x="146" y="304"/>
                  </a:lnTo>
                  <a:lnTo>
                    <a:pt x="144" y="314"/>
                  </a:lnTo>
                  <a:lnTo>
                    <a:pt x="144" y="314"/>
                  </a:lnTo>
                  <a:lnTo>
                    <a:pt x="146" y="323"/>
                  </a:lnTo>
                  <a:lnTo>
                    <a:pt x="150" y="329"/>
                  </a:lnTo>
                  <a:lnTo>
                    <a:pt x="158" y="335"/>
                  </a:lnTo>
                  <a:lnTo>
                    <a:pt x="167" y="337"/>
                  </a:lnTo>
                  <a:lnTo>
                    <a:pt x="302" y="337"/>
                  </a:lnTo>
                  <a:lnTo>
                    <a:pt x="302" y="337"/>
                  </a:lnTo>
                  <a:lnTo>
                    <a:pt x="312" y="335"/>
                  </a:lnTo>
                  <a:lnTo>
                    <a:pt x="319" y="329"/>
                  </a:lnTo>
                  <a:lnTo>
                    <a:pt x="323" y="323"/>
                  </a:lnTo>
                  <a:lnTo>
                    <a:pt x="325" y="314"/>
                  </a:lnTo>
                  <a:lnTo>
                    <a:pt x="325" y="314"/>
                  </a:lnTo>
                  <a:close/>
                  <a:moveTo>
                    <a:pt x="167" y="241"/>
                  </a:moveTo>
                  <a:lnTo>
                    <a:pt x="302" y="241"/>
                  </a:lnTo>
                  <a:lnTo>
                    <a:pt x="302" y="241"/>
                  </a:lnTo>
                  <a:lnTo>
                    <a:pt x="312" y="239"/>
                  </a:lnTo>
                  <a:lnTo>
                    <a:pt x="319" y="235"/>
                  </a:lnTo>
                  <a:lnTo>
                    <a:pt x="323" y="227"/>
                  </a:lnTo>
                  <a:lnTo>
                    <a:pt x="325" y="218"/>
                  </a:lnTo>
                  <a:lnTo>
                    <a:pt x="325" y="218"/>
                  </a:lnTo>
                  <a:lnTo>
                    <a:pt x="323" y="208"/>
                  </a:lnTo>
                  <a:lnTo>
                    <a:pt x="319" y="202"/>
                  </a:lnTo>
                  <a:lnTo>
                    <a:pt x="312" y="198"/>
                  </a:lnTo>
                  <a:lnTo>
                    <a:pt x="302" y="195"/>
                  </a:lnTo>
                  <a:lnTo>
                    <a:pt x="167" y="195"/>
                  </a:lnTo>
                  <a:lnTo>
                    <a:pt x="167" y="195"/>
                  </a:lnTo>
                  <a:lnTo>
                    <a:pt x="158" y="198"/>
                  </a:lnTo>
                  <a:lnTo>
                    <a:pt x="150" y="202"/>
                  </a:lnTo>
                  <a:lnTo>
                    <a:pt x="146" y="208"/>
                  </a:lnTo>
                  <a:lnTo>
                    <a:pt x="144" y="218"/>
                  </a:lnTo>
                  <a:lnTo>
                    <a:pt x="144" y="218"/>
                  </a:lnTo>
                  <a:lnTo>
                    <a:pt x="146" y="227"/>
                  </a:lnTo>
                  <a:lnTo>
                    <a:pt x="150" y="235"/>
                  </a:lnTo>
                  <a:lnTo>
                    <a:pt x="158" y="239"/>
                  </a:lnTo>
                  <a:lnTo>
                    <a:pt x="167" y="241"/>
                  </a:lnTo>
                  <a:lnTo>
                    <a:pt x="167" y="241"/>
                  </a:lnTo>
                  <a:close/>
                  <a:moveTo>
                    <a:pt x="583" y="706"/>
                  </a:moveTo>
                  <a:lnTo>
                    <a:pt x="385" y="706"/>
                  </a:lnTo>
                  <a:lnTo>
                    <a:pt x="385" y="706"/>
                  </a:lnTo>
                  <a:lnTo>
                    <a:pt x="377" y="708"/>
                  </a:lnTo>
                  <a:lnTo>
                    <a:pt x="371" y="712"/>
                  </a:lnTo>
                  <a:lnTo>
                    <a:pt x="365" y="721"/>
                  </a:lnTo>
                  <a:lnTo>
                    <a:pt x="362" y="729"/>
                  </a:lnTo>
                  <a:lnTo>
                    <a:pt x="362" y="729"/>
                  </a:lnTo>
                  <a:lnTo>
                    <a:pt x="365" y="739"/>
                  </a:lnTo>
                  <a:lnTo>
                    <a:pt x="371" y="746"/>
                  </a:lnTo>
                  <a:lnTo>
                    <a:pt x="377" y="750"/>
                  </a:lnTo>
                  <a:lnTo>
                    <a:pt x="385" y="752"/>
                  </a:lnTo>
                  <a:lnTo>
                    <a:pt x="583" y="752"/>
                  </a:lnTo>
                  <a:lnTo>
                    <a:pt x="583" y="752"/>
                  </a:lnTo>
                  <a:lnTo>
                    <a:pt x="594" y="750"/>
                  </a:lnTo>
                  <a:lnTo>
                    <a:pt x="600" y="746"/>
                  </a:lnTo>
                  <a:lnTo>
                    <a:pt x="606" y="739"/>
                  </a:lnTo>
                  <a:lnTo>
                    <a:pt x="606" y="729"/>
                  </a:lnTo>
                  <a:lnTo>
                    <a:pt x="606" y="729"/>
                  </a:lnTo>
                  <a:lnTo>
                    <a:pt x="606" y="721"/>
                  </a:lnTo>
                  <a:lnTo>
                    <a:pt x="600" y="712"/>
                  </a:lnTo>
                  <a:lnTo>
                    <a:pt x="594" y="708"/>
                  </a:lnTo>
                  <a:lnTo>
                    <a:pt x="583" y="706"/>
                  </a:lnTo>
                  <a:lnTo>
                    <a:pt x="583" y="706"/>
                  </a:lnTo>
                  <a:close/>
                  <a:moveTo>
                    <a:pt x="385" y="560"/>
                  </a:moveTo>
                  <a:lnTo>
                    <a:pt x="583" y="560"/>
                  </a:lnTo>
                  <a:lnTo>
                    <a:pt x="583" y="560"/>
                  </a:lnTo>
                  <a:lnTo>
                    <a:pt x="594" y="560"/>
                  </a:lnTo>
                  <a:lnTo>
                    <a:pt x="600" y="554"/>
                  </a:lnTo>
                  <a:lnTo>
                    <a:pt x="606" y="548"/>
                  </a:lnTo>
                  <a:lnTo>
                    <a:pt x="606" y="537"/>
                  </a:lnTo>
                  <a:lnTo>
                    <a:pt x="606" y="537"/>
                  </a:lnTo>
                  <a:lnTo>
                    <a:pt x="606" y="529"/>
                  </a:lnTo>
                  <a:lnTo>
                    <a:pt x="600" y="523"/>
                  </a:lnTo>
                  <a:lnTo>
                    <a:pt x="594" y="516"/>
                  </a:lnTo>
                  <a:lnTo>
                    <a:pt x="583" y="514"/>
                  </a:lnTo>
                  <a:lnTo>
                    <a:pt x="385" y="514"/>
                  </a:lnTo>
                  <a:lnTo>
                    <a:pt x="385" y="514"/>
                  </a:lnTo>
                  <a:lnTo>
                    <a:pt x="375" y="516"/>
                  </a:lnTo>
                  <a:lnTo>
                    <a:pt x="369" y="523"/>
                  </a:lnTo>
                  <a:lnTo>
                    <a:pt x="362" y="529"/>
                  </a:lnTo>
                  <a:lnTo>
                    <a:pt x="362" y="537"/>
                  </a:lnTo>
                  <a:lnTo>
                    <a:pt x="362" y="537"/>
                  </a:lnTo>
                  <a:lnTo>
                    <a:pt x="362" y="548"/>
                  </a:lnTo>
                  <a:lnTo>
                    <a:pt x="369" y="554"/>
                  </a:lnTo>
                  <a:lnTo>
                    <a:pt x="375" y="560"/>
                  </a:lnTo>
                  <a:lnTo>
                    <a:pt x="385" y="560"/>
                  </a:lnTo>
                  <a:lnTo>
                    <a:pt x="385" y="56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3"/>
            <p:cNvSpPr>
              <a:spLocks/>
            </p:cNvSpPr>
            <p:nvPr/>
          </p:nvSpPr>
          <p:spPr bwMode="auto">
            <a:xfrm>
              <a:off x="6956425" y="4876800"/>
              <a:ext cx="803275" cy="750888"/>
            </a:xfrm>
            <a:custGeom>
              <a:avLst/>
              <a:gdLst>
                <a:gd name="T0" fmla="*/ 0 w 506"/>
                <a:gd name="T1" fmla="*/ 240 h 473"/>
                <a:gd name="T2" fmla="*/ 0 w 506"/>
                <a:gd name="T3" fmla="*/ 240 h 473"/>
                <a:gd name="T4" fmla="*/ 2 w 506"/>
                <a:gd name="T5" fmla="*/ 248 h 473"/>
                <a:gd name="T6" fmla="*/ 8 w 506"/>
                <a:gd name="T7" fmla="*/ 254 h 473"/>
                <a:gd name="T8" fmla="*/ 16 w 506"/>
                <a:gd name="T9" fmla="*/ 260 h 473"/>
                <a:gd name="T10" fmla="*/ 27 w 506"/>
                <a:gd name="T11" fmla="*/ 262 h 473"/>
                <a:gd name="T12" fmla="*/ 106 w 506"/>
                <a:gd name="T13" fmla="*/ 262 h 473"/>
                <a:gd name="T14" fmla="*/ 106 w 506"/>
                <a:gd name="T15" fmla="*/ 452 h 473"/>
                <a:gd name="T16" fmla="*/ 106 w 506"/>
                <a:gd name="T17" fmla="*/ 452 h 473"/>
                <a:gd name="T18" fmla="*/ 108 w 506"/>
                <a:gd name="T19" fmla="*/ 460 h 473"/>
                <a:gd name="T20" fmla="*/ 114 w 506"/>
                <a:gd name="T21" fmla="*/ 467 h 473"/>
                <a:gd name="T22" fmla="*/ 123 w 506"/>
                <a:gd name="T23" fmla="*/ 471 h 473"/>
                <a:gd name="T24" fmla="*/ 131 w 506"/>
                <a:gd name="T25" fmla="*/ 473 h 473"/>
                <a:gd name="T26" fmla="*/ 373 w 506"/>
                <a:gd name="T27" fmla="*/ 473 h 473"/>
                <a:gd name="T28" fmla="*/ 373 w 506"/>
                <a:gd name="T29" fmla="*/ 473 h 473"/>
                <a:gd name="T30" fmla="*/ 383 w 506"/>
                <a:gd name="T31" fmla="*/ 471 h 473"/>
                <a:gd name="T32" fmla="*/ 391 w 506"/>
                <a:gd name="T33" fmla="*/ 467 h 473"/>
                <a:gd name="T34" fmla="*/ 396 w 506"/>
                <a:gd name="T35" fmla="*/ 460 h 473"/>
                <a:gd name="T36" fmla="*/ 398 w 506"/>
                <a:gd name="T37" fmla="*/ 452 h 473"/>
                <a:gd name="T38" fmla="*/ 398 w 506"/>
                <a:gd name="T39" fmla="*/ 262 h 473"/>
                <a:gd name="T40" fmla="*/ 479 w 506"/>
                <a:gd name="T41" fmla="*/ 262 h 473"/>
                <a:gd name="T42" fmla="*/ 479 w 506"/>
                <a:gd name="T43" fmla="*/ 262 h 473"/>
                <a:gd name="T44" fmla="*/ 489 w 506"/>
                <a:gd name="T45" fmla="*/ 260 h 473"/>
                <a:gd name="T46" fmla="*/ 498 w 506"/>
                <a:gd name="T47" fmla="*/ 254 h 473"/>
                <a:gd name="T48" fmla="*/ 504 w 506"/>
                <a:gd name="T49" fmla="*/ 248 h 473"/>
                <a:gd name="T50" fmla="*/ 506 w 506"/>
                <a:gd name="T51" fmla="*/ 240 h 473"/>
                <a:gd name="T52" fmla="*/ 506 w 506"/>
                <a:gd name="T53" fmla="*/ 240 h 473"/>
                <a:gd name="T54" fmla="*/ 504 w 506"/>
                <a:gd name="T55" fmla="*/ 231 h 473"/>
                <a:gd name="T56" fmla="*/ 498 w 506"/>
                <a:gd name="T57" fmla="*/ 225 h 473"/>
                <a:gd name="T58" fmla="*/ 498 w 506"/>
                <a:gd name="T59" fmla="*/ 225 h 473"/>
                <a:gd name="T60" fmla="*/ 273 w 506"/>
                <a:gd name="T61" fmla="*/ 8 h 473"/>
                <a:gd name="T62" fmla="*/ 273 w 506"/>
                <a:gd name="T63" fmla="*/ 8 h 473"/>
                <a:gd name="T64" fmla="*/ 264 w 506"/>
                <a:gd name="T65" fmla="*/ 2 h 473"/>
                <a:gd name="T66" fmla="*/ 252 w 506"/>
                <a:gd name="T67" fmla="*/ 0 h 473"/>
                <a:gd name="T68" fmla="*/ 252 w 506"/>
                <a:gd name="T69" fmla="*/ 0 h 473"/>
                <a:gd name="T70" fmla="*/ 241 w 506"/>
                <a:gd name="T71" fmla="*/ 2 h 473"/>
                <a:gd name="T72" fmla="*/ 233 w 506"/>
                <a:gd name="T73" fmla="*/ 6 h 473"/>
                <a:gd name="T74" fmla="*/ 233 w 506"/>
                <a:gd name="T75" fmla="*/ 6 h 473"/>
                <a:gd name="T76" fmla="*/ 8 w 506"/>
                <a:gd name="T77" fmla="*/ 223 h 473"/>
                <a:gd name="T78" fmla="*/ 8 w 506"/>
                <a:gd name="T79" fmla="*/ 223 h 473"/>
                <a:gd name="T80" fmla="*/ 6 w 506"/>
                <a:gd name="T81" fmla="*/ 225 h 473"/>
                <a:gd name="T82" fmla="*/ 6 w 506"/>
                <a:gd name="T83" fmla="*/ 225 h 473"/>
                <a:gd name="T84" fmla="*/ 6 w 506"/>
                <a:gd name="T85" fmla="*/ 225 h 473"/>
                <a:gd name="T86" fmla="*/ 6 w 506"/>
                <a:gd name="T87" fmla="*/ 225 h 473"/>
                <a:gd name="T88" fmla="*/ 2 w 506"/>
                <a:gd name="T89" fmla="*/ 231 h 473"/>
                <a:gd name="T90" fmla="*/ 0 w 506"/>
                <a:gd name="T91" fmla="*/ 240 h 473"/>
                <a:gd name="T92" fmla="*/ 0 w 506"/>
                <a:gd name="T93" fmla="*/ 2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473">
                  <a:moveTo>
                    <a:pt x="0" y="240"/>
                  </a:moveTo>
                  <a:lnTo>
                    <a:pt x="0" y="240"/>
                  </a:lnTo>
                  <a:lnTo>
                    <a:pt x="2" y="248"/>
                  </a:lnTo>
                  <a:lnTo>
                    <a:pt x="8" y="254"/>
                  </a:lnTo>
                  <a:lnTo>
                    <a:pt x="16" y="260"/>
                  </a:lnTo>
                  <a:lnTo>
                    <a:pt x="27" y="262"/>
                  </a:lnTo>
                  <a:lnTo>
                    <a:pt x="106" y="262"/>
                  </a:lnTo>
                  <a:lnTo>
                    <a:pt x="106" y="452"/>
                  </a:lnTo>
                  <a:lnTo>
                    <a:pt x="106" y="452"/>
                  </a:lnTo>
                  <a:lnTo>
                    <a:pt x="108" y="460"/>
                  </a:lnTo>
                  <a:lnTo>
                    <a:pt x="114" y="467"/>
                  </a:lnTo>
                  <a:lnTo>
                    <a:pt x="123" y="471"/>
                  </a:lnTo>
                  <a:lnTo>
                    <a:pt x="131" y="473"/>
                  </a:lnTo>
                  <a:lnTo>
                    <a:pt x="373" y="473"/>
                  </a:lnTo>
                  <a:lnTo>
                    <a:pt x="373" y="473"/>
                  </a:lnTo>
                  <a:lnTo>
                    <a:pt x="383" y="471"/>
                  </a:lnTo>
                  <a:lnTo>
                    <a:pt x="391" y="467"/>
                  </a:lnTo>
                  <a:lnTo>
                    <a:pt x="396" y="460"/>
                  </a:lnTo>
                  <a:lnTo>
                    <a:pt x="398" y="452"/>
                  </a:lnTo>
                  <a:lnTo>
                    <a:pt x="398" y="262"/>
                  </a:lnTo>
                  <a:lnTo>
                    <a:pt x="479" y="262"/>
                  </a:lnTo>
                  <a:lnTo>
                    <a:pt x="479" y="262"/>
                  </a:lnTo>
                  <a:lnTo>
                    <a:pt x="489" y="260"/>
                  </a:lnTo>
                  <a:lnTo>
                    <a:pt x="498" y="254"/>
                  </a:lnTo>
                  <a:lnTo>
                    <a:pt x="504" y="248"/>
                  </a:lnTo>
                  <a:lnTo>
                    <a:pt x="506" y="240"/>
                  </a:lnTo>
                  <a:lnTo>
                    <a:pt x="506" y="240"/>
                  </a:lnTo>
                  <a:lnTo>
                    <a:pt x="504" y="231"/>
                  </a:lnTo>
                  <a:lnTo>
                    <a:pt x="498" y="225"/>
                  </a:lnTo>
                  <a:lnTo>
                    <a:pt x="498" y="225"/>
                  </a:lnTo>
                  <a:lnTo>
                    <a:pt x="273" y="8"/>
                  </a:lnTo>
                  <a:lnTo>
                    <a:pt x="273" y="8"/>
                  </a:lnTo>
                  <a:lnTo>
                    <a:pt x="264" y="2"/>
                  </a:lnTo>
                  <a:lnTo>
                    <a:pt x="252" y="0"/>
                  </a:lnTo>
                  <a:lnTo>
                    <a:pt x="252" y="0"/>
                  </a:lnTo>
                  <a:lnTo>
                    <a:pt x="241" y="2"/>
                  </a:lnTo>
                  <a:lnTo>
                    <a:pt x="233" y="6"/>
                  </a:lnTo>
                  <a:lnTo>
                    <a:pt x="233" y="6"/>
                  </a:lnTo>
                  <a:lnTo>
                    <a:pt x="8" y="223"/>
                  </a:lnTo>
                  <a:lnTo>
                    <a:pt x="8" y="223"/>
                  </a:lnTo>
                  <a:lnTo>
                    <a:pt x="6" y="225"/>
                  </a:lnTo>
                  <a:lnTo>
                    <a:pt x="6" y="225"/>
                  </a:lnTo>
                  <a:lnTo>
                    <a:pt x="6" y="225"/>
                  </a:lnTo>
                  <a:lnTo>
                    <a:pt x="6" y="225"/>
                  </a:lnTo>
                  <a:lnTo>
                    <a:pt x="2" y="231"/>
                  </a:lnTo>
                  <a:lnTo>
                    <a:pt x="0" y="240"/>
                  </a:lnTo>
                  <a:lnTo>
                    <a:pt x="0"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投影片編號版面配置區 4">
            <a:extLst>
              <a:ext uri="{FF2B5EF4-FFF2-40B4-BE49-F238E27FC236}">
                <a16:creationId xmlns:a16="http://schemas.microsoft.com/office/drawing/2014/main" id="{69F962A0-EAFD-4B4D-B645-F44394F1F30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786019" y="734504"/>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9145" y="241159"/>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38433" y="29839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a:t>
            </a:r>
            <a:r>
              <a:rPr lang="en-US" altLang="zh-TW" sz="3000" b="1" dirty="0">
                <a:solidFill>
                  <a:srgbClr val="002060"/>
                </a:solidFill>
                <a:latin typeface="微軟正黑體" panose="020B0604030504040204" pitchFamily="34" charset="-120"/>
                <a:ea typeface="微軟正黑體" panose="020B0604030504040204" pitchFamily="34" charset="-120"/>
              </a:rPr>
              <a:t> -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8/11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2040231" y="1244168"/>
            <a:ext cx="8337609" cy="3413287"/>
            <a:chOff x="516230" y="1168666"/>
            <a:chExt cx="8337609" cy="3413287"/>
          </a:xfrm>
        </p:grpSpPr>
        <p:sp>
          <p:nvSpPr>
            <p:cNvPr id="13" name="Rectangle 10"/>
            <p:cNvSpPr txBox="1">
              <a:spLocks/>
            </p:cNvSpPr>
            <p:nvPr/>
          </p:nvSpPr>
          <p:spPr>
            <a:xfrm>
              <a:off x="823575" y="1834909"/>
              <a:ext cx="8030264" cy="2368341"/>
            </a:xfrm>
            <a:prstGeom prst="rect">
              <a:avLst/>
            </a:prstGeom>
          </p:spPr>
          <p:txBody>
            <a:bodyPr wrap="square" anchor="ctr">
              <a:spAutoFit/>
            </a:bodyPr>
            <a:lstStyle/>
            <a:p>
              <a:pPr marL="535768" indent="-535768">
                <a:lnSpc>
                  <a:spcPct val="150000"/>
                </a:lnSpc>
                <a:spcAft>
                  <a:spcPts val="90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1</a:t>
              </a:r>
              <a:r>
                <a:rPr lang="zh-TW" altLang="en-US" sz="2400" b="1" dirty="0">
                  <a:solidFill>
                    <a:srgbClr val="0070C0"/>
                  </a:solidFill>
                  <a:latin typeface="微軟正黑體" pitchFamily="34" charset="-120"/>
                  <a:ea typeface="微軟正黑體" pitchFamily="34" charset="-120"/>
                </a:rPr>
                <a:t> 依集體報名系統列印之</a:t>
              </a:r>
              <a:r>
                <a:rPr lang="zh-TW" altLang="en-US" sz="2400" b="1" dirty="0">
                  <a:solidFill>
                    <a:srgbClr val="C00000"/>
                  </a:solidFill>
                  <a:latin typeface="微軟正黑體" pitchFamily="34" charset="-120"/>
                  <a:ea typeface="微軟正黑體" pitchFamily="34" charset="-120"/>
                </a:rPr>
                <a:t>「報名學生名冊」</a:t>
              </a:r>
              <a:r>
                <a:rPr lang="en-US" altLang="zh-TW" sz="2400" b="1" dirty="0">
                  <a:solidFill>
                    <a:srgbClr val="0070C0"/>
                  </a:solidFill>
                  <a:latin typeface="微軟正黑體" pitchFamily="34" charset="-120"/>
                  <a:ea typeface="微軟正黑體" pitchFamily="34" charset="-120"/>
                </a:rPr>
                <a:t>(</a:t>
              </a:r>
              <a:r>
                <a:rPr lang="zh-TW" altLang="en-US" sz="2400" b="1" dirty="0">
                  <a:solidFill>
                    <a:srgbClr val="0070C0"/>
                  </a:solidFill>
                  <a:latin typeface="微軟正黑體" pitchFamily="34" charset="-120"/>
                  <a:ea typeface="微軟正黑體" pitchFamily="34" charset="-120"/>
                </a:rPr>
                <a:t>表四</a:t>
              </a:r>
              <a:r>
                <a:rPr lang="en-US" altLang="zh-TW" sz="2400" b="1" dirty="0">
                  <a:solidFill>
                    <a:srgbClr val="0070C0"/>
                  </a:solidFill>
                  <a:latin typeface="微軟正黑體" pitchFamily="34" charset="-120"/>
                  <a:ea typeface="微軟正黑體" pitchFamily="34" charset="-120"/>
                </a:rPr>
                <a:t>)</a:t>
              </a:r>
              <a:br>
                <a:rPr lang="en-US" altLang="zh-TW" sz="2400" b="1" dirty="0">
                  <a:solidFill>
                    <a:srgbClr val="C00000"/>
                  </a:solidFill>
                  <a:latin typeface="微軟正黑體" pitchFamily="34" charset="-120"/>
                  <a:ea typeface="微軟正黑體" pitchFamily="34" charset="-120"/>
                </a:rPr>
              </a:br>
              <a:r>
                <a:rPr lang="en-US" altLang="zh-TW" sz="2800" b="1" dirty="0">
                  <a:solidFill>
                    <a:srgbClr val="C00000"/>
                  </a:solidFill>
                  <a:latin typeface="微軟正黑體" pitchFamily="34" charset="-120"/>
                  <a:ea typeface="微軟正黑體" pitchFamily="34" charset="-120"/>
                </a:rPr>
                <a:t>     </a:t>
              </a:r>
              <a:r>
                <a:rPr lang="zh-TW" altLang="en-US" sz="2400" b="1" dirty="0">
                  <a:solidFill>
                    <a:srgbClr val="C00000"/>
                  </a:solidFill>
                  <a:latin typeface="微軟正黑體" pitchFamily="34" charset="-120"/>
                  <a:ea typeface="微軟正黑體" pitchFamily="34" charset="-120"/>
                </a:rPr>
                <a:t>順序排序學生報名表</a:t>
              </a:r>
              <a:endParaRPr lang="en-US" altLang="zh-TW" sz="2400" b="1" dirty="0">
                <a:solidFill>
                  <a:srgbClr val="C00000"/>
                </a:solidFill>
                <a:latin typeface="微軟正黑體" pitchFamily="34" charset="-120"/>
                <a:ea typeface="微軟正黑體" pitchFamily="34" charset="-120"/>
              </a:endParaRPr>
            </a:p>
            <a:p>
              <a:pPr marL="535768" indent="-535768">
                <a:spcBef>
                  <a:spcPct val="30000"/>
                </a:spcBef>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2</a:t>
              </a:r>
              <a:r>
                <a:rPr lang="zh-TW" altLang="en-US" sz="2400" b="1" dirty="0">
                  <a:solidFill>
                    <a:srgbClr val="0070C0"/>
                  </a:solidFill>
                  <a:latin typeface="微軟正黑體" pitchFamily="34" charset="-120"/>
                  <a:ea typeface="微軟正黑體" pitchFamily="34" charset="-120"/>
                </a:rPr>
                <a:t> 可使用集體報名系統列印出之「</a:t>
              </a:r>
              <a:r>
                <a:rPr lang="zh-TW" altLang="zh-TW" sz="2400" b="1" dirty="0">
                  <a:solidFill>
                    <a:srgbClr val="0070C0"/>
                  </a:solidFill>
                  <a:latin typeface="微軟正黑體" pitchFamily="34" charset="-120"/>
                  <a:ea typeface="微軟正黑體" pitchFamily="34" charset="-120"/>
                </a:rPr>
                <a:t>報名資料袋封面</a:t>
              </a:r>
              <a:r>
                <a:rPr lang="zh-TW" altLang="en-US" sz="2400" b="1" dirty="0">
                  <a:solidFill>
                    <a:srgbClr val="0070C0"/>
                  </a:solidFill>
                  <a:latin typeface="微軟正黑體" pitchFamily="34" charset="-120"/>
                  <a:ea typeface="微軟正黑體" pitchFamily="34" charset="-120"/>
                </a:rPr>
                <a:t>」</a:t>
              </a:r>
              <a:endParaRPr lang="en-US" altLang="zh-TW" sz="2400" b="1" dirty="0">
                <a:solidFill>
                  <a:srgbClr val="0070C0"/>
                </a:solidFill>
                <a:latin typeface="微軟正黑體" pitchFamily="34" charset="-120"/>
                <a:ea typeface="微軟正黑體" pitchFamily="34" charset="-120"/>
              </a:endParaRPr>
            </a:p>
            <a:p>
              <a:pPr marL="535768" indent="-535768">
                <a:spcBef>
                  <a:spcPct val="30000"/>
                </a:spcBef>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             </a:t>
              </a:r>
              <a:r>
                <a:rPr lang="zh-TW" altLang="en-US" sz="2400" b="1" dirty="0">
                  <a:solidFill>
                    <a:srgbClr val="0070C0"/>
                  </a:solidFill>
                  <a:latin typeface="微軟正黑體" pitchFamily="34" charset="-120"/>
                  <a:ea typeface="微軟正黑體" pitchFamily="34" charset="-120"/>
                </a:rPr>
                <a:t>做為封面</a:t>
              </a:r>
              <a:endParaRPr lang="en-US" altLang="zh-TW" sz="2400" b="1" dirty="0">
                <a:solidFill>
                  <a:srgbClr val="172D55"/>
                </a:solidFill>
                <a:effectLst>
                  <a:outerShdw blurRad="38100" dist="38100" dir="2700000" algn="tl">
                    <a:srgbClr val="C0C0C0"/>
                  </a:outerShdw>
                </a:effectLst>
                <a:latin typeface="微軟正黑體" pitchFamily="34" charset="-120"/>
                <a:ea typeface="微軟正黑體" pitchFamily="34" charset="-120"/>
              </a:endParaRPr>
            </a:p>
          </p:txBody>
        </p:sp>
        <p:sp>
          <p:nvSpPr>
            <p:cNvPr id="3" name="文字方塊 2"/>
            <p:cNvSpPr txBox="1"/>
            <p:nvPr/>
          </p:nvSpPr>
          <p:spPr>
            <a:xfrm>
              <a:off x="516230" y="1168666"/>
              <a:ext cx="3775393"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學生報名表件彙整順序</a:t>
              </a:r>
              <a:endParaRPr lang="en-US" altLang="zh-TW" sz="2800" b="1" dirty="0">
                <a:solidFill>
                  <a:srgbClr val="0000CC"/>
                </a:solidFill>
                <a:latin typeface="微軟正黑體" pitchFamily="34" charset="-120"/>
                <a:ea typeface="微軟正黑體" pitchFamily="34" charset="-120"/>
              </a:endParaRPr>
            </a:p>
          </p:txBody>
        </p:sp>
        <p:grpSp>
          <p:nvGrpSpPr>
            <p:cNvPr id="4" name="群組 3"/>
            <p:cNvGrpSpPr/>
            <p:nvPr/>
          </p:nvGrpSpPr>
          <p:grpSpPr>
            <a:xfrm rot="5400000">
              <a:off x="-738959" y="3057680"/>
              <a:ext cx="2782236" cy="266309"/>
              <a:chOff x="38923" y="1367340"/>
              <a:chExt cx="4896012" cy="409280"/>
            </a:xfrm>
          </p:grpSpPr>
          <p:sp>
            <p:nvSpPr>
              <p:cNvPr id="14" name="Rectangle 1073">
                <a:extLst>
                  <a:ext uri="{FF2B5EF4-FFF2-40B4-BE49-F238E27FC236}">
                    <a16:creationId xmlns:a16="http://schemas.microsoft.com/office/drawing/2014/main" id="{B612D156-652A-41B1-A489-B0C2AC1FBE50}"/>
                  </a:ext>
                </a:extLst>
              </p:cNvPr>
              <p:cNvSpPr/>
              <p:nvPr/>
            </p:nvSpPr>
            <p:spPr>
              <a:xfrm>
                <a:off x="220729" y="1439256"/>
                <a:ext cx="2343973" cy="27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4">
                <a:extLst>
                  <a:ext uri="{FF2B5EF4-FFF2-40B4-BE49-F238E27FC236}">
                    <a16:creationId xmlns:a16="http://schemas.microsoft.com/office/drawing/2014/main" id="{1AC43DD1-CFA4-43B5-A633-9F36DC3ACC1E}"/>
                  </a:ext>
                </a:extLst>
              </p:cNvPr>
              <p:cNvSpPr/>
              <p:nvPr/>
            </p:nvSpPr>
            <p:spPr>
              <a:xfrm>
                <a:off x="2590962" y="1439257"/>
                <a:ext cx="2343973" cy="270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19"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20"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1"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47">
                <a:extLst>
                  <a:ext uri="{FF2B5EF4-FFF2-40B4-BE49-F238E27FC236}">
                    <a16:creationId xmlns:a16="http://schemas.microsoft.com/office/drawing/2014/main" id="{4CD6204A-C496-4140-AB94-F26429B859E7}"/>
                  </a:ext>
                </a:extLst>
              </p:cNvPr>
              <p:cNvGrpSpPr/>
              <p:nvPr/>
            </p:nvGrpSpPr>
            <p:grpSpPr>
              <a:xfrm>
                <a:off x="2333569" y="1371620"/>
                <a:ext cx="405000" cy="405000"/>
                <a:chOff x="5060275" y="3665244"/>
                <a:chExt cx="539998" cy="540000"/>
              </a:xfrm>
            </p:grpSpPr>
            <p:sp>
              <p:nvSpPr>
                <p:cNvPr id="23" name="Oval 1082">
                  <a:extLst>
                    <a:ext uri="{FF2B5EF4-FFF2-40B4-BE49-F238E27FC236}">
                      <a16:creationId xmlns:a16="http://schemas.microsoft.com/office/drawing/2014/main" id="{18631B0E-9578-4512-A885-12144AF89FFC}"/>
                    </a:ext>
                  </a:extLst>
                </p:cNvPr>
                <p:cNvSpPr/>
                <p:nvPr/>
              </p:nvSpPr>
              <p:spPr>
                <a:xfrm>
                  <a:off x="5060275" y="3665244"/>
                  <a:ext cx="539998"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4" name="Oval 1083">
                  <a:extLst>
                    <a:ext uri="{FF2B5EF4-FFF2-40B4-BE49-F238E27FC236}">
                      <a16:creationId xmlns:a16="http://schemas.microsoft.com/office/drawing/2014/main" id="{96E9625F-3FB0-4DE0-9BE5-9171DF8DA58B}"/>
                    </a:ext>
                  </a:extLst>
                </p:cNvPr>
                <p:cNvSpPr/>
                <p:nvPr/>
              </p:nvSpPr>
              <p:spPr>
                <a:xfrm>
                  <a:off x="5142840" y="3747811"/>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grpSp>
      <p:sp>
        <p:nvSpPr>
          <p:cNvPr id="25" name="Oval 1082">
            <a:extLst>
              <a:ext uri="{FF2B5EF4-FFF2-40B4-BE49-F238E27FC236}">
                <a16:creationId xmlns:a16="http://schemas.microsoft.com/office/drawing/2014/main" id="{B04151DF-1AB4-4A9B-A76D-35A43EC80BC3}"/>
              </a:ext>
            </a:extLst>
          </p:cNvPr>
          <p:cNvSpPr/>
          <p:nvPr/>
        </p:nvSpPr>
        <p:spPr>
          <a:xfrm rot="5400000">
            <a:off x="2055489" y="4475495"/>
            <a:ext cx="230148" cy="263524"/>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pic>
        <p:nvPicPr>
          <p:cNvPr id="32" name="圖片 31">
            <a:extLst>
              <a:ext uri="{FF2B5EF4-FFF2-40B4-BE49-F238E27FC236}">
                <a16:creationId xmlns:a16="http://schemas.microsoft.com/office/drawing/2014/main" id="{9785E18A-5780-42C1-99CC-A3DAF898701F}"/>
              </a:ext>
            </a:extLst>
          </p:cNvPr>
          <p:cNvPicPr>
            <a:picLocks noChangeAspect="1"/>
          </p:cNvPicPr>
          <p:nvPr/>
        </p:nvPicPr>
        <p:blipFill>
          <a:blip r:embed="rId3"/>
          <a:stretch>
            <a:fillRect/>
          </a:stretch>
        </p:blipFill>
        <p:spPr>
          <a:xfrm>
            <a:off x="2082165" y="4525877"/>
            <a:ext cx="176799" cy="152413"/>
          </a:xfrm>
          <a:prstGeom prst="rect">
            <a:avLst/>
          </a:prstGeom>
        </p:spPr>
      </p:pic>
      <p:sp>
        <p:nvSpPr>
          <p:cNvPr id="26" name="投影片編號版面配置區 4">
            <a:extLst>
              <a:ext uri="{FF2B5EF4-FFF2-40B4-BE49-F238E27FC236}">
                <a16:creationId xmlns:a16="http://schemas.microsoft.com/office/drawing/2014/main" id="{827BDD40-EB4D-4261-AE6A-33707701C438}"/>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794727" y="76251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997852" y="26916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標題 1"/>
          <p:cNvSpPr txBox="1">
            <a:spLocks/>
          </p:cNvSpPr>
          <p:nvPr/>
        </p:nvSpPr>
        <p:spPr bwMode="auto">
          <a:xfrm>
            <a:off x="747141" y="326397"/>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9/11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68" name="投影片編號版面配置區 4">
            <a:extLst>
              <a:ext uri="{FF2B5EF4-FFF2-40B4-BE49-F238E27FC236}">
                <a16:creationId xmlns:a16="http://schemas.microsoft.com/office/drawing/2014/main" id="{E4F5552B-9ACA-45FB-909E-E01CF8512A1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69" name="群組 68">
            <a:extLst>
              <a:ext uri="{FF2B5EF4-FFF2-40B4-BE49-F238E27FC236}">
                <a16:creationId xmlns:a16="http://schemas.microsoft.com/office/drawing/2014/main" id="{D80A59B8-6B27-4430-ABED-FC5CEF0BBFD5}"/>
              </a:ext>
            </a:extLst>
          </p:cNvPr>
          <p:cNvGrpSpPr/>
          <p:nvPr/>
        </p:nvGrpSpPr>
        <p:grpSpPr>
          <a:xfrm>
            <a:off x="840107" y="1132561"/>
            <a:ext cx="10680883" cy="5261710"/>
            <a:chOff x="195667" y="1132560"/>
            <a:chExt cx="10680883" cy="5261710"/>
          </a:xfrm>
        </p:grpSpPr>
        <p:sp>
          <p:nvSpPr>
            <p:cNvPr id="70" name="矩形 69">
              <a:extLst>
                <a:ext uri="{FF2B5EF4-FFF2-40B4-BE49-F238E27FC236}">
                  <a16:creationId xmlns:a16="http://schemas.microsoft.com/office/drawing/2014/main" id="{647B6A55-9A94-4D45-ABB5-2A4C8FB25D20}"/>
                </a:ext>
              </a:extLst>
            </p:cNvPr>
            <p:cNvSpPr/>
            <p:nvPr/>
          </p:nvSpPr>
          <p:spPr>
            <a:xfrm>
              <a:off x="6246564" y="3896549"/>
              <a:ext cx="1328894" cy="3286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1" name="文字方塊 10">
              <a:extLst>
                <a:ext uri="{FF2B5EF4-FFF2-40B4-BE49-F238E27FC236}">
                  <a16:creationId xmlns:a16="http://schemas.microsoft.com/office/drawing/2014/main" id="{870364BA-7560-4969-9D96-F7DA8CC85EBE}"/>
                </a:ext>
              </a:extLst>
            </p:cNvPr>
            <p:cNvSpPr txBox="1">
              <a:spLocks noChangeArrowheads="1"/>
            </p:cNvSpPr>
            <p:nvPr/>
          </p:nvSpPr>
          <p:spPr bwMode="auto">
            <a:xfrm>
              <a:off x="3954604" y="5975267"/>
              <a:ext cx="6420366" cy="323165"/>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ts val="1800"/>
                </a:lnSpc>
                <a:spcBef>
                  <a:spcPts val="450"/>
                </a:spcBef>
                <a:spcAft>
                  <a:spcPts val="450"/>
                </a:spcAft>
              </a:pPr>
              <a:r>
                <a:rPr lang="zh-TW" altLang="en-US" b="1" dirty="0">
                  <a:latin typeface="微軟正黑體" panose="020B0604030504040204" pitchFamily="34" charset="-120"/>
                  <a:ea typeface="微軟正黑體" panose="020B0604030504040204" pitchFamily="34" charset="-120"/>
                </a:rPr>
                <a:t>尚未取得身分證者，可用健保卡正面影本或戶口名簿影本代替</a:t>
              </a:r>
              <a:endParaRPr lang="zh-TW" altLang="en-US" dirty="0">
                <a:latin typeface="微軟正黑體" panose="020B0604030504040204" pitchFamily="34" charset="-120"/>
                <a:ea typeface="微軟正黑體" panose="020B0604030504040204" pitchFamily="34" charset="-120"/>
              </a:endParaRPr>
            </a:p>
          </p:txBody>
        </p:sp>
        <p:sp>
          <p:nvSpPr>
            <p:cNvPr id="72" name="矩形 71">
              <a:extLst>
                <a:ext uri="{FF2B5EF4-FFF2-40B4-BE49-F238E27FC236}">
                  <a16:creationId xmlns:a16="http://schemas.microsoft.com/office/drawing/2014/main" id="{75EB05D4-09ED-47F7-BB1A-68173AC2C478}"/>
                </a:ext>
              </a:extLst>
            </p:cNvPr>
            <p:cNvSpPr/>
            <p:nvPr/>
          </p:nvSpPr>
          <p:spPr>
            <a:xfrm>
              <a:off x="3820031" y="3896549"/>
              <a:ext cx="1362259" cy="328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73" name="组合 4">
              <a:extLst>
                <a:ext uri="{FF2B5EF4-FFF2-40B4-BE49-F238E27FC236}">
                  <a16:creationId xmlns:a16="http://schemas.microsoft.com/office/drawing/2014/main" id="{D8A24E5E-1155-43B9-987B-205AB3EFB1C1}"/>
                </a:ext>
              </a:extLst>
            </p:cNvPr>
            <p:cNvGrpSpPr/>
            <p:nvPr/>
          </p:nvGrpSpPr>
          <p:grpSpPr>
            <a:xfrm>
              <a:off x="353712" y="1132560"/>
              <a:ext cx="721868" cy="869511"/>
              <a:chOff x="4022275" y="2132856"/>
              <a:chExt cx="1304925" cy="1527175"/>
            </a:xfrm>
          </p:grpSpPr>
          <p:sp>
            <p:nvSpPr>
              <p:cNvPr id="119" name="Freeform 6">
                <a:extLst>
                  <a:ext uri="{FF2B5EF4-FFF2-40B4-BE49-F238E27FC236}">
                    <a16:creationId xmlns:a16="http://schemas.microsoft.com/office/drawing/2014/main" id="{F554F8FD-E822-44E9-8726-6D680DA729C9}"/>
                  </a:ext>
                </a:extLst>
              </p:cNvPr>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9">
                <a:extLst>
                  <a:ext uri="{FF2B5EF4-FFF2-40B4-BE49-F238E27FC236}">
                    <a16:creationId xmlns:a16="http://schemas.microsoft.com/office/drawing/2014/main" id="{E7179F9F-686C-44D0-9A35-90838ECB0B55}"/>
                  </a:ext>
                </a:extLst>
              </p:cNvPr>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文字方塊 73">
              <a:extLst>
                <a:ext uri="{FF2B5EF4-FFF2-40B4-BE49-F238E27FC236}">
                  <a16:creationId xmlns:a16="http://schemas.microsoft.com/office/drawing/2014/main" id="{847416BA-15C9-4B4A-BAA9-064EE8A873B3}"/>
                </a:ext>
              </a:extLst>
            </p:cNvPr>
            <p:cNvSpPr txBox="1"/>
            <p:nvPr/>
          </p:nvSpPr>
          <p:spPr>
            <a:xfrm>
              <a:off x="1130953" y="1290752"/>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sp>
          <p:nvSpPr>
            <p:cNvPr id="75" name="內容版面配置區 2">
              <a:extLst>
                <a:ext uri="{FF2B5EF4-FFF2-40B4-BE49-F238E27FC236}">
                  <a16:creationId xmlns:a16="http://schemas.microsoft.com/office/drawing/2014/main" id="{FD439C17-D4E3-4A2F-B7C0-7A323872AB54}"/>
                </a:ext>
              </a:extLst>
            </p:cNvPr>
            <p:cNvSpPr txBox="1">
              <a:spLocks/>
            </p:cNvSpPr>
            <p:nvPr/>
          </p:nvSpPr>
          <p:spPr>
            <a:xfrm>
              <a:off x="195667" y="2126633"/>
              <a:ext cx="10680883" cy="40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1.</a:t>
              </a:r>
              <a:r>
                <a:rPr lang="zh-TW" altLang="en-US" sz="2200" b="1" dirty="0">
                  <a:solidFill>
                    <a:srgbClr val="2F5597"/>
                  </a:solidFill>
                  <a:latin typeface="微軟正黑體" pitchFamily="34" charset="-120"/>
                  <a:ea typeface="微軟正黑體" pitchFamily="34" charset="-120"/>
                </a:rPr>
                <a:t>製作</a:t>
              </a:r>
              <a:r>
                <a:rPr lang="zh-TW" altLang="en-US" sz="2200" b="1" dirty="0">
                  <a:solidFill>
                    <a:srgbClr val="C00000"/>
                  </a:solidFill>
                  <a:latin typeface="微軟正黑體" pitchFamily="34" charset="-120"/>
                  <a:ea typeface="微軟正黑體" pitchFamily="34" charset="-120"/>
                </a:rPr>
                <a:t>免試生集體報名資料檔</a:t>
              </a:r>
              <a:r>
                <a:rPr lang="zh-TW" altLang="en-US" sz="2200" b="1" dirty="0">
                  <a:solidFill>
                    <a:schemeClr val="accent5">
                      <a:lumMod val="75000"/>
                    </a:schemeClr>
                  </a:solidFill>
                  <a:latin typeface="微軟正黑體" pitchFamily="34" charset="-120"/>
                  <a:ea typeface="微軟正黑體" pitchFamily="34" charset="-120"/>
                </a:rPr>
                <a:t>上傳至五專優先免試入學</a:t>
              </a:r>
              <a:r>
                <a:rPr lang="zh-TW" altLang="en-US" sz="2200" b="1" dirty="0">
                  <a:solidFill>
                    <a:srgbClr val="C00000"/>
                  </a:solidFill>
                  <a:latin typeface="微軟正黑體" pitchFamily="34" charset="-120"/>
                  <a:ea typeface="微軟正黑體" pitchFamily="34" charset="-120"/>
                </a:rPr>
                <a:t>集體報名系統</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確認上傳報名資料電子檔與書面資料是否相符</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2.</a:t>
              </a:r>
              <a:r>
                <a:rPr lang="zh-TW" altLang="en-US" sz="2200" b="1" dirty="0">
                  <a:solidFill>
                    <a:schemeClr val="accent5">
                      <a:lumMod val="75000"/>
                    </a:schemeClr>
                  </a:solidFill>
                  <a:latin typeface="微軟正黑體" pitchFamily="34" charset="-120"/>
                  <a:ea typeface="微軟正黑體" pitchFamily="34" charset="-120"/>
                </a:rPr>
                <a:t>列印繳款通知單並完成繳費，繳費證明文件影印</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貼表一</a:t>
              </a:r>
              <a:r>
                <a:rPr lang="en-US" altLang="zh-TW" sz="2200" b="1" dirty="0">
                  <a:solidFill>
                    <a:srgbClr val="C00000"/>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隨報名資料寄送本會</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3.</a:t>
              </a:r>
              <a:r>
                <a:rPr lang="zh-TW" altLang="en-US" sz="2200" b="1" dirty="0">
                  <a:solidFill>
                    <a:schemeClr val="accent5">
                      <a:lumMod val="75000"/>
                    </a:schemeClr>
                  </a:solidFill>
                  <a:latin typeface="微軟正黑體" pitchFamily="34" charset="-120"/>
                  <a:ea typeface="微軟正黑體" pitchFamily="34" charset="-120"/>
                </a:rPr>
                <a:t>報名身分類別</a:t>
              </a:r>
              <a:r>
                <a:rPr lang="zh-TW" altLang="en-US" sz="2000" b="1" dirty="0">
                  <a:solidFill>
                    <a:schemeClr val="accent5">
                      <a:lumMod val="75000"/>
                    </a:schemeClr>
                  </a:solidFill>
                  <a:latin typeface="微軟正黑體" pitchFamily="34" charset="-120"/>
                  <a:ea typeface="微軟正黑體" pitchFamily="34" charset="-120"/>
                </a:rPr>
                <a:t>（</a:t>
              </a:r>
              <a:r>
                <a:rPr lang="en-US" altLang="zh-TW" sz="2000" b="1" dirty="0">
                  <a:solidFill>
                    <a:srgbClr val="C00000"/>
                  </a:solidFill>
                  <a:latin typeface="微軟正黑體" pitchFamily="34" charset="-120"/>
                  <a:ea typeface="微軟正黑體" pitchFamily="34" charset="-120"/>
                </a:rPr>
                <a:t>115</a:t>
              </a:r>
              <a:r>
                <a:rPr lang="zh-TW" altLang="en-US" sz="2000" b="1" dirty="0">
                  <a:solidFill>
                    <a:schemeClr val="accent5">
                      <a:lumMod val="75000"/>
                    </a:schemeClr>
                  </a:solidFill>
                  <a:latin typeface="微軟正黑體" pitchFamily="34" charset="-120"/>
                  <a:ea typeface="微軟正黑體" pitchFamily="34" charset="-120"/>
                </a:rPr>
                <a:t>學年度五專</a:t>
              </a:r>
              <a:r>
                <a:rPr lang="zh-TW" altLang="en-US" sz="2000" b="1" dirty="0">
                  <a:solidFill>
                    <a:srgbClr val="C00000"/>
                  </a:solidFill>
                  <a:latin typeface="微軟正黑體" pitchFamily="34" charset="-120"/>
                  <a:ea typeface="微軟正黑體" pitchFamily="34" charset="-120"/>
                </a:rPr>
                <a:t>優先</a:t>
              </a:r>
              <a:r>
                <a:rPr lang="zh-TW" altLang="en-US" sz="2000" b="1" dirty="0">
                  <a:solidFill>
                    <a:schemeClr val="accent5">
                      <a:lumMod val="75000"/>
                    </a:schemeClr>
                  </a:solidFill>
                  <a:latin typeface="微軟正黑體" pitchFamily="34" charset="-120"/>
                  <a:ea typeface="微軟正黑體" pitchFamily="34" charset="-120"/>
                </a:rPr>
                <a:t>免試入學報名表；</a:t>
              </a:r>
              <a:br>
                <a:rPr lang="en-US" altLang="zh-TW" sz="20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zh-TW" altLang="en-US" sz="2000" b="1" dirty="0">
                  <a:solidFill>
                    <a:schemeClr val="accent5">
                      <a:lumMod val="75000"/>
                    </a:schemeClr>
                  </a:solidFill>
                  <a:latin typeface="微軟正黑體" pitchFamily="34" charset="-120"/>
                  <a:ea typeface="微軟正黑體" pitchFamily="34" charset="-120"/>
                </a:rPr>
                <a:t>一般生及大陸長期探親子女　白色報名表 、特種生 黃色報名表）</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4.</a:t>
              </a:r>
              <a:r>
                <a:rPr lang="zh-TW" altLang="en-US" sz="2200" b="1" dirty="0">
                  <a:solidFill>
                    <a:schemeClr val="accent5">
                      <a:lumMod val="75000"/>
                    </a:schemeClr>
                  </a:solidFill>
                  <a:latin typeface="微軟正黑體" pitchFamily="34" charset="-120"/>
                  <a:ea typeface="微軟正黑體" pitchFamily="34" charset="-120"/>
                </a:rPr>
                <a:t>免試生基本資料如</a:t>
              </a:r>
              <a:r>
                <a:rPr lang="zh-TW" altLang="en-US" sz="2200" b="1" dirty="0">
                  <a:solidFill>
                    <a:srgbClr val="C00000"/>
                  </a:solidFill>
                  <a:latin typeface="微軟正黑體" pitchFamily="34" charset="-120"/>
                  <a:ea typeface="微軟正黑體" pitchFamily="34" charset="-120"/>
                </a:rPr>
                <a:t>身分證統一編號、出生年月日、准考證號碼、地址及電話</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含區碼</a:t>
              </a:r>
              <a:r>
                <a:rPr lang="en-US" altLang="zh-TW" sz="2200" b="1" dirty="0">
                  <a:solidFill>
                    <a:srgbClr val="C00000"/>
                  </a:solidFill>
                  <a:latin typeface="微軟正黑體" pitchFamily="34" charset="-120"/>
                  <a:ea typeface="微軟正黑體" pitchFamily="34" charset="-120"/>
                </a:rPr>
                <a:t>)</a:t>
              </a:r>
            </a:p>
            <a:p>
              <a:pPr marL="0" indent="0">
                <a:lnSpc>
                  <a:spcPct val="100000"/>
                </a:lnSpc>
                <a:spcAft>
                  <a:spcPts val="450"/>
                </a:spcAft>
                <a:buNone/>
                <a:defRPr/>
              </a:pPr>
              <a:r>
                <a:rPr lang="zh-TW" altLang="en-US" sz="2200" b="1" dirty="0">
                  <a:solidFill>
                    <a:schemeClr val="accent5">
                      <a:lumMod val="75000"/>
                    </a:schemeClr>
                  </a:solidFill>
                  <a:latin typeface="微軟正黑體" pitchFamily="34" charset="-120"/>
                  <a:ea typeface="微軟正黑體" pitchFamily="34" charset="-120"/>
                </a:rPr>
                <a:t>    等是否書寫完整、清楚</a:t>
              </a:r>
              <a:r>
                <a:rPr lang="en-US" altLang="zh-TW" sz="2200" b="1" dirty="0">
                  <a:solidFill>
                    <a:schemeClr val="accent5">
                      <a:lumMod val="75000"/>
                    </a:schemeClr>
                  </a:solidFill>
                  <a:latin typeface="微軟正黑體" pitchFamily="34" charset="-120"/>
                  <a:ea typeface="微軟正黑體" pitchFamily="34" charset="-120"/>
                </a:rPr>
                <a:t> </a:t>
              </a:r>
            </a:p>
            <a:p>
              <a:pPr marL="0" indent="0">
                <a:lnSpc>
                  <a:spcPct val="100000"/>
                </a:lnSpc>
                <a:spcAft>
                  <a:spcPts val="450"/>
                </a:spcAft>
                <a:buNone/>
                <a:defRPr/>
              </a:pPr>
              <a:r>
                <a:rPr lang="zh-TW" altLang="en-US" sz="2000" b="1" dirty="0">
                  <a:solidFill>
                    <a:schemeClr val="accent6">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確認與報名</a:t>
              </a:r>
              <a:r>
                <a:rPr lang="en-US" altLang="zh-TW" sz="2000" b="1" u="sng" dirty="0">
                  <a:solidFill>
                    <a:srgbClr val="C00000"/>
                  </a:solidFill>
                  <a:latin typeface="微軟正黑體" pitchFamily="34" charset="-120"/>
                  <a:ea typeface="微軟正黑體" pitchFamily="34" charset="-120"/>
                </a:rPr>
                <a:t>115</a:t>
              </a:r>
              <a:r>
                <a:rPr lang="zh-TW" altLang="en-US" sz="2000" b="1" u="sng" dirty="0">
                  <a:solidFill>
                    <a:schemeClr val="accent6">
                      <a:lumMod val="75000"/>
                    </a:schemeClr>
                  </a:solidFill>
                  <a:latin typeface="微軟正黑體" pitchFamily="34" charset="-120"/>
                  <a:ea typeface="微軟正黑體" pitchFamily="34" charset="-120"/>
                </a:rPr>
                <a:t>年度國中教育會考</a:t>
              </a:r>
              <a:r>
                <a:rPr lang="zh-TW" altLang="en-US" sz="2000" b="1" dirty="0">
                  <a:solidFill>
                    <a:schemeClr val="accent6">
                      <a:lumMod val="75000"/>
                    </a:schemeClr>
                  </a:solidFill>
                  <a:latin typeface="微軟正黑體" pitchFamily="34" charset="-120"/>
                  <a:ea typeface="微軟正黑體" pitchFamily="34" charset="-120"/>
                </a:rPr>
                <a:t>之身分證統一編號、出生年月日、准考證號碼是否相同</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5.</a:t>
              </a:r>
              <a:r>
                <a:rPr lang="zh-TW" altLang="en-US" sz="2200" b="1" dirty="0">
                  <a:solidFill>
                    <a:schemeClr val="accent5">
                      <a:lumMod val="75000"/>
                    </a:schemeClr>
                  </a:solidFill>
                  <a:latin typeface="微軟正黑體" pitchFamily="34" charset="-120"/>
                  <a:ea typeface="微軟正黑體" pitchFamily="34" charset="-120"/>
                </a:rPr>
                <a:t>黏貼身分證正面影印本</a:t>
              </a:r>
              <a:endParaRPr lang="en-US" altLang="zh-TW" sz="2200" b="1" dirty="0">
                <a:solidFill>
                  <a:schemeClr val="accent5">
                    <a:lumMod val="75000"/>
                  </a:schemeClr>
                </a:solidFill>
                <a:latin typeface="微軟正黑體" pitchFamily="34" charset="-120"/>
                <a:ea typeface="微軟正黑體" pitchFamily="34" charset="-120"/>
              </a:endParaRPr>
            </a:p>
          </p:txBody>
        </p:sp>
        <p:grpSp>
          <p:nvGrpSpPr>
            <p:cNvPr id="76" name="组合 3">
              <a:extLst>
                <a:ext uri="{FF2B5EF4-FFF2-40B4-BE49-F238E27FC236}">
                  <a16:creationId xmlns:a16="http://schemas.microsoft.com/office/drawing/2014/main" id="{A731BF1D-6F04-40B1-B984-B77F4670E78B}"/>
                </a:ext>
              </a:extLst>
            </p:cNvPr>
            <p:cNvGrpSpPr/>
            <p:nvPr/>
          </p:nvGrpSpPr>
          <p:grpSpPr>
            <a:xfrm>
              <a:off x="3416075" y="5900902"/>
              <a:ext cx="482264" cy="493368"/>
              <a:chOff x="4427538" y="929668"/>
              <a:chExt cx="3333750" cy="3753458"/>
            </a:xfrm>
          </p:grpSpPr>
          <p:sp>
            <p:nvSpPr>
              <p:cNvPr id="77" name="Freeform 5">
                <a:extLst>
                  <a:ext uri="{FF2B5EF4-FFF2-40B4-BE49-F238E27FC236}">
                    <a16:creationId xmlns:a16="http://schemas.microsoft.com/office/drawing/2014/main" id="{01521AE1-7BB4-4608-A45B-A99085D087A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8" name="Freeform 6">
                <a:extLst>
                  <a:ext uri="{FF2B5EF4-FFF2-40B4-BE49-F238E27FC236}">
                    <a16:creationId xmlns:a16="http://schemas.microsoft.com/office/drawing/2014/main" id="{4E051C02-C806-41A6-9B11-E77FDD9EBAFE}"/>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7">
                <a:extLst>
                  <a:ext uri="{FF2B5EF4-FFF2-40B4-BE49-F238E27FC236}">
                    <a16:creationId xmlns:a16="http://schemas.microsoft.com/office/drawing/2014/main" id="{4BD52520-0EA7-4425-A803-60893D7D10A5}"/>
                  </a:ext>
                </a:extLst>
              </p:cNvPr>
              <p:cNvSpPr/>
              <p:nvPr/>
            </p:nvSpPr>
            <p:spPr bwMode="auto">
              <a:xfrm>
                <a:off x="5011670" y="124881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8">
                <a:extLst>
                  <a:ext uri="{FF2B5EF4-FFF2-40B4-BE49-F238E27FC236}">
                    <a16:creationId xmlns:a16="http://schemas.microsoft.com/office/drawing/2014/main" id="{51CAC259-0C67-4E7E-88D7-5CBD03D3CB75}"/>
                  </a:ext>
                </a:extLst>
              </p:cNvPr>
              <p:cNvSpPr/>
              <p:nvPr/>
            </p:nvSpPr>
            <p:spPr bwMode="auto">
              <a:xfrm>
                <a:off x="5988051" y="968820"/>
                <a:ext cx="188912"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9">
                <a:extLst>
                  <a:ext uri="{FF2B5EF4-FFF2-40B4-BE49-F238E27FC236}">
                    <a16:creationId xmlns:a16="http://schemas.microsoft.com/office/drawing/2014/main" id="{6BA82994-F70F-4A4D-BECE-C5F044E740AB}"/>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2" name="Freeform 10">
                <a:extLst>
                  <a:ext uri="{FF2B5EF4-FFF2-40B4-BE49-F238E27FC236}">
                    <a16:creationId xmlns:a16="http://schemas.microsoft.com/office/drawing/2014/main" id="{4810FD86-0106-4E40-B696-7E338859BEF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11">
                <a:extLst>
                  <a:ext uri="{FF2B5EF4-FFF2-40B4-BE49-F238E27FC236}">
                    <a16:creationId xmlns:a16="http://schemas.microsoft.com/office/drawing/2014/main" id="{CDD9955A-927A-4919-B17C-AE0DAEDEC730}"/>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12">
                <a:extLst>
                  <a:ext uri="{FF2B5EF4-FFF2-40B4-BE49-F238E27FC236}">
                    <a16:creationId xmlns:a16="http://schemas.microsoft.com/office/drawing/2014/main" id="{8F1D2F20-2FEA-410E-967D-C30991F5CAA2}"/>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13">
                <a:extLst>
                  <a:ext uri="{FF2B5EF4-FFF2-40B4-BE49-F238E27FC236}">
                    <a16:creationId xmlns:a16="http://schemas.microsoft.com/office/drawing/2014/main" id="{14174C79-8CBA-4F26-8404-C720D527A2F0}"/>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14">
                <a:extLst>
                  <a:ext uri="{FF2B5EF4-FFF2-40B4-BE49-F238E27FC236}">
                    <a16:creationId xmlns:a16="http://schemas.microsoft.com/office/drawing/2014/main" id="{0FF7E3DB-EFD1-4CAA-9038-8C661490B14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15">
                <a:extLst>
                  <a:ext uri="{FF2B5EF4-FFF2-40B4-BE49-F238E27FC236}">
                    <a16:creationId xmlns:a16="http://schemas.microsoft.com/office/drawing/2014/main" id="{E6197F0B-DC20-4522-A7B2-88370F3B877B}"/>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16">
                <a:extLst>
                  <a:ext uri="{FF2B5EF4-FFF2-40B4-BE49-F238E27FC236}">
                    <a16:creationId xmlns:a16="http://schemas.microsoft.com/office/drawing/2014/main" id="{DC22AA51-BA50-4F25-BF40-7E1386290FFA}"/>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17">
                <a:extLst>
                  <a:ext uri="{FF2B5EF4-FFF2-40B4-BE49-F238E27FC236}">
                    <a16:creationId xmlns:a16="http://schemas.microsoft.com/office/drawing/2014/main" id="{1F8F1DA5-EC4F-4AB1-9690-6A70DD22B3BD}"/>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0" name="Freeform 18">
                <a:extLst>
                  <a:ext uri="{FF2B5EF4-FFF2-40B4-BE49-F238E27FC236}">
                    <a16:creationId xmlns:a16="http://schemas.microsoft.com/office/drawing/2014/main" id="{2AA890D4-666B-4CCD-8C75-2931E0B8407F}"/>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1" name="Freeform 19">
                <a:extLst>
                  <a:ext uri="{FF2B5EF4-FFF2-40B4-BE49-F238E27FC236}">
                    <a16:creationId xmlns:a16="http://schemas.microsoft.com/office/drawing/2014/main" id="{F09E347B-3B7A-4D92-AD7B-8FA7AFAA28E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20">
                <a:extLst>
                  <a:ext uri="{FF2B5EF4-FFF2-40B4-BE49-F238E27FC236}">
                    <a16:creationId xmlns:a16="http://schemas.microsoft.com/office/drawing/2014/main" id="{F6FD6070-D3E5-4DA0-BCA9-9E9842EC0FBE}"/>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21">
                <a:extLst>
                  <a:ext uri="{FF2B5EF4-FFF2-40B4-BE49-F238E27FC236}">
                    <a16:creationId xmlns:a16="http://schemas.microsoft.com/office/drawing/2014/main" id="{6B275940-6E6A-4A61-9214-58766E85BFCD}"/>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22">
                <a:extLst>
                  <a:ext uri="{FF2B5EF4-FFF2-40B4-BE49-F238E27FC236}">
                    <a16:creationId xmlns:a16="http://schemas.microsoft.com/office/drawing/2014/main" id="{162162FA-83BE-4158-9A45-3F1E1521DC15}"/>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23">
                <a:extLst>
                  <a:ext uri="{FF2B5EF4-FFF2-40B4-BE49-F238E27FC236}">
                    <a16:creationId xmlns:a16="http://schemas.microsoft.com/office/drawing/2014/main" id="{9FD67058-A1DC-4AFA-ACE6-A45315765BA7}"/>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 name="Freeform 24">
                <a:extLst>
                  <a:ext uri="{FF2B5EF4-FFF2-40B4-BE49-F238E27FC236}">
                    <a16:creationId xmlns:a16="http://schemas.microsoft.com/office/drawing/2014/main" id="{DD1DD77C-48D4-4B3E-902D-D4B7288894F5}"/>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7" name="Freeform 25">
                <a:extLst>
                  <a:ext uri="{FF2B5EF4-FFF2-40B4-BE49-F238E27FC236}">
                    <a16:creationId xmlns:a16="http://schemas.microsoft.com/office/drawing/2014/main" id="{6F5EE37A-DA6B-42BF-9828-134C299637A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26">
                <a:extLst>
                  <a:ext uri="{FF2B5EF4-FFF2-40B4-BE49-F238E27FC236}">
                    <a16:creationId xmlns:a16="http://schemas.microsoft.com/office/drawing/2014/main" id="{D85980D5-EFBB-439C-840F-D69A040B9487}"/>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27">
                <a:extLst>
                  <a:ext uri="{FF2B5EF4-FFF2-40B4-BE49-F238E27FC236}">
                    <a16:creationId xmlns:a16="http://schemas.microsoft.com/office/drawing/2014/main" id="{8E9DCEAA-819F-47BF-AEE8-91B83185B11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28">
                <a:extLst>
                  <a:ext uri="{FF2B5EF4-FFF2-40B4-BE49-F238E27FC236}">
                    <a16:creationId xmlns:a16="http://schemas.microsoft.com/office/drawing/2014/main" id="{C34C45B1-B132-4E65-A998-040D88E36FB2}"/>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29">
                <a:extLst>
                  <a:ext uri="{FF2B5EF4-FFF2-40B4-BE49-F238E27FC236}">
                    <a16:creationId xmlns:a16="http://schemas.microsoft.com/office/drawing/2014/main" id="{8AACF64A-C9B3-44ED-91CA-9D562E06EBB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30">
                <a:extLst>
                  <a:ext uri="{FF2B5EF4-FFF2-40B4-BE49-F238E27FC236}">
                    <a16:creationId xmlns:a16="http://schemas.microsoft.com/office/drawing/2014/main" id="{34BAB110-D247-4C66-9EBF-067C871AFE97}"/>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31">
                <a:extLst>
                  <a:ext uri="{FF2B5EF4-FFF2-40B4-BE49-F238E27FC236}">
                    <a16:creationId xmlns:a16="http://schemas.microsoft.com/office/drawing/2014/main" id="{26D3E2D5-7F54-4A55-A379-FB56AA969D5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32">
                <a:extLst>
                  <a:ext uri="{FF2B5EF4-FFF2-40B4-BE49-F238E27FC236}">
                    <a16:creationId xmlns:a16="http://schemas.microsoft.com/office/drawing/2014/main" id="{7894FBFA-FE4A-4BA3-90C2-879C8A7F0B4E}"/>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33">
                <a:extLst>
                  <a:ext uri="{FF2B5EF4-FFF2-40B4-BE49-F238E27FC236}">
                    <a16:creationId xmlns:a16="http://schemas.microsoft.com/office/drawing/2014/main" id="{19ABD4E2-440B-4042-8A3D-FD98A7FED7BC}"/>
                  </a:ext>
                </a:extLst>
              </p:cNvPr>
              <p:cNvSpPr/>
              <p:nvPr/>
            </p:nvSpPr>
            <p:spPr bwMode="auto">
              <a:xfrm>
                <a:off x="4987926" y="1218969"/>
                <a:ext cx="360363" cy="39846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34">
                <a:extLst>
                  <a:ext uri="{FF2B5EF4-FFF2-40B4-BE49-F238E27FC236}">
                    <a16:creationId xmlns:a16="http://schemas.microsoft.com/office/drawing/2014/main" id="{082BE196-1DA7-4447-A968-0286AE554697}"/>
                  </a:ext>
                </a:extLst>
              </p:cNvPr>
              <p:cNvSpPr/>
              <p:nvPr/>
            </p:nvSpPr>
            <p:spPr bwMode="auto">
              <a:xfrm>
                <a:off x="5984876" y="92966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35">
                <a:extLst>
                  <a:ext uri="{FF2B5EF4-FFF2-40B4-BE49-F238E27FC236}">
                    <a16:creationId xmlns:a16="http://schemas.microsoft.com/office/drawing/2014/main" id="{EF350909-6D51-4846-A9B4-29F7D2A3E555}"/>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36">
                <a:extLst>
                  <a:ext uri="{FF2B5EF4-FFF2-40B4-BE49-F238E27FC236}">
                    <a16:creationId xmlns:a16="http://schemas.microsoft.com/office/drawing/2014/main" id="{DF7D2CC2-6313-4040-B0B3-6C5DD531EF2F}"/>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37">
                <a:extLst>
                  <a:ext uri="{FF2B5EF4-FFF2-40B4-BE49-F238E27FC236}">
                    <a16:creationId xmlns:a16="http://schemas.microsoft.com/office/drawing/2014/main" id="{E02E546C-3483-473B-9067-A53D19306BFE}"/>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38">
                <a:extLst>
                  <a:ext uri="{FF2B5EF4-FFF2-40B4-BE49-F238E27FC236}">
                    <a16:creationId xmlns:a16="http://schemas.microsoft.com/office/drawing/2014/main" id="{3496ADB2-343A-4484-8100-87D4E2FE30C7}"/>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39">
                <a:extLst>
                  <a:ext uri="{FF2B5EF4-FFF2-40B4-BE49-F238E27FC236}">
                    <a16:creationId xmlns:a16="http://schemas.microsoft.com/office/drawing/2014/main" id="{AAB194D2-1322-4164-8D11-8A9EABA68FF9}"/>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0">
                <a:extLst>
                  <a:ext uri="{FF2B5EF4-FFF2-40B4-BE49-F238E27FC236}">
                    <a16:creationId xmlns:a16="http://schemas.microsoft.com/office/drawing/2014/main" id="{9D3969BE-5763-49DA-91E3-0BE8C6D4B83E}"/>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1">
                <a:extLst>
                  <a:ext uri="{FF2B5EF4-FFF2-40B4-BE49-F238E27FC236}">
                    <a16:creationId xmlns:a16="http://schemas.microsoft.com/office/drawing/2014/main" id="{79351958-00EA-441A-8611-1914E3753417}"/>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2">
                <a:extLst>
                  <a:ext uri="{FF2B5EF4-FFF2-40B4-BE49-F238E27FC236}">
                    <a16:creationId xmlns:a16="http://schemas.microsoft.com/office/drawing/2014/main" id="{53BD25EC-6139-4517-B5E1-7C40C9402AAD}"/>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3">
                <a:extLst>
                  <a:ext uri="{FF2B5EF4-FFF2-40B4-BE49-F238E27FC236}">
                    <a16:creationId xmlns:a16="http://schemas.microsoft.com/office/drawing/2014/main" id="{A01AAF42-BE57-464D-BB45-CFB667EA8CDD}"/>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4">
                <a:extLst>
                  <a:ext uri="{FF2B5EF4-FFF2-40B4-BE49-F238E27FC236}">
                    <a16:creationId xmlns:a16="http://schemas.microsoft.com/office/drawing/2014/main" id="{5080661D-D7D9-4565-930C-C8520C9CA44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5">
                <a:extLst>
                  <a:ext uri="{FF2B5EF4-FFF2-40B4-BE49-F238E27FC236}">
                    <a16:creationId xmlns:a16="http://schemas.microsoft.com/office/drawing/2014/main" id="{7A4CD7C9-1807-47D6-8CA8-835D580A255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6">
                <a:extLst>
                  <a:ext uri="{FF2B5EF4-FFF2-40B4-BE49-F238E27FC236}">
                    <a16:creationId xmlns:a16="http://schemas.microsoft.com/office/drawing/2014/main" id="{FBCDEDC6-964C-4749-8ECB-A22792E1C9DE}"/>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
        <p:nvSpPr>
          <p:cNvPr id="2" name="文字方塊 1">
            <a:extLst>
              <a:ext uri="{FF2B5EF4-FFF2-40B4-BE49-F238E27FC236}">
                <a16:creationId xmlns:a16="http://schemas.microsoft.com/office/drawing/2014/main" id="{FE122CA4-E73C-FFD6-7AE3-930BBA2F01AF}"/>
              </a:ext>
            </a:extLst>
          </p:cNvPr>
          <p:cNvSpPr txBox="1"/>
          <p:nvPr/>
        </p:nvSpPr>
        <p:spPr>
          <a:xfrm>
            <a:off x="7226631" y="6198124"/>
            <a:ext cx="1618605" cy="338554"/>
          </a:xfrm>
          <a:prstGeom prst="rect">
            <a:avLst/>
          </a:prstGeom>
          <a:noFill/>
        </p:spPr>
        <p:txBody>
          <a:bodyPr wrap="square" rtlCol="0">
            <a:spAutoFit/>
          </a:bodyPr>
          <a:lstStyle/>
          <a:p>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無照片也可以</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768601" y="75202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978262" y="25867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1" name="標題 1"/>
          <p:cNvSpPr txBox="1">
            <a:spLocks/>
          </p:cNvSpPr>
          <p:nvPr/>
        </p:nvSpPr>
        <p:spPr bwMode="auto">
          <a:xfrm>
            <a:off x="721015" y="315910"/>
            <a:ext cx="724758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10/11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a:extLst>
              <a:ext uri="{FF2B5EF4-FFF2-40B4-BE49-F238E27FC236}">
                <a16:creationId xmlns:a16="http://schemas.microsoft.com/office/drawing/2014/main" id="{1309065E-2D3D-4AAA-B012-089BBD80C3F1}"/>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3" name="群組 12">
            <a:extLst>
              <a:ext uri="{FF2B5EF4-FFF2-40B4-BE49-F238E27FC236}">
                <a16:creationId xmlns:a16="http://schemas.microsoft.com/office/drawing/2014/main" id="{60C7C513-D322-4007-A0D9-CFF73E44ADEA}"/>
              </a:ext>
            </a:extLst>
          </p:cNvPr>
          <p:cNvGrpSpPr/>
          <p:nvPr/>
        </p:nvGrpSpPr>
        <p:grpSpPr>
          <a:xfrm>
            <a:off x="721189" y="1066460"/>
            <a:ext cx="11160888" cy="5141981"/>
            <a:chOff x="155118" y="1066459"/>
            <a:chExt cx="9041749" cy="5141981"/>
          </a:xfrm>
        </p:grpSpPr>
        <p:sp>
          <p:nvSpPr>
            <p:cNvPr id="14" name="內容版面配置區 2">
              <a:extLst>
                <a:ext uri="{FF2B5EF4-FFF2-40B4-BE49-F238E27FC236}">
                  <a16:creationId xmlns:a16="http://schemas.microsoft.com/office/drawing/2014/main" id="{CDB841A8-CC9F-48E2-9050-F0B393196311}"/>
                </a:ext>
              </a:extLst>
            </p:cNvPr>
            <p:cNvSpPr txBox="1">
              <a:spLocks/>
            </p:cNvSpPr>
            <p:nvPr/>
          </p:nvSpPr>
          <p:spPr>
            <a:xfrm>
              <a:off x="155118" y="2092906"/>
              <a:ext cx="9041749" cy="4115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6.</a:t>
              </a:r>
              <a:r>
                <a:rPr lang="zh-TW" altLang="en-US" sz="2200" b="1" dirty="0">
                  <a:solidFill>
                    <a:schemeClr val="accent5">
                      <a:lumMod val="75000"/>
                    </a:schemeClr>
                  </a:solidFill>
                  <a:latin typeface="微軟正黑體" pitchFamily="34" charset="-120"/>
                  <a:ea typeface="微軟正黑體" pitchFamily="34" charset="-120"/>
                </a:rPr>
                <a:t>具弱勢身分免試生</a:t>
              </a:r>
              <a:r>
                <a:rPr lang="zh-TW" altLang="en-US" sz="2200" b="1" u="sng" dirty="0">
                  <a:solidFill>
                    <a:schemeClr val="accent5">
                      <a:lumMod val="75000"/>
                    </a:schemeClr>
                  </a:solidFill>
                  <a:latin typeface="微軟正黑體" pitchFamily="34" charset="-120"/>
                  <a:ea typeface="微軟正黑體" pitchFamily="34" charset="-120"/>
                </a:rPr>
                <a:t>報名時</a:t>
              </a:r>
              <a:r>
                <a:rPr lang="zh-TW" altLang="en-US" sz="2200" b="1" dirty="0">
                  <a:solidFill>
                    <a:schemeClr val="accent5">
                      <a:lumMod val="75000"/>
                    </a:schemeClr>
                  </a:solidFill>
                  <a:latin typeface="微軟正黑體" pitchFamily="34" charset="-120"/>
                  <a:ea typeface="微軟正黑體" pitchFamily="34" charset="-120"/>
                </a:rPr>
                <a:t>須一併檢附</a:t>
              </a:r>
              <a:r>
                <a:rPr lang="zh-TW" altLang="en-US" sz="2200" b="1" dirty="0">
                  <a:solidFill>
                    <a:srgbClr val="C00000"/>
                  </a:solidFill>
                  <a:latin typeface="微軟正黑體" pitchFamily="34" charset="-120"/>
                  <a:ea typeface="微軟正黑體" pitchFamily="34" charset="-120"/>
                </a:rPr>
                <a:t>身分證明文件，請檢查</a:t>
              </a:r>
              <a:r>
                <a:rPr lang="zh-TW" altLang="en-US" sz="2200" b="1" u="sng" dirty="0">
                  <a:solidFill>
                    <a:srgbClr val="C00000"/>
                  </a:solidFill>
                  <a:latin typeface="微軟正黑體" pitchFamily="34" charset="-120"/>
                  <a:ea typeface="微軟正黑體" pitchFamily="34" charset="-120"/>
                </a:rPr>
                <a:t>證明文件是否在報名期間內</a:t>
              </a:r>
              <a:r>
                <a:rPr lang="zh-TW" altLang="en-US" sz="2200" b="1" dirty="0">
                  <a:solidFill>
                    <a:schemeClr val="accent5">
                      <a:lumMod val="75000"/>
                    </a:schemeClr>
                  </a:solidFill>
                  <a:latin typeface="微軟正黑體" pitchFamily="34" charset="-120"/>
                  <a:ea typeface="微軟正黑體" pitchFamily="34" charset="-120"/>
                </a:rPr>
                <a:t>。</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Bef>
                  <a:spcPts val="600"/>
                </a:spcBef>
                <a:spcAft>
                  <a:spcPts val="450"/>
                </a:spcAft>
                <a:buNone/>
                <a:defRPr/>
              </a:pP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低收入戶、中低收入戶、直系血親尊親屬支領失業給付、特殊境遇家庭子女身分者</a:t>
              </a:r>
              <a:r>
                <a:rPr lang="en-US" altLang="zh-TW" sz="2000" b="1" dirty="0">
                  <a:solidFill>
                    <a:schemeClr val="accent6">
                      <a:lumMod val="75000"/>
                    </a:schemeClr>
                  </a:solidFill>
                  <a:latin typeface="微軟正黑體" pitchFamily="34" charset="-120"/>
                  <a:ea typeface="微軟正黑體" pitchFamily="34" charset="-120"/>
                </a:rPr>
                <a:t>)</a:t>
              </a:r>
              <a:endParaRPr lang="zh-TW" altLang="en-US" sz="2000" b="1" dirty="0">
                <a:solidFill>
                  <a:schemeClr val="accent6">
                    <a:lumMod val="75000"/>
                  </a:schemeClr>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7.</a:t>
              </a:r>
              <a:r>
                <a:rPr lang="zh-TW" altLang="en-US" sz="2200" b="1" dirty="0">
                  <a:solidFill>
                    <a:schemeClr val="accent5">
                      <a:lumMod val="75000"/>
                    </a:schemeClr>
                  </a:solidFill>
                  <a:latin typeface="微軟正黑體" pitchFamily="34" charset="-120"/>
                  <a:ea typeface="微軟正黑體" pitchFamily="34" charset="-120"/>
                </a:rPr>
                <a:t>比序項目</a:t>
              </a:r>
              <a:r>
                <a:rPr lang="zh-TW" altLang="en-US" sz="2200" b="1" dirty="0">
                  <a:solidFill>
                    <a:srgbClr val="C00000"/>
                  </a:solidFill>
                  <a:latin typeface="微軟正黑體" pitchFamily="34" charset="-120"/>
                  <a:ea typeface="微軟正黑體" pitchFamily="34" charset="-120"/>
                </a:rPr>
                <a:t>各項積分</a:t>
              </a:r>
              <a:r>
                <a:rPr lang="zh-TW" altLang="en-US" sz="2200" b="1" dirty="0">
                  <a:solidFill>
                    <a:schemeClr val="accent5">
                      <a:lumMod val="75000"/>
                    </a:schemeClr>
                  </a:solidFill>
                  <a:latin typeface="微軟正黑體" pitchFamily="34" charset="-120"/>
                  <a:ea typeface="微軟正黑體" pitchFamily="34" charset="-120"/>
                </a:rPr>
                <a:t>認定</a:t>
              </a:r>
              <a:endParaRPr lang="en-US" altLang="zh-TW" sz="2200" b="1" dirty="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8.</a:t>
              </a:r>
              <a:r>
                <a:rPr lang="zh-TW" altLang="en-US" sz="2200" b="1" dirty="0">
                  <a:solidFill>
                    <a:schemeClr val="accent5">
                      <a:lumMod val="75000"/>
                    </a:schemeClr>
                  </a:solidFill>
                  <a:latin typeface="微軟正黑體" pitchFamily="34" charset="-120"/>
                  <a:ea typeface="微軟正黑體" pitchFamily="34" charset="-120"/>
                </a:rPr>
                <a:t>國中學校出具</a:t>
              </a:r>
              <a:r>
                <a:rPr lang="zh-TW" altLang="en-US" sz="2200" b="1" dirty="0">
                  <a:solidFill>
                    <a:srgbClr val="C00000"/>
                  </a:solidFill>
                  <a:latin typeface="微軟正黑體" pitchFamily="34" charset="-120"/>
                  <a:ea typeface="微軟正黑體" pitchFamily="34" charset="-120"/>
                </a:rPr>
                <a:t>「</a:t>
              </a:r>
              <a:r>
                <a:rPr lang="en-US" altLang="zh-TW" sz="2200" b="1" dirty="0">
                  <a:solidFill>
                    <a:srgbClr val="C00000"/>
                  </a:solidFill>
                  <a:latin typeface="微軟正黑體" pitchFamily="34" charset="-120"/>
                  <a:ea typeface="微軟正黑體" pitchFamily="34" charset="-120"/>
                </a:rPr>
                <a:t>115</a:t>
              </a:r>
              <a:r>
                <a:rPr lang="zh-TW" altLang="en-US" sz="2200" b="1" dirty="0">
                  <a:solidFill>
                    <a:srgbClr val="C00000"/>
                  </a:solidFill>
                  <a:latin typeface="微軟正黑體" pitchFamily="34" charset="-120"/>
                  <a:ea typeface="微軟正黑體" pitchFamily="34" charset="-120"/>
                </a:rPr>
                <a:t>學年度五專入學專用優先免試入學比序項目積分證明單」</a:t>
              </a:r>
              <a:r>
                <a:rPr lang="zh-TW" altLang="en-US" sz="2200" b="1" u="sng" dirty="0">
                  <a:solidFill>
                    <a:srgbClr val="C00000"/>
                  </a:solidFill>
                  <a:latin typeface="微軟正黑體" pitchFamily="34" charset="-120"/>
                  <a:ea typeface="微軟正黑體" pitchFamily="34" charset="-120"/>
                </a:rPr>
                <a:t>正本</a:t>
              </a:r>
              <a:endParaRPr lang="en-US" altLang="zh-TW" sz="2200" b="1" u="sng" dirty="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zh-TW" altLang="en-US" sz="2200" b="1" dirty="0">
                  <a:solidFill>
                    <a:srgbClr val="C00000"/>
                  </a:solidFill>
                  <a:latin typeface="微軟正黑體" pitchFamily="34" charset="-120"/>
                  <a:ea typeface="微軟正黑體" pitchFamily="34" charset="-120"/>
                </a:rPr>
                <a:t>   </a:t>
              </a:r>
              <a:r>
                <a:rPr lang="zh-TW" altLang="en-US" sz="2200" b="1" dirty="0">
                  <a:solidFill>
                    <a:schemeClr val="accent5">
                      <a:lumMod val="75000"/>
                    </a:schemeClr>
                  </a:solidFill>
                  <a:latin typeface="微軟正黑體" pitchFamily="34" charset="-120"/>
                  <a:ea typeface="微軟正黑體" pitchFamily="34" charset="-120"/>
                </a:rPr>
                <a:t>並</a:t>
              </a:r>
              <a:r>
                <a:rPr lang="zh-TW" altLang="en-US" sz="2200" b="1" dirty="0">
                  <a:solidFill>
                    <a:srgbClr val="C00000"/>
                  </a:solidFill>
                  <a:latin typeface="微軟正黑體" pitchFamily="34" charset="-120"/>
                  <a:ea typeface="微軟正黑體" pitchFamily="34" charset="-120"/>
                </a:rPr>
                <a:t>蓋妥</a:t>
              </a:r>
              <a:r>
                <a:rPr lang="zh-TW" altLang="en-US" sz="2200" b="1" u="sng" dirty="0">
                  <a:solidFill>
                    <a:srgbClr val="C00000"/>
                  </a:solidFill>
                  <a:latin typeface="微軟正黑體" pitchFamily="34" charset="-120"/>
                  <a:ea typeface="微軟正黑體" pitchFamily="34" charset="-120"/>
                </a:rPr>
                <a:t>學校戳章</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9.</a:t>
              </a:r>
              <a:r>
                <a:rPr lang="zh-TW" altLang="en-US" sz="2200" b="1" dirty="0">
                  <a:solidFill>
                    <a:schemeClr val="accent5">
                      <a:lumMod val="75000"/>
                    </a:schemeClr>
                  </a:solidFill>
                  <a:latin typeface="微軟正黑體" pitchFamily="34" charset="-120"/>
                  <a:ea typeface="微軟正黑體" pitchFamily="34" charset="-120"/>
                </a:rPr>
                <a:t>確認報名表</a:t>
              </a:r>
              <a:r>
                <a:rPr lang="zh-TW" altLang="en-US" sz="2200" b="1" dirty="0">
                  <a:solidFill>
                    <a:srgbClr val="C00000"/>
                  </a:solidFill>
                  <a:latin typeface="微軟正黑體" pitchFamily="34" charset="-120"/>
                  <a:ea typeface="微軟正黑體" pitchFamily="34" charset="-120"/>
                </a:rPr>
                <a:t>「免試生」及「家長</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監護人</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」是否皆已簽章</a:t>
              </a:r>
              <a:endParaRPr lang="en-US" altLang="zh-TW" sz="2200" b="1" dirty="0">
                <a:solidFill>
                  <a:srgbClr val="2F5597"/>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rgbClr val="2F5597"/>
                  </a:solidFill>
                  <a:latin typeface="微軟正黑體" pitchFamily="34" charset="-120"/>
                  <a:ea typeface="微軟正黑體" pitchFamily="34" charset="-120"/>
                </a:rPr>
                <a:t>10.</a:t>
              </a:r>
              <a:r>
                <a:rPr lang="zh-TW" altLang="en-US" sz="2200" b="1" dirty="0">
                  <a:solidFill>
                    <a:schemeClr val="accent5">
                      <a:lumMod val="75000"/>
                    </a:schemeClr>
                  </a:solidFill>
                  <a:latin typeface="微軟正黑體" pitchFamily="34" charset="-120"/>
                  <a:ea typeface="微軟正黑體" pitchFamily="34" charset="-120"/>
                </a:rPr>
                <a:t>免試生報名之各項證明資料，是否皆已檢附並黏貼</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或釘於報名表後</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  </a:t>
              </a:r>
              <a:endParaRPr lang="zh-TW" altLang="en-US" sz="2200" dirty="0"/>
            </a:p>
          </p:txBody>
        </p:sp>
        <p:grpSp>
          <p:nvGrpSpPr>
            <p:cNvPr id="15" name="组合 4">
              <a:extLst>
                <a:ext uri="{FF2B5EF4-FFF2-40B4-BE49-F238E27FC236}">
                  <a16:creationId xmlns:a16="http://schemas.microsoft.com/office/drawing/2014/main" id="{7A170064-7823-4C5A-84A9-5A759913A267}"/>
                </a:ext>
              </a:extLst>
            </p:cNvPr>
            <p:cNvGrpSpPr/>
            <p:nvPr/>
          </p:nvGrpSpPr>
          <p:grpSpPr>
            <a:xfrm>
              <a:off x="353712" y="1066459"/>
              <a:ext cx="721868" cy="869511"/>
              <a:chOff x="4022275" y="2132856"/>
              <a:chExt cx="1304925" cy="1527175"/>
            </a:xfrm>
          </p:grpSpPr>
          <p:sp>
            <p:nvSpPr>
              <p:cNvPr id="26" name="Freeform 6">
                <a:extLst>
                  <a:ext uri="{FF2B5EF4-FFF2-40B4-BE49-F238E27FC236}">
                    <a16:creationId xmlns:a16="http://schemas.microsoft.com/office/drawing/2014/main" id="{33C5AA21-DB8E-4DA3-A4B2-B56697B34E1D}"/>
                  </a:ext>
                </a:extLst>
              </p:cNvPr>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9">
                <a:extLst>
                  <a:ext uri="{FF2B5EF4-FFF2-40B4-BE49-F238E27FC236}">
                    <a16:creationId xmlns:a16="http://schemas.microsoft.com/office/drawing/2014/main" id="{112D96B9-8EF2-4542-B6D4-6E8C25D790C4}"/>
                  </a:ext>
                </a:extLst>
              </p:cNvPr>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文字方塊 15">
              <a:extLst>
                <a:ext uri="{FF2B5EF4-FFF2-40B4-BE49-F238E27FC236}">
                  <a16:creationId xmlns:a16="http://schemas.microsoft.com/office/drawing/2014/main" id="{FE50308A-67E9-4639-B82B-051BA2EB1617}"/>
                </a:ext>
              </a:extLst>
            </p:cNvPr>
            <p:cNvSpPr txBox="1"/>
            <p:nvPr/>
          </p:nvSpPr>
          <p:spPr>
            <a:xfrm>
              <a:off x="1130953" y="1224651"/>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2" descr="https://pixabay.com/static/uploads/photo/2013/07/12/12/40/check-146099_64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6861" y="899957"/>
            <a:ext cx="70246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打電話」的圖片搜尋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3834" y="5214418"/>
            <a:ext cx="161686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86019" y="75255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9149" y="25921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38433" y="316445"/>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伍</a:t>
            </a:r>
            <a:r>
              <a:rPr lang="zh-TW" altLang="en-US" sz="3000" b="1" dirty="0">
                <a:solidFill>
                  <a:srgbClr val="002060"/>
                </a:solidFill>
                <a:latin typeface="微軟正黑體" panose="020B0604030504040204" pitchFamily="34" charset="-120"/>
                <a:ea typeface="微軟正黑體" panose="020B0604030504040204" pitchFamily="34" charset="-120"/>
              </a:rPr>
              <a:t>、報名作業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確認報名手續（</a:t>
            </a:r>
            <a:r>
              <a:rPr lang="en-US" altLang="zh-TW" sz="2800" b="1" dirty="0">
                <a:solidFill>
                  <a:srgbClr val="002060"/>
                </a:solidFill>
                <a:latin typeface="微軟正黑體" panose="020B0604030504040204" pitchFamily="34" charset="-120"/>
                <a:ea typeface="微軟正黑體" panose="020B0604030504040204" pitchFamily="34" charset="-120"/>
              </a:rPr>
              <a:t>11/11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600" dirty="0">
              <a:solidFill>
                <a:srgbClr val="002060"/>
              </a:solidFill>
              <a:latin typeface="微軟正黑體" panose="020B0604030504040204" pitchFamily="34" charset="-120"/>
              <a:ea typeface="微軟正黑體" panose="020B0604030504040204" pitchFamily="34" charset="-120"/>
            </a:endParaRPr>
          </a:p>
        </p:txBody>
      </p:sp>
      <p:sp>
        <p:nvSpPr>
          <p:cNvPr id="13" name="投影片編號版面配置區 4">
            <a:extLst>
              <a:ext uri="{FF2B5EF4-FFF2-40B4-BE49-F238E27FC236}">
                <a16:creationId xmlns:a16="http://schemas.microsoft.com/office/drawing/2014/main" id="{24EE2A74-D407-4AD8-AF41-9A002817FCB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20</a:t>
            </a:r>
          </a:p>
        </p:txBody>
      </p:sp>
      <p:sp>
        <p:nvSpPr>
          <p:cNvPr id="14" name="Text Box 8">
            <a:extLst>
              <a:ext uri="{FF2B5EF4-FFF2-40B4-BE49-F238E27FC236}">
                <a16:creationId xmlns:a16="http://schemas.microsoft.com/office/drawing/2014/main" id="{04F0C19F-7C3C-4FBA-81EF-FC14319AF4D1}"/>
              </a:ext>
            </a:extLst>
          </p:cNvPr>
          <p:cNvSpPr txBox="1">
            <a:spLocks noChangeArrowheads="1"/>
          </p:cNvSpPr>
          <p:nvPr/>
        </p:nvSpPr>
        <p:spPr bwMode="auto">
          <a:xfrm>
            <a:off x="1295944" y="1761730"/>
            <a:ext cx="9600111" cy="2849626"/>
          </a:xfrm>
          <a:prstGeom prst="rect">
            <a:avLst/>
          </a:prstGeom>
          <a:noFill/>
          <a:ln w="9525">
            <a:noFill/>
            <a:miter lim="800000"/>
            <a:headEnd/>
            <a:tailEnd/>
          </a:ln>
        </p:spPr>
        <p:txBody>
          <a:bodyPr wrap="square">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257168" indent="-257168">
              <a:lnSpc>
                <a:spcPts val="3400"/>
              </a:lnSpc>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本會訂於</a:t>
            </a:r>
            <a:r>
              <a:rPr lang="en-US" altLang="zh-TW" sz="2400" b="1" dirty="0">
                <a:solidFill>
                  <a:srgbClr val="C00000"/>
                </a:solidFill>
                <a:highlight>
                  <a:srgbClr val="FFCF9F"/>
                </a:highlight>
                <a:latin typeface="微軟正黑體" pitchFamily="34" charset="-120"/>
                <a:ea typeface="微軟正黑體" pitchFamily="34" charset="-120"/>
              </a:rPr>
              <a:t>115</a:t>
            </a:r>
            <a:r>
              <a:rPr lang="zh-TW" altLang="en-US" sz="2400" b="1" dirty="0">
                <a:solidFill>
                  <a:srgbClr val="C00000"/>
                </a:solidFill>
                <a:highlight>
                  <a:srgbClr val="FFCF9F"/>
                </a:highlight>
                <a:latin typeface="微軟正黑體" pitchFamily="34" charset="-120"/>
                <a:ea typeface="微軟正黑體" pitchFamily="34" charset="-120"/>
              </a:rPr>
              <a:t>年</a:t>
            </a:r>
            <a:r>
              <a:rPr lang="en-US" altLang="zh-TW" sz="2400" b="1" u="heavy" dirty="0">
                <a:solidFill>
                  <a:srgbClr val="C00000"/>
                </a:solidFill>
                <a:highlight>
                  <a:srgbClr val="FFCF9F"/>
                </a:highlight>
                <a:latin typeface="微軟正黑體" pitchFamily="34" charset="-120"/>
                <a:ea typeface="微軟正黑體" pitchFamily="34" charset="-120"/>
              </a:rPr>
              <a:t>5</a:t>
            </a:r>
            <a:r>
              <a:rPr lang="zh-TW" altLang="en-US" sz="2400" b="1" u="heavy" dirty="0">
                <a:solidFill>
                  <a:srgbClr val="C00000"/>
                </a:solidFill>
                <a:highlight>
                  <a:srgbClr val="FFCF9F"/>
                </a:highlight>
                <a:latin typeface="微軟正黑體" pitchFamily="34" charset="-120"/>
                <a:ea typeface="微軟正黑體" pitchFamily="34" charset="-120"/>
              </a:rPr>
              <a:t>月</a:t>
            </a:r>
            <a:r>
              <a:rPr lang="en-US" altLang="zh-TW" sz="2400" b="1" u="heavy" dirty="0">
                <a:solidFill>
                  <a:srgbClr val="C00000"/>
                </a:solidFill>
                <a:highlight>
                  <a:srgbClr val="FFCF9F"/>
                </a:highlight>
                <a:latin typeface="微軟正黑體" pitchFamily="34" charset="-120"/>
                <a:ea typeface="微軟正黑體" pitchFamily="34" charset="-120"/>
              </a:rPr>
              <a:t>26</a:t>
            </a:r>
            <a:r>
              <a:rPr lang="zh-TW" altLang="en-US" sz="2400" b="1" u="heavy" dirty="0">
                <a:solidFill>
                  <a:srgbClr val="C00000"/>
                </a:solidFill>
                <a:highlight>
                  <a:srgbClr val="FFCF9F"/>
                </a:highlight>
                <a:latin typeface="微軟正黑體" pitchFamily="34" charset="-120"/>
                <a:ea typeface="微軟正黑體" pitchFamily="34" charset="-120"/>
              </a:rPr>
              <a:t>日</a:t>
            </a:r>
            <a:r>
              <a:rPr lang="en-US" altLang="zh-TW" sz="2400" b="1" u="heavy" dirty="0">
                <a:solidFill>
                  <a:srgbClr val="C00000"/>
                </a:solidFill>
                <a:highlight>
                  <a:srgbClr val="FFCF9F"/>
                </a:highlight>
                <a:latin typeface="微軟正黑體" pitchFamily="34" charset="-120"/>
                <a:ea typeface="微軟正黑體" pitchFamily="34" charset="-120"/>
              </a:rPr>
              <a:t>(</a:t>
            </a:r>
            <a:r>
              <a:rPr lang="zh-TW" altLang="en-US" sz="2400" b="1" u="heavy" dirty="0">
                <a:solidFill>
                  <a:srgbClr val="C00000"/>
                </a:solidFill>
                <a:highlight>
                  <a:srgbClr val="FFCF9F"/>
                </a:highlight>
                <a:latin typeface="微軟正黑體" pitchFamily="34" charset="-120"/>
                <a:ea typeface="微軟正黑體" pitchFamily="34" charset="-120"/>
              </a:rPr>
              <a:t>二</a:t>
            </a:r>
            <a:r>
              <a:rPr lang="en-US" altLang="zh-TW" sz="2400" b="1" u="heavy" dirty="0">
                <a:solidFill>
                  <a:srgbClr val="C00000"/>
                </a:solidFill>
                <a:highlight>
                  <a:srgbClr val="FFCF9F"/>
                </a:highlight>
                <a:latin typeface="微軟正黑體" pitchFamily="34" charset="-120"/>
                <a:ea typeface="微軟正黑體" pitchFamily="34" charset="-120"/>
              </a:rPr>
              <a:t>)</a:t>
            </a:r>
            <a:r>
              <a:rPr lang="en-US" altLang="zh-TW" sz="2400" b="1" dirty="0">
                <a:solidFill>
                  <a:srgbClr val="C00000"/>
                </a:solidFill>
                <a:highlight>
                  <a:srgbClr val="FFCF9F"/>
                </a:highlight>
                <a:latin typeface="微軟正黑體" pitchFamily="34" charset="-120"/>
                <a:ea typeface="微軟正黑體" pitchFamily="34" charset="-120"/>
              </a:rPr>
              <a:t>10:00</a:t>
            </a:r>
            <a:r>
              <a:rPr lang="zh-TW" altLang="en-US" sz="2400" b="1" dirty="0">
                <a:solidFill>
                  <a:srgbClr val="C00000"/>
                </a:solidFill>
                <a:highlight>
                  <a:srgbClr val="FFCF9F"/>
                </a:highlight>
                <a:latin typeface="微軟正黑體" pitchFamily="34" charset="-120"/>
                <a:ea typeface="微軟正黑體" pitchFamily="34" charset="-120"/>
              </a:rPr>
              <a:t>起至</a:t>
            </a:r>
            <a:r>
              <a:rPr lang="en-US" altLang="zh-TW" sz="2400" b="1" u="heavy" dirty="0">
                <a:solidFill>
                  <a:srgbClr val="C00000"/>
                </a:solidFill>
                <a:highlight>
                  <a:srgbClr val="FFCF9F"/>
                </a:highlight>
                <a:latin typeface="微軟正黑體" pitchFamily="34" charset="-120"/>
                <a:ea typeface="微軟正黑體" pitchFamily="34" charset="-120"/>
              </a:rPr>
              <a:t>28</a:t>
            </a:r>
            <a:r>
              <a:rPr lang="zh-TW" altLang="en-US" sz="2400" b="1" u="heavy" dirty="0">
                <a:solidFill>
                  <a:srgbClr val="C00000"/>
                </a:solidFill>
                <a:highlight>
                  <a:srgbClr val="FFCF9F"/>
                </a:highlight>
                <a:latin typeface="微軟正黑體" pitchFamily="34" charset="-120"/>
                <a:ea typeface="微軟正黑體" pitchFamily="34" charset="-120"/>
              </a:rPr>
              <a:t>日</a:t>
            </a:r>
            <a:r>
              <a:rPr lang="en-US" altLang="zh-TW" sz="2400" b="1" u="heavy" dirty="0">
                <a:solidFill>
                  <a:srgbClr val="C00000"/>
                </a:solidFill>
                <a:highlight>
                  <a:srgbClr val="FFCF9F"/>
                </a:highlight>
                <a:latin typeface="微軟正黑體" pitchFamily="34" charset="-120"/>
                <a:ea typeface="微軟正黑體" pitchFamily="34" charset="-120"/>
              </a:rPr>
              <a:t>(</a:t>
            </a:r>
            <a:r>
              <a:rPr lang="zh-TW" altLang="en-US" sz="2400" b="1" u="heavy" dirty="0">
                <a:solidFill>
                  <a:srgbClr val="C00000"/>
                </a:solidFill>
                <a:highlight>
                  <a:srgbClr val="FFCF9F"/>
                </a:highlight>
                <a:latin typeface="微軟正黑體" pitchFamily="34" charset="-120"/>
                <a:ea typeface="微軟正黑體" pitchFamily="34" charset="-120"/>
              </a:rPr>
              <a:t>四</a:t>
            </a:r>
            <a:r>
              <a:rPr lang="en-US" altLang="zh-TW" sz="2400" b="1" u="heavy" dirty="0">
                <a:solidFill>
                  <a:srgbClr val="C00000"/>
                </a:solidFill>
                <a:highlight>
                  <a:srgbClr val="FFCF9F"/>
                </a:highlight>
                <a:latin typeface="微軟正黑體" pitchFamily="34" charset="-120"/>
                <a:ea typeface="微軟正黑體" pitchFamily="34" charset="-120"/>
              </a:rPr>
              <a:t>)</a:t>
            </a:r>
            <a:r>
              <a:rPr lang="en-US" altLang="zh-TW" sz="2400" b="1" dirty="0">
                <a:solidFill>
                  <a:srgbClr val="C00000"/>
                </a:solidFill>
                <a:highlight>
                  <a:srgbClr val="FFCF9F"/>
                </a:highlight>
                <a:latin typeface="微軟正黑體" pitchFamily="34" charset="-120"/>
                <a:ea typeface="微軟正黑體" pitchFamily="34" charset="-120"/>
              </a:rPr>
              <a:t>17:00</a:t>
            </a:r>
            <a:r>
              <a:rPr lang="zh-TW" altLang="en-US" sz="2400" b="1" dirty="0">
                <a:solidFill>
                  <a:srgbClr val="C00000"/>
                </a:solidFill>
                <a:highlight>
                  <a:srgbClr val="FFCF9F"/>
                </a:highlight>
                <a:latin typeface="微軟正黑體" pitchFamily="34" charset="-120"/>
                <a:ea typeface="微軟正黑體" pitchFamily="34" charset="-120"/>
              </a:rPr>
              <a:t>前</a:t>
            </a:r>
            <a:r>
              <a:rPr lang="zh-TW" altLang="en-US" sz="2400" b="1" dirty="0">
                <a:solidFill>
                  <a:srgbClr val="2F5597"/>
                </a:solidFill>
                <a:latin typeface="微軟正黑體" pitchFamily="34" charset="-120"/>
                <a:ea typeface="微軟正黑體" pitchFamily="34" charset="-120"/>
              </a:rPr>
              <a:t>，至</a:t>
            </a:r>
            <a:r>
              <a:rPr lang="zh-TW" altLang="en-US" sz="2400" b="1" dirty="0">
                <a:solidFill>
                  <a:srgbClr val="C00000"/>
                </a:solidFill>
                <a:latin typeface="微軟正黑體" pitchFamily="34" charset="-120"/>
                <a:ea typeface="微軟正黑體" pitchFamily="34" charset="-120"/>
              </a:rPr>
              <a:t>查詢系統查詢是否完成報名手續</a:t>
            </a:r>
            <a:r>
              <a:rPr lang="zh-TW" altLang="en-US" sz="2400" b="1" dirty="0">
                <a:solidFill>
                  <a:srgbClr val="2F5597"/>
                </a:solidFill>
                <a:latin typeface="微軟正黑體" pitchFamily="34" charset="-120"/>
                <a:ea typeface="微軟正黑體" pitchFamily="34" charset="-120"/>
              </a:rPr>
              <a:t>，以確認各國中學校集體報名收件狀況。</a:t>
            </a:r>
            <a:endParaRPr lang="en-US" altLang="zh-TW" sz="2400" b="1" dirty="0">
              <a:solidFill>
                <a:srgbClr val="2F5597"/>
              </a:solidFill>
              <a:latin typeface="微軟正黑體" pitchFamily="34" charset="-120"/>
              <a:ea typeface="微軟正黑體" pitchFamily="34" charset="-120"/>
            </a:endParaRPr>
          </a:p>
          <a:p>
            <a:pPr marL="257168" indent="-257168">
              <a:lnSpc>
                <a:spcPts val="3400"/>
              </a:lnSpc>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報名進度查詢網址：</a:t>
            </a:r>
            <a:r>
              <a:rPr lang="en-US" altLang="zh-TW" sz="2400" b="1" dirty="0">
                <a:solidFill>
                  <a:srgbClr val="2F5597"/>
                </a:solidFill>
                <a:latin typeface="微軟正黑體" pitchFamily="34" charset="-120"/>
                <a:ea typeface="微軟正黑體" pitchFamily="34" charset="-120"/>
              </a:rPr>
              <a:t> </a:t>
            </a:r>
            <a:r>
              <a:rPr lang="en-US" altLang="zh-TW" sz="2400" b="1" dirty="0">
                <a:solidFill>
                  <a:srgbClr val="2F5597"/>
                </a:solidFill>
                <a:latin typeface="微軟正黑體" pitchFamily="34" charset="-120"/>
                <a:ea typeface="微軟正黑體" pitchFamily="34" charset="-120"/>
                <a:hlinkClick r:id="rId5"/>
              </a:rPr>
              <a:t>https://www.jctv.ntut.edu.tw/u5/</a:t>
            </a:r>
            <a:endParaRPr lang="en-US" altLang="zh-TW" sz="2400" b="1" dirty="0">
              <a:solidFill>
                <a:srgbClr val="2F5597"/>
              </a:solidFill>
              <a:latin typeface="微軟正黑體" pitchFamily="34" charset="-120"/>
              <a:ea typeface="微軟正黑體" pitchFamily="34" charset="-120"/>
            </a:endParaRPr>
          </a:p>
          <a:p>
            <a:pPr>
              <a:lnSpc>
                <a:spcPts val="3400"/>
              </a:lnSpc>
              <a:spcBef>
                <a:spcPts val="1200"/>
              </a:spcBef>
              <a:spcAft>
                <a:spcPts val="1200"/>
              </a:spcAft>
              <a:buSzPct val="85000"/>
              <a:defRPr/>
            </a:pPr>
            <a:r>
              <a:rPr lang="zh-TW" altLang="en-US" sz="2400" b="1" dirty="0">
                <a:solidFill>
                  <a:srgbClr val="2F5597"/>
                </a:solidFill>
                <a:latin typeface="微軟正黑體" pitchFamily="34" charset="-120"/>
                <a:ea typeface="微軟正黑體" pitchFamily="34" charset="-120"/>
              </a:rPr>
              <a:t>如報名資料已寄送</a:t>
            </a:r>
            <a:r>
              <a:rPr lang="en-US" altLang="zh-TW" sz="2400" b="1" dirty="0">
                <a:solidFill>
                  <a:srgbClr val="2F5597"/>
                </a:solidFill>
                <a:latin typeface="微軟正黑體" pitchFamily="34" charset="-120"/>
                <a:ea typeface="微軟正黑體" pitchFamily="34" charset="-120"/>
              </a:rPr>
              <a:t>3-5</a:t>
            </a:r>
            <a:r>
              <a:rPr lang="zh-TW" altLang="en-US" sz="2400" b="1" dirty="0">
                <a:solidFill>
                  <a:srgbClr val="2F5597"/>
                </a:solidFill>
                <a:latin typeface="微軟正黑體" pitchFamily="34" charset="-120"/>
                <a:ea typeface="微軟正黑體" pitchFamily="34" charset="-120"/>
              </a:rPr>
              <a:t>日後，經查詢系統顯示為「未收件」，請速電本會（</a:t>
            </a:r>
            <a:r>
              <a:rPr lang="en-US" altLang="zh-TW" sz="2400" b="1" dirty="0">
                <a:solidFill>
                  <a:srgbClr val="2F5597"/>
                </a:solidFill>
                <a:latin typeface="微軟正黑體" pitchFamily="34" charset="-120"/>
                <a:ea typeface="微軟正黑體" pitchFamily="34" charset="-120"/>
              </a:rPr>
              <a:t>02-2772-5333</a:t>
            </a:r>
            <a:r>
              <a:rPr lang="zh-TW" altLang="en-US" sz="2400" b="1" dirty="0">
                <a:solidFill>
                  <a:srgbClr val="2F5597"/>
                </a:solidFill>
                <a:latin typeface="微軟正黑體" pitchFamily="34" charset="-120"/>
                <a:ea typeface="微軟正黑體" pitchFamily="34" charset="-120"/>
              </a:rPr>
              <a:t>）。</a:t>
            </a:r>
            <a:endParaRPr lang="en-US" altLang="zh-TW" sz="2400" b="1" dirty="0">
              <a:solidFill>
                <a:srgbClr val="2F5597"/>
              </a:solidFill>
              <a:latin typeface="微軟正黑體" pitchFamily="34" charset="-120"/>
              <a:ea typeface="微軟正黑體"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C2026B9B-E7F1-36C9-89F6-7E73900C8C6A}"/>
              </a:ext>
            </a:extLst>
          </p:cNvPr>
          <p:cNvGrpSpPr/>
          <p:nvPr/>
        </p:nvGrpSpPr>
        <p:grpSpPr>
          <a:xfrm>
            <a:off x="511292" y="173432"/>
            <a:ext cx="7722555" cy="565235"/>
            <a:chOff x="511292" y="173432"/>
            <a:chExt cx="7722555" cy="565235"/>
          </a:xfrm>
        </p:grpSpPr>
        <p:sp>
          <p:nvSpPr>
            <p:cNvPr id="8" name="標題 1"/>
            <p:cNvSpPr txBox="1">
              <a:spLocks/>
            </p:cNvSpPr>
            <p:nvPr/>
          </p:nvSpPr>
          <p:spPr bwMode="auto">
            <a:xfrm>
              <a:off x="511292" y="296653"/>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385723"/>
                  </a:solidFill>
                  <a:latin typeface="微軟正黑體" panose="020B0604030504040204" pitchFamily="34" charset="-120"/>
                  <a:ea typeface="微軟正黑體" panose="020B0604030504040204" pitchFamily="34" charset="-120"/>
                </a:rPr>
                <a:t>貳</a:t>
              </a:r>
              <a:r>
                <a:rPr lang="zh-TW" altLang="en-US" sz="3000" b="1" dirty="0">
                  <a:solidFill>
                    <a:srgbClr val="385723"/>
                  </a:solidFill>
                  <a:latin typeface="微軟正黑體" panose="020B0604030504040204" pitchFamily="34" charset="-120"/>
                  <a:ea typeface="微軟正黑體" panose="020B0604030504040204" pitchFamily="34" charset="-120"/>
                </a:rPr>
                <a:t>、</a:t>
              </a:r>
              <a:r>
                <a:rPr lang="zh-TW" altLang="en-US" sz="3000" b="1" dirty="0">
                  <a:solidFill>
                    <a:schemeClr val="accent6">
                      <a:lumMod val="50000"/>
                    </a:schemeClr>
                  </a:solidFill>
                  <a:latin typeface="微軟正黑體" panose="020B0604030504040204" pitchFamily="34" charset="-120"/>
                  <a:ea typeface="微軟正黑體" panose="020B0604030504040204" pitchFamily="34" charset="-120"/>
                </a:rPr>
                <a:t>五專完全免試單獨招生</a:t>
              </a:r>
              <a:endParaRPr lang="zh-TW" altLang="en-US" sz="3000" dirty="0">
                <a:solidFill>
                  <a:schemeClr val="accent6">
                    <a:lumMod val="50000"/>
                  </a:schemeClr>
                </a:solidFill>
                <a:latin typeface="微軟正黑體" panose="020B0604030504040204" pitchFamily="34" charset="-120"/>
                <a:ea typeface="微軟正黑體" panose="020B0604030504040204" pitchFamily="34" charset="-12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sp>
        <p:nvSpPr>
          <p:cNvPr id="2" name="投影片編號版面配置區 4">
            <a:extLst>
              <a:ext uri="{FF2B5EF4-FFF2-40B4-BE49-F238E27FC236}">
                <a16:creationId xmlns:a16="http://schemas.microsoft.com/office/drawing/2014/main" id="{4F4C8B92-8A23-1647-A986-80EBAA737740}"/>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4">
            <a:extLst>
              <a:ext uri="{FF2B5EF4-FFF2-40B4-BE49-F238E27FC236}">
                <a16:creationId xmlns:a16="http://schemas.microsoft.com/office/drawing/2014/main" id="{2B8C2B06-739B-C2EE-2322-114C45CCF318}"/>
              </a:ext>
            </a:extLst>
          </p:cNvPr>
          <p:cNvSpPr txBox="1"/>
          <p:nvPr/>
        </p:nvSpPr>
        <p:spPr>
          <a:xfrm>
            <a:off x="4836544" y="1410434"/>
            <a:ext cx="7382640" cy="4585871"/>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ü"/>
            </a:pPr>
            <a:r>
              <a:rPr lang="zh-TW" altLang="en-US"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全國不分區</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，各五專招生學校辦理單獨招生</a:t>
            </a:r>
            <a:r>
              <a:rPr lang="en-US" altLang="zh-TW" sz="2100" b="1" dirty="0">
                <a:solidFill>
                  <a:schemeClr val="accent6">
                    <a:lumMod val="50000"/>
                  </a:schemeClr>
                </a:solidFill>
                <a:latin typeface="微軟正黑體" panose="020B0604030504040204" pitchFamily="34" charset="-120"/>
                <a:ea typeface="微軟正黑體" panose="020B0604030504040204" pitchFamily="34" charset="-120"/>
              </a:rPr>
              <a:t>(33</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校</a:t>
            </a:r>
            <a:r>
              <a:rPr lang="en-US" altLang="zh-TW" sz="21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algn="just">
              <a:spcBef>
                <a:spcPts val="600"/>
              </a:spcBef>
            </a:pP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不採計 </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國中教育會考成績。</a:t>
            </a: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spcBef>
                <a:spcPts val="600"/>
              </a:spcBef>
              <a:buFont typeface="Wingdings" panose="05000000000000000000" pitchFamily="2" charset="2"/>
              <a:buChar char="ü"/>
            </a:pP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spcBef>
                <a:spcPts val="600"/>
              </a:spcBef>
              <a:buFont typeface="Wingdings" panose="05000000000000000000" pitchFamily="2" charset="2"/>
              <a:buChar char="ü"/>
            </a:pP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限國中 </a:t>
            </a:r>
            <a:r>
              <a:rPr lang="zh-TW" altLang="en-US"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應屆 </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畢業生參加，並由 </a:t>
            </a:r>
            <a:r>
              <a:rPr lang="zh-TW" altLang="en-US"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國中學校 </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辦理 </a:t>
            </a:r>
            <a:r>
              <a:rPr lang="zh-TW" altLang="en-US"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集報 </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作業。</a:t>
            </a: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algn="just">
              <a:spcBef>
                <a:spcPts val="600"/>
              </a:spcBef>
            </a:pP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每位免試生僅得選擇 </a:t>
            </a:r>
            <a:r>
              <a:rPr lang="en-US" altLang="zh-TW"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個 </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學校科</a:t>
            </a:r>
            <a:r>
              <a:rPr lang="en-US" altLang="zh-TW" sz="21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組</a:t>
            </a:r>
            <a:r>
              <a:rPr lang="en-US" altLang="zh-TW" sz="21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，報名費 </a:t>
            </a:r>
            <a:r>
              <a:rPr lang="en-US" altLang="zh-TW"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150</a:t>
            </a:r>
            <a:r>
              <a:rPr lang="zh-TW" altLang="en-US" sz="21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元。</a:t>
            </a: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各五專完免</a:t>
            </a:r>
            <a:r>
              <a:rPr lang="zh-TW" altLang="en-US" sz="2100" b="1" dirty="0">
                <a:solidFill>
                  <a:schemeClr val="bg1"/>
                </a:solidFill>
                <a:effectLst>
                  <a:glow rad="127000">
                    <a:srgbClr val="558335"/>
                  </a:glow>
                </a:effectLst>
                <a:latin typeface="微軟正黑體" panose="020B0604030504040204" pitchFamily="34" charset="-120"/>
                <a:ea typeface="微軟正黑體" panose="020B0604030504040204" pitchFamily="34" charset="-120"/>
              </a:rPr>
              <a:t>招生簡章</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及</a:t>
            </a:r>
            <a:r>
              <a:rPr lang="zh-TW" altLang="en-US" sz="2100" b="1" dirty="0">
                <a:solidFill>
                  <a:schemeClr val="bg1"/>
                </a:solidFill>
                <a:effectLst>
                  <a:glow rad="127000">
                    <a:srgbClr val="558335"/>
                  </a:glow>
                </a:effectLst>
                <a:latin typeface="微軟正黑體" panose="020B0604030504040204" pitchFamily="34" charset="-120"/>
                <a:ea typeface="微軟正黑體" panose="020B0604030504040204" pitchFamily="34" charset="-120"/>
              </a:rPr>
              <a:t>重要日程</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，請至：</a:t>
            </a: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a:spcBef>
                <a:spcPts val="600"/>
              </a:spcBef>
            </a:pPr>
            <a:r>
              <a:rPr lang="en-US" altLang="zh-TW" sz="2100" b="1" dirty="0">
                <a:solidFill>
                  <a:schemeClr val="accent6">
                    <a:lumMod val="50000"/>
                  </a:schemeClr>
                </a:solidFill>
                <a:latin typeface="微軟正黑體" panose="020B0604030504040204" pitchFamily="34" charset="-120"/>
                <a:ea typeface="微軟正黑體" panose="020B0604030504040204" pitchFamily="34" charset="-120"/>
              </a:rPr>
              <a:t>     </a:t>
            </a: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（１）各五專完免招生學校官網查詢</a:t>
            </a: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a:p>
            <a:pPr>
              <a:spcBef>
                <a:spcPts val="600"/>
              </a:spcBef>
            </a:pPr>
            <a:r>
              <a:rPr lang="zh-TW" altLang="en-US" sz="2100" b="1" dirty="0">
                <a:solidFill>
                  <a:schemeClr val="accent6">
                    <a:lumMod val="50000"/>
                  </a:schemeClr>
                </a:solidFill>
                <a:latin typeface="微軟正黑體" panose="020B0604030504040204" pitchFamily="34" charset="-120"/>
                <a:ea typeface="微軟正黑體" panose="020B0604030504040204" pitchFamily="34" charset="-120"/>
              </a:rPr>
              <a:t>     （２）「招生網路報名平台」下載</a:t>
            </a:r>
            <a:endParaRPr lang="en-US" altLang="zh-TW" sz="21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AFB67945-D3DC-71A2-24E9-BD7094604F1A}"/>
              </a:ext>
            </a:extLst>
          </p:cNvPr>
          <p:cNvSpPr txBox="1"/>
          <p:nvPr/>
        </p:nvSpPr>
        <p:spPr>
          <a:xfrm>
            <a:off x="5948257" y="5470403"/>
            <a:ext cx="4336565" cy="553998"/>
          </a:xfrm>
          <a:prstGeom prst="rect">
            <a:avLst/>
          </a:prstGeom>
          <a:noFill/>
        </p:spPr>
        <p:txBody>
          <a:bodyPr wrap="square">
            <a:spAutoFit/>
          </a:bodyPr>
          <a:lstStyle/>
          <a:p>
            <a:pPr>
              <a:spcBef>
                <a:spcPts val="600"/>
              </a:spcBef>
            </a:pPr>
            <a:r>
              <a:rPr lang="zh-TW" altLang="en-US" sz="1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b="1"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(https://www.jctv.ntut.edu.tw/enter5W/)</a:t>
            </a:r>
            <a:endParaRPr lang="en-US" altLang="zh-TW" sz="1400" b="1" dirty="0">
              <a:solidFill>
                <a:schemeClr val="accent1"/>
              </a:solidFill>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940B0780-35FC-52E3-86C8-98E6EE0EFBCB}"/>
              </a:ext>
            </a:extLst>
          </p:cNvPr>
          <p:cNvGrpSpPr/>
          <p:nvPr/>
        </p:nvGrpSpPr>
        <p:grpSpPr>
          <a:xfrm>
            <a:off x="568305" y="1140414"/>
            <a:ext cx="4073142" cy="4752000"/>
            <a:chOff x="565936" y="1557941"/>
            <a:chExt cx="4073142" cy="4752000"/>
          </a:xfrm>
        </p:grpSpPr>
        <p:pic>
          <p:nvPicPr>
            <p:cNvPr id="3" name="圖片 2" descr="一張含有 Rectangle, 框架 的圖片&#10;&#10;AI 產生的內容可能不正確。">
              <a:extLst>
                <a:ext uri="{FF2B5EF4-FFF2-40B4-BE49-F238E27FC236}">
                  <a16:creationId xmlns:a16="http://schemas.microsoft.com/office/drawing/2014/main" id="{40FB86D3-2F9E-CF27-1B72-9BD0ACABDDDA}"/>
                </a:ext>
              </a:extLst>
            </p:cNvPr>
            <p:cNvPicPr>
              <a:picLocks noChangeAspect="1"/>
            </p:cNvPicPr>
            <p:nvPr/>
          </p:nvPicPr>
          <p:blipFill>
            <a:blip r:embed="rId2">
              <a:extLst>
                <a:ext uri="{28A0092B-C50C-407E-A947-70E740481C1C}">
                  <a14:useLocalDpi xmlns:a14="http://schemas.microsoft.com/office/drawing/2010/main" val="0"/>
                </a:ext>
              </a:extLst>
            </a:blip>
            <a:srcRect l="4175" t="5466" r="4297" b="4966"/>
            <a:stretch/>
          </p:blipFill>
          <p:spPr>
            <a:xfrm>
              <a:off x="565936" y="1557941"/>
              <a:ext cx="4073142" cy="4752000"/>
            </a:xfrm>
            <a:prstGeom prst="rect">
              <a:avLst/>
            </a:prstGeom>
          </p:spPr>
        </p:pic>
        <p:sp>
          <p:nvSpPr>
            <p:cNvPr id="4" name="文字方塊 3">
              <a:extLst>
                <a:ext uri="{FF2B5EF4-FFF2-40B4-BE49-F238E27FC236}">
                  <a16:creationId xmlns:a16="http://schemas.microsoft.com/office/drawing/2014/main" id="{6CF60308-4955-1269-80B2-9373C591D6EB}"/>
                </a:ext>
              </a:extLst>
            </p:cNvPr>
            <p:cNvSpPr txBox="1"/>
            <p:nvPr/>
          </p:nvSpPr>
          <p:spPr>
            <a:xfrm>
              <a:off x="924463" y="2732097"/>
              <a:ext cx="3361785" cy="2231508"/>
            </a:xfrm>
            <a:prstGeom prst="rect">
              <a:avLst/>
            </a:prstGeom>
            <a:noFill/>
          </p:spPr>
          <p:txBody>
            <a:bodyPr wrap="square" rtlCol="0">
              <a:spAutoFit/>
            </a:bodyPr>
            <a:lstStyle/>
            <a:p>
              <a:pPr algn="just">
                <a:lnSpc>
                  <a:spcPct val="150000"/>
                </a:lnSpc>
              </a:pPr>
              <a:r>
                <a:rPr lang="zh-TW" altLang="en-US" sz="1900" b="1" dirty="0">
                  <a:latin typeface="微軟正黑體" panose="020B0604030504040204" pitchFamily="34" charset="-120"/>
                  <a:ea typeface="微軟正黑體" panose="020B0604030504040204" pitchFamily="34" charset="-120"/>
                </a:rPr>
                <a:t>★ 各校科</a:t>
              </a:r>
              <a:r>
                <a:rPr lang="en-US" altLang="zh-TW" sz="1900" b="1" dirty="0">
                  <a:latin typeface="微軟正黑體" panose="020B0604030504040204" pitchFamily="34" charset="-120"/>
                  <a:ea typeface="微軟正黑體" panose="020B0604030504040204" pitchFamily="34" charset="-120"/>
                </a:rPr>
                <a:t>(</a:t>
              </a:r>
              <a:r>
                <a:rPr lang="zh-TW" altLang="en-US" sz="1900" b="1" dirty="0">
                  <a:latin typeface="微軟正黑體" panose="020B0604030504040204" pitchFamily="34" charset="-120"/>
                  <a:ea typeface="微軟正黑體" panose="020B0604030504040204" pitchFamily="34" charset="-120"/>
                </a:rPr>
                <a:t>組</a:t>
              </a:r>
              <a:r>
                <a:rPr lang="en-US" altLang="zh-TW" sz="1900" b="1" dirty="0">
                  <a:latin typeface="微軟正黑體" panose="020B0604030504040204" pitchFamily="34" charset="-120"/>
                  <a:ea typeface="微軟正黑體" panose="020B0604030504040204" pitchFamily="34" charset="-120"/>
                </a:rPr>
                <a:t>)</a:t>
              </a:r>
              <a:r>
                <a:rPr lang="zh-TW" altLang="en-US" sz="1900" b="1" dirty="0">
                  <a:latin typeface="微軟正黑體" panose="020B0604030504040204" pitchFamily="34" charset="-120"/>
                  <a:ea typeface="微軟正黑體" panose="020B0604030504040204" pitchFamily="34" charset="-120"/>
                </a:rPr>
                <a:t>招生名額 查詢               </a:t>
              </a:r>
              <a:endParaRPr lang="en-US" altLang="zh-TW" sz="1900" b="1" dirty="0">
                <a:latin typeface="微軟正黑體" panose="020B0604030504040204" pitchFamily="34" charset="-120"/>
                <a:ea typeface="微軟正黑體" panose="020B0604030504040204" pitchFamily="34" charset="-120"/>
              </a:endParaRPr>
            </a:p>
            <a:p>
              <a:pPr algn="just">
                <a:lnSpc>
                  <a:spcPct val="150000"/>
                </a:lnSpc>
              </a:pPr>
              <a:r>
                <a:rPr lang="zh-TW" altLang="en-US" sz="1900" b="1" dirty="0">
                  <a:latin typeface="微軟正黑體" panose="020B0604030504040204" pitchFamily="34" charset="-120"/>
                  <a:ea typeface="微軟正黑體" panose="020B0604030504040204" pitchFamily="34" charset="-120"/>
                </a:rPr>
                <a:t>★ 各校學校及科</a:t>
              </a:r>
              <a:r>
                <a:rPr lang="en-US" altLang="zh-TW" sz="1900" b="1" dirty="0">
                  <a:latin typeface="微軟正黑體" panose="020B0604030504040204" pitchFamily="34" charset="-120"/>
                  <a:ea typeface="微軟正黑體" panose="020B0604030504040204" pitchFamily="34" charset="-120"/>
                </a:rPr>
                <a:t>(</a:t>
              </a:r>
              <a:r>
                <a:rPr lang="zh-TW" altLang="en-US" sz="1900" b="1" dirty="0">
                  <a:latin typeface="微軟正黑體" panose="020B0604030504040204" pitchFamily="34" charset="-120"/>
                  <a:ea typeface="微軟正黑體" panose="020B0604030504040204" pitchFamily="34" charset="-120"/>
                </a:rPr>
                <a:t>組</a:t>
              </a:r>
              <a:r>
                <a:rPr lang="en-US" altLang="zh-TW" sz="1900" b="1" dirty="0">
                  <a:latin typeface="微軟正黑體" panose="020B0604030504040204" pitchFamily="34" charset="-120"/>
                  <a:ea typeface="微軟正黑體" panose="020B0604030504040204" pitchFamily="34" charset="-120"/>
                </a:rPr>
                <a:t>)</a:t>
              </a:r>
              <a:r>
                <a:rPr lang="zh-TW" altLang="en-US" sz="1900" b="1" dirty="0">
                  <a:latin typeface="微軟正黑體" panose="020B0604030504040204" pitchFamily="34" charset="-120"/>
                  <a:ea typeface="微軟正黑體" panose="020B0604030504040204" pitchFamily="34" charset="-120"/>
                </a:rPr>
                <a:t>簡介 查詢</a:t>
              </a:r>
              <a:endParaRPr lang="en-US" altLang="zh-TW" sz="1900" b="1" dirty="0">
                <a:latin typeface="微軟正黑體" panose="020B0604030504040204" pitchFamily="34" charset="-120"/>
                <a:ea typeface="微軟正黑體" panose="020B0604030504040204" pitchFamily="34" charset="-120"/>
              </a:endParaRPr>
            </a:p>
            <a:p>
              <a:pPr algn="just">
                <a:lnSpc>
                  <a:spcPct val="150000"/>
                </a:lnSpc>
              </a:pPr>
              <a:r>
                <a:rPr lang="zh-TW" altLang="en-US" sz="1900" b="1" dirty="0">
                  <a:latin typeface="微軟正黑體" panose="020B0604030504040204" pitchFamily="34" charset="-120"/>
                  <a:ea typeface="微軟正黑體" panose="020B0604030504040204" pitchFamily="34" charset="-120"/>
                </a:rPr>
                <a:t>★ 各校招生官網超連結 </a:t>
              </a:r>
              <a:endParaRPr lang="en-US" altLang="zh-TW" sz="1900" b="1" dirty="0">
                <a:latin typeface="微軟正黑體" panose="020B0604030504040204" pitchFamily="34" charset="-120"/>
                <a:ea typeface="微軟正黑體" panose="020B0604030504040204" pitchFamily="34" charset="-120"/>
              </a:endParaRPr>
            </a:p>
            <a:p>
              <a:pPr algn="just">
                <a:lnSpc>
                  <a:spcPct val="150000"/>
                </a:lnSpc>
              </a:pPr>
              <a:r>
                <a:rPr lang="zh-TW" altLang="en-US" sz="1900" b="1" dirty="0">
                  <a:latin typeface="微軟正黑體" panose="020B0604030504040204" pitchFamily="34" charset="-120"/>
                  <a:ea typeface="微軟正黑體" panose="020B0604030504040204" pitchFamily="34" charset="-120"/>
                </a:rPr>
                <a:t>★ 各校招生簡章</a:t>
              </a:r>
              <a:r>
                <a:rPr lang="en-US" altLang="zh-TW" sz="1900" b="1" dirty="0">
                  <a:latin typeface="微軟正黑體" panose="020B0604030504040204" pitchFamily="34" charset="-120"/>
                  <a:ea typeface="微軟正黑體" panose="020B0604030504040204" pitchFamily="34" charset="-120"/>
                </a:rPr>
                <a:t>(</a:t>
              </a:r>
              <a:r>
                <a:rPr lang="zh-TW" altLang="en-US" sz="1900" b="1" dirty="0">
                  <a:latin typeface="微軟正黑體" panose="020B0604030504040204" pitchFamily="34" charset="-120"/>
                  <a:ea typeface="微軟正黑體" panose="020B0604030504040204" pitchFamily="34" charset="-120"/>
                </a:rPr>
                <a:t>彙整</a:t>
              </a:r>
              <a:r>
                <a:rPr lang="en-US" altLang="zh-TW" sz="1900" b="1" dirty="0">
                  <a:latin typeface="微軟正黑體" panose="020B0604030504040204" pitchFamily="34" charset="-120"/>
                  <a:ea typeface="微軟正黑體" panose="020B0604030504040204" pitchFamily="34" charset="-120"/>
                </a:rPr>
                <a:t>)</a:t>
              </a:r>
            </a:p>
            <a:p>
              <a:pPr algn="just">
                <a:lnSpc>
                  <a:spcPct val="150000"/>
                </a:lnSpc>
              </a:pPr>
              <a:r>
                <a:rPr lang="zh-TW" altLang="en-US" sz="1900" b="1" dirty="0">
                  <a:latin typeface="微軟正黑體" panose="020B0604030504040204" pitchFamily="34" charset="-120"/>
                  <a:ea typeface="微軟正黑體" panose="020B0604030504040204" pitchFamily="34" charset="-120"/>
                </a:rPr>
                <a:t>★ 國中學校集體報名系統 </a:t>
              </a:r>
              <a:endParaRPr lang="en-US" altLang="zh-TW" sz="1900" b="1" dirty="0">
                <a:latin typeface="微軟正黑體" panose="020B0604030504040204" pitchFamily="34" charset="-120"/>
                <a:ea typeface="微軟正黑體" panose="020B0604030504040204" pitchFamily="34" charset="-120"/>
              </a:endParaRPr>
            </a:p>
          </p:txBody>
        </p:sp>
        <p:sp>
          <p:nvSpPr>
            <p:cNvPr id="6" name="書卷: 水平 5">
              <a:extLst>
                <a:ext uri="{FF2B5EF4-FFF2-40B4-BE49-F238E27FC236}">
                  <a16:creationId xmlns:a16="http://schemas.microsoft.com/office/drawing/2014/main" id="{69E275F0-3018-276E-38B2-3E8AE9B9FA15}"/>
                </a:ext>
              </a:extLst>
            </p:cNvPr>
            <p:cNvSpPr/>
            <p:nvPr/>
          </p:nvSpPr>
          <p:spPr>
            <a:xfrm>
              <a:off x="928304" y="1705515"/>
              <a:ext cx="3357943" cy="1044000"/>
            </a:xfrm>
            <a:prstGeom prst="horizont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1B48ACF3-6B02-3948-44B5-7228E3F76EDD}"/>
                </a:ext>
              </a:extLst>
            </p:cNvPr>
            <p:cNvSpPr txBox="1"/>
            <p:nvPr/>
          </p:nvSpPr>
          <p:spPr>
            <a:xfrm>
              <a:off x="1123401" y="2031352"/>
              <a:ext cx="2846182" cy="415498"/>
            </a:xfrm>
            <a:prstGeom prst="rect">
              <a:avLst/>
            </a:prstGeom>
            <a:noFill/>
          </p:spPr>
          <p:txBody>
            <a:bodyPr wrap="square" rtlCol="0">
              <a:spAutoFit/>
            </a:bodyPr>
            <a:lstStyle/>
            <a:p>
              <a:pPr algn="just">
                <a:spcBef>
                  <a:spcPts val="600"/>
                </a:spcBef>
              </a:pP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「招生網路報名平台」</a:t>
              </a:r>
              <a:endPar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4" name="群組 13">
              <a:extLst>
                <a:ext uri="{FF2B5EF4-FFF2-40B4-BE49-F238E27FC236}">
                  <a16:creationId xmlns:a16="http://schemas.microsoft.com/office/drawing/2014/main" id="{1256D085-F6D9-5941-73B5-8273A577F3FD}"/>
                </a:ext>
              </a:extLst>
            </p:cNvPr>
            <p:cNvGrpSpPr/>
            <p:nvPr/>
          </p:nvGrpSpPr>
          <p:grpSpPr>
            <a:xfrm>
              <a:off x="2695979" y="5300059"/>
              <a:ext cx="1943099" cy="493351"/>
              <a:chOff x="2699820" y="5120867"/>
              <a:chExt cx="1943099" cy="493351"/>
            </a:xfrm>
          </p:grpSpPr>
          <p:sp>
            <p:nvSpPr>
              <p:cNvPr id="12" name="文字方塊 11">
                <a:extLst>
                  <a:ext uri="{FF2B5EF4-FFF2-40B4-BE49-F238E27FC236}">
                    <a16:creationId xmlns:a16="http://schemas.microsoft.com/office/drawing/2014/main" id="{4B4D835F-9666-0778-CF61-D1EC67BC329A}"/>
                  </a:ext>
                </a:extLst>
              </p:cNvPr>
              <p:cNvSpPr txBox="1"/>
              <p:nvPr/>
            </p:nvSpPr>
            <p:spPr>
              <a:xfrm>
                <a:off x="2699820" y="5120867"/>
                <a:ext cx="1943099"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總召單位</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聯合會</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2CAC4E12-49DC-5ECB-9AA2-5EA3AD1EB6E6}"/>
                  </a:ext>
                </a:extLst>
              </p:cNvPr>
              <p:cNvSpPr txBox="1"/>
              <p:nvPr/>
            </p:nvSpPr>
            <p:spPr>
              <a:xfrm>
                <a:off x="2699820" y="5306441"/>
                <a:ext cx="1476375" cy="307777"/>
              </a:xfrm>
              <a:prstGeom prst="rect">
                <a:avLst/>
              </a:prstGeom>
              <a:noFill/>
            </p:spPr>
            <p:txBody>
              <a:bodyPr wrap="square">
                <a:spAutoFit/>
              </a:bodyPr>
              <a:lstStyle/>
              <a:p>
                <a:r>
                  <a:rPr lang="en-US" altLang="zh-TW" sz="1200" b="1" dirty="0">
                    <a:latin typeface="微軟正黑體" panose="020B0604030504040204" pitchFamily="34" charset="-120"/>
                    <a:ea typeface="微軟正黑體" panose="020B0604030504040204" pitchFamily="34" charset="-120"/>
                  </a:rPr>
                  <a:t>(</a:t>
                </a:r>
                <a:r>
                  <a:rPr lang="en-US" altLang="zh-TW" sz="1400" b="1" dirty="0">
                    <a:latin typeface="微軟正黑體" panose="020B0604030504040204" pitchFamily="34" charset="-120"/>
                    <a:ea typeface="微軟正黑體" panose="020B0604030504040204" pitchFamily="34" charset="-120"/>
                  </a:rPr>
                  <a:t>02-2772-5333</a:t>
                </a:r>
                <a:r>
                  <a:rPr lang="en-US" altLang="zh-TW" sz="1200" b="1" dirty="0">
                    <a:latin typeface="微軟正黑體" panose="020B0604030504040204" pitchFamily="34" charset="-120"/>
                    <a:ea typeface="微軟正黑體" panose="020B0604030504040204" pitchFamily="34" charset="-120"/>
                  </a:rPr>
                  <a:t>)</a:t>
                </a:r>
                <a:endParaRPr lang="zh-TW" altLang="en-US" sz="1200" dirty="0"/>
              </a:p>
            </p:txBody>
          </p:sp>
        </p:grpSp>
      </p:grpSp>
    </p:spTree>
    <p:extLst>
      <p:ext uri="{BB962C8B-B14F-4D97-AF65-F5344CB8AC3E}">
        <p14:creationId xmlns:p14="http://schemas.microsoft.com/office/powerpoint/2010/main" val="548294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42">
            <a:extLst>
              <a:ext uri="{FF2B5EF4-FFF2-40B4-BE49-F238E27FC236}">
                <a16:creationId xmlns:a16="http://schemas.microsoft.com/office/drawing/2014/main" id="{2F665846-9C60-44C9-9595-9EC7F9322141}"/>
              </a:ext>
            </a:extLst>
          </p:cNvPr>
          <p:cNvCxnSpPr>
            <a:cxnSpLocks/>
          </p:cNvCxnSpPr>
          <p:nvPr/>
        </p:nvCxnSpPr>
        <p:spPr>
          <a:xfrm>
            <a:off x="819839" y="75500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71AA52EC-7DB1-4E87-8C0D-FAA1C5227515}"/>
              </a:ext>
            </a:extLst>
          </p:cNvPr>
          <p:cNvSpPr>
            <a:spLocks noEditPoints="1"/>
          </p:cNvSpPr>
          <p:nvPr/>
        </p:nvSpPr>
        <p:spPr bwMode="auto">
          <a:xfrm>
            <a:off x="8022968" y="26165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 name="標題 1"/>
          <p:cNvSpPr txBox="1">
            <a:spLocks/>
          </p:cNvSpPr>
          <p:nvPr/>
        </p:nvSpPr>
        <p:spPr bwMode="auto">
          <a:xfrm>
            <a:off x="772253" y="31888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1/7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0" name="投影片編號版面配置區 4">
            <a:extLst>
              <a:ext uri="{FF2B5EF4-FFF2-40B4-BE49-F238E27FC236}">
                <a16:creationId xmlns:a16="http://schemas.microsoft.com/office/drawing/2014/main" id="{04F2DE86-A676-4885-BD68-871241A230A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3D127F9E-1F3D-4919-AAE4-1A2C6B5F0CAC}"/>
              </a:ext>
            </a:extLst>
          </p:cNvPr>
          <p:cNvGraphicFramePr>
            <a:graphicFrameLocks noGrp="1"/>
          </p:cNvGraphicFramePr>
          <p:nvPr>
            <p:extLst>
              <p:ext uri="{D42A27DB-BD31-4B8C-83A1-F6EECF244321}">
                <p14:modId xmlns:p14="http://schemas.microsoft.com/office/powerpoint/2010/main" val="3007702197"/>
              </p:ext>
            </p:extLst>
          </p:nvPr>
        </p:nvGraphicFramePr>
        <p:xfrm>
          <a:off x="1822339" y="877674"/>
          <a:ext cx="8617826" cy="5744796"/>
        </p:xfrm>
        <a:graphic>
          <a:graphicData uri="http://schemas.openxmlformats.org/drawingml/2006/table">
            <a:tbl>
              <a:tblPr firstRow="1" bandRow="1">
                <a:tableStyleId>{00A15C55-8517-42AA-B614-E9B94910E393}</a:tableStyleId>
              </a:tblPr>
              <a:tblGrid>
                <a:gridCol w="940338">
                  <a:extLst>
                    <a:ext uri="{9D8B030D-6E8A-4147-A177-3AD203B41FA5}">
                      <a16:colId xmlns:a16="http://schemas.microsoft.com/office/drawing/2014/main" val="534659036"/>
                    </a:ext>
                  </a:extLst>
                </a:gridCol>
                <a:gridCol w="954121">
                  <a:extLst>
                    <a:ext uri="{9D8B030D-6E8A-4147-A177-3AD203B41FA5}">
                      <a16:colId xmlns:a16="http://schemas.microsoft.com/office/drawing/2014/main" val="3338494645"/>
                    </a:ext>
                  </a:extLst>
                </a:gridCol>
                <a:gridCol w="568673">
                  <a:extLst>
                    <a:ext uri="{9D8B030D-6E8A-4147-A177-3AD203B41FA5}">
                      <a16:colId xmlns:a16="http://schemas.microsoft.com/office/drawing/2014/main" val="3464380139"/>
                    </a:ext>
                  </a:extLst>
                </a:gridCol>
                <a:gridCol w="391808">
                  <a:extLst>
                    <a:ext uri="{9D8B030D-6E8A-4147-A177-3AD203B41FA5}">
                      <a16:colId xmlns:a16="http://schemas.microsoft.com/office/drawing/2014/main" val="1635924890"/>
                    </a:ext>
                  </a:extLst>
                </a:gridCol>
                <a:gridCol w="5762886">
                  <a:extLst>
                    <a:ext uri="{9D8B030D-6E8A-4147-A177-3AD203B41FA5}">
                      <a16:colId xmlns:a16="http://schemas.microsoft.com/office/drawing/2014/main" val="477924826"/>
                    </a:ext>
                  </a:extLst>
                </a:gridCol>
              </a:tblGrid>
              <a:tr h="289187">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積分上限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積分採計項目說明</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439952"/>
                  </a:ext>
                </a:extLst>
              </a:tr>
              <a:tr h="51301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志願序 </a:t>
                      </a:r>
                      <a:r>
                        <a:rPr lang="en-US" altLang="zh-TW" sz="1500" b="1" dirty="0">
                          <a:latin typeface="微軟正黑體" panose="020B0604030504040204" pitchFamily="34" charset="-120"/>
                          <a:ea typeface="微軟正黑體" panose="020B0604030504040204" pitchFamily="34" charset="-120"/>
                        </a:rPr>
                        <a:t>(1~30)</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26</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每 </a:t>
                      </a:r>
                      <a:r>
                        <a:rPr lang="en-US" altLang="zh-TW" sz="1300" dirty="0">
                          <a:latin typeface="微軟正黑體" panose="020B0604030504040204" pitchFamily="34" charset="-120"/>
                          <a:ea typeface="微軟正黑體" panose="020B0604030504040204" pitchFamily="34" charset="-120"/>
                        </a:rPr>
                        <a:t>5 </a:t>
                      </a:r>
                      <a:r>
                        <a:rPr lang="zh-TW" altLang="en-US" sz="1300" dirty="0">
                          <a:latin typeface="微軟正黑體" panose="020B0604030504040204" pitchFamily="34" charset="-120"/>
                          <a:ea typeface="微軟正黑體" panose="020B0604030504040204" pitchFamily="34" charset="-120"/>
                        </a:rPr>
                        <a:t>志願順序為 </a:t>
                      </a:r>
                      <a:r>
                        <a:rPr lang="en-US" altLang="zh-TW" sz="1300" dirty="0">
                          <a:latin typeface="微軟正黑體" panose="020B0604030504040204" pitchFamily="34" charset="-120"/>
                          <a:ea typeface="微軟正黑體" panose="020B0604030504040204" pitchFamily="34" charset="-120"/>
                        </a:rPr>
                        <a:t>1 </a:t>
                      </a:r>
                      <a:r>
                        <a:rPr lang="zh-TW" altLang="en-US" sz="1300" dirty="0">
                          <a:latin typeface="微軟正黑體" panose="020B0604030504040204" pitchFamily="34" charset="-120"/>
                          <a:ea typeface="微軟正黑體" panose="020B0604030504040204" pitchFamily="34" charset="-120"/>
                        </a:rPr>
                        <a:t>級別； 第</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30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551228"/>
                  </a:ext>
                </a:extLst>
              </a:tr>
              <a:tr h="648860">
                <a:tc rowSpan="2">
                  <a:txBody>
                    <a:bodyPr/>
                    <a:lstStyle/>
                    <a:p>
                      <a:pPr marL="0" indent="0" algn="l">
                        <a:lnSpc>
                          <a:spcPct val="100000"/>
                        </a:lnSpc>
                      </a:pPr>
                      <a:r>
                        <a:rPr lang="zh-TW" altLang="en-US" sz="1500" b="1" dirty="0">
                          <a:latin typeface="微軟正黑體" panose="020B0604030504040204" pitchFamily="34" charset="-120"/>
                          <a:ea typeface="微軟正黑體" panose="020B0604030504040204" pitchFamily="34" charset="-120"/>
                        </a:rPr>
                        <a:t>多元學  </a:t>
                      </a:r>
                      <a:br>
                        <a:rPr lang="en-US" altLang="zh-TW" sz="1500" b="1" dirty="0">
                          <a:latin typeface="微軟正黑體" panose="020B0604030504040204" pitchFamily="34" charset="-120"/>
                          <a:ea typeface="微軟正黑體" panose="020B0604030504040204" pitchFamily="34" charset="-120"/>
                        </a:rPr>
                      </a:br>
                      <a:r>
                        <a:rPr lang="zh-TW" altLang="en-US" sz="1500" b="1" dirty="0">
                          <a:latin typeface="微軟正黑體" panose="020B0604030504040204" pitchFamily="34" charset="-120"/>
                          <a:ea typeface="微軟正黑體" panose="020B0604030504040204" pitchFamily="34" charset="-120"/>
                        </a:rPr>
                        <a:t>習表現</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500" b="1" dirty="0">
                          <a:solidFill>
                            <a:srgbClr val="0000CC"/>
                          </a:solidFill>
                          <a:latin typeface="微軟正黑體" panose="020B0604030504040204" pitchFamily="34" charset="-120"/>
                          <a:ea typeface="微軟正黑體" panose="020B0604030504040204" pitchFamily="34" charset="-120"/>
                        </a:rPr>
                        <a:t>競 賽</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7</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15</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簡章“國際、全國”、區域及縣</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市</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競賽項目：</a:t>
                      </a:r>
                      <a:r>
                        <a:rPr lang="en-US" altLang="zh-TW" sz="1300" b="1" dirty="0">
                          <a:solidFill>
                            <a:srgbClr val="FF0000"/>
                          </a:solidFill>
                          <a:latin typeface="微軟正黑體" panose="020B0604030504040204" pitchFamily="34" charset="-120"/>
                          <a:ea typeface="微軟正黑體" panose="020B0604030504040204" pitchFamily="34" charset="-120"/>
                        </a:rPr>
                        <a:t>7-1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同學年度同項競賽擇優</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次採計</a:t>
                      </a:r>
                      <a:r>
                        <a:rPr lang="en-US" altLang="zh-TW" sz="1300" dirty="0">
                          <a:latin typeface="微軟正黑體" panose="020B0604030504040204" pitchFamily="34" charset="-120"/>
                          <a:ea typeface="微軟正黑體" panose="020B0604030504040204" pitchFamily="34" charset="-120"/>
                        </a:rPr>
                        <a:t>) </a:t>
                      </a:r>
                      <a:r>
                        <a:rPr lang="en-US" altLang="zh-TW"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115.5.14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3629787"/>
                  </a:ext>
                </a:extLst>
              </a:tr>
              <a:tr h="606096">
                <a:tc vMerge="1">
                  <a:txBody>
                    <a:bodyPr/>
                    <a:lstStyle/>
                    <a:p>
                      <a:endParaRPr lang="zh-TW" altLang="en-US"/>
                    </a:p>
                  </a:txBody>
                  <a:tcPr/>
                </a:tc>
                <a:tc>
                  <a:txBody>
                    <a:bodyPr/>
                    <a:lstStyle/>
                    <a:p>
                      <a:pPr marL="0" marR="0" lvl="0" indent="0" algn="l" defTabSz="1077913" rtl="0" eaLnBrk="1" fontAlgn="auto" latinLnBrk="0" hangingPunct="1">
                        <a:lnSpc>
                          <a:spcPct val="100000"/>
                        </a:lnSpc>
                        <a:spcBef>
                          <a:spcPts val="0"/>
                        </a:spcBef>
                        <a:spcAft>
                          <a:spcPts val="0"/>
                        </a:spcAft>
                        <a:buClrTx/>
                        <a:buSzTx/>
                        <a:buFontTx/>
                        <a:buNone/>
                        <a:tabLst/>
                        <a:defRPr/>
                      </a:pPr>
                      <a:r>
                        <a:rPr lang="zh-TW" altLang="en-US" sz="1500" b="1" dirty="0">
                          <a:solidFill>
                            <a:srgbClr val="0000CC"/>
                          </a:solidFill>
                          <a:latin typeface="微軟正黑體" panose="020B0604030504040204" pitchFamily="34" charset="-120"/>
                          <a:ea typeface="微軟正黑體" panose="020B0604030504040204" pitchFamily="34" charset="-120"/>
                        </a:rPr>
                        <a:t>服務學習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15</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擔任班級幹部、小老師或社團幹部任滿一學期得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，同一學期同時擔任班</a:t>
                      </a:r>
                      <a:br>
                        <a:rPr lang="en-US" altLang="zh-TW" sz="1300" dirty="0">
                          <a:latin typeface="微軟正黑體" panose="020B0604030504040204" pitchFamily="34" charset="-120"/>
                          <a:ea typeface="微軟正黑體" panose="020B0604030504040204" pitchFamily="34" charset="-120"/>
                        </a:rPr>
                      </a:br>
                      <a:r>
                        <a:rPr lang="en-US" altLang="zh-TW" sz="1100" dirty="0">
                          <a:latin typeface="微軟正黑體" panose="020B0604030504040204" pitchFamily="34" charset="-120"/>
                          <a:ea typeface="微軟正黑體" panose="020B0604030504040204" pitchFamily="34" charset="-120"/>
                        </a:rPr>
                        <a:t>   </a:t>
                      </a: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級幹部、小老師或社團幹部，仍以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採計。</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參加校內服務學習課程及活動，或於校外參加志工服務或社區服務每</a:t>
                      </a:r>
                      <a:br>
                        <a:rPr lang="en-US" altLang="zh-TW" sz="1300" dirty="0">
                          <a:latin typeface="微軟正黑體" panose="020B0604030504040204" pitchFamily="34" charset="-120"/>
                          <a:ea typeface="微軟正黑體" panose="020B0604030504040204" pitchFamily="34" charset="-120"/>
                        </a:rPr>
                      </a:b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滿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小時</a:t>
                      </a:r>
                      <a:r>
                        <a:rPr lang="zh-TW" altLang="en-US" sz="1300" dirty="0">
                          <a:highlight>
                            <a:srgbClr val="FFCF9F"/>
                          </a:highlight>
                          <a:latin typeface="微軟正黑體" panose="020B0604030504040204" pitchFamily="34" charset="-120"/>
                          <a:ea typeface="微軟正黑體" panose="020B0604030504040204" pitchFamily="34" charset="-120"/>
                        </a:rPr>
                        <a:t>得 </a:t>
                      </a:r>
                      <a:r>
                        <a:rPr lang="en-US" altLang="zh-TW" sz="1300" b="1" dirty="0">
                          <a:solidFill>
                            <a:srgbClr val="FF0000"/>
                          </a:solidFill>
                          <a:highlight>
                            <a:srgbClr val="FFCF9F"/>
                          </a:highlight>
                          <a:latin typeface="微軟正黑體" panose="020B0604030504040204" pitchFamily="34" charset="-120"/>
                          <a:ea typeface="微軟正黑體" panose="020B0604030504040204" pitchFamily="34" charset="-120"/>
                        </a:rPr>
                        <a:t>0.25 </a:t>
                      </a:r>
                      <a:r>
                        <a:rPr lang="zh-TW" altLang="en-US" sz="1300" b="1" dirty="0">
                          <a:solidFill>
                            <a:srgbClr val="FF0000"/>
                          </a:solidFill>
                          <a:highlight>
                            <a:srgbClr val="FFCF9F"/>
                          </a:highlight>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115.5.14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584362"/>
                  </a:ext>
                </a:extLst>
              </a:tr>
              <a:tr h="754380">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技藝優良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採計技藝教育課程</a:t>
                      </a:r>
                      <a:r>
                        <a:rPr lang="zh-TW" altLang="en-US" sz="1300" b="1" dirty="0">
                          <a:solidFill>
                            <a:srgbClr val="0000CC"/>
                          </a:solidFill>
                          <a:latin typeface="微軟正黑體" panose="020B0604030504040204" pitchFamily="34" charset="-120"/>
                          <a:ea typeface="微軟正黑體" panose="020B0604030504040204" pitchFamily="34" charset="-120"/>
                        </a:rPr>
                        <a:t>成績</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b="1" dirty="0">
                          <a:solidFill>
                            <a:srgbClr val="0000CC"/>
                          </a:solidFill>
                          <a:latin typeface="微軟正黑體" panose="020B0604030504040204" pitchFamily="34" charset="-120"/>
                          <a:ea typeface="微軟正黑體" panose="020B0604030504040204" pitchFamily="34" charset="-120"/>
                        </a:rPr>
                        <a:t>以單一學期之百分制成績擇優採計</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分以上：</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60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b="0" dirty="0">
                          <a:solidFill>
                            <a:schemeClr val="dk1"/>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其成績應於</a:t>
                      </a:r>
                      <a:r>
                        <a:rPr lang="zh-TW" altLang="en-US" sz="1300" u="sng" dirty="0">
                          <a:latin typeface="微軟正黑體" panose="020B0604030504040204" pitchFamily="34" charset="-120"/>
                          <a:ea typeface="微軟正黑體" panose="020B0604030504040204" pitchFamily="34" charset="-120"/>
                        </a:rPr>
                        <a:t>國中就學期間且至</a:t>
                      </a:r>
                      <a:r>
                        <a:rPr lang="en-US" altLang="zh-TW" sz="1300" u="sng" dirty="0">
                          <a:latin typeface="微軟正黑體" panose="020B0604030504040204" pitchFamily="34" charset="-120"/>
                          <a:ea typeface="微軟正黑體" panose="020B0604030504040204" pitchFamily="34" charset="-120"/>
                        </a:rPr>
                        <a:t>115.5.14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微軟正黑體" panose="020B0604030504040204" pitchFamily="34" charset="-120"/>
                          <a:ea typeface="微軟正黑體" panose="020B0604030504040204" pitchFamily="34" charset="-120"/>
                        </a:rPr>
                        <a:t>（百分制成績小數點以後無條件捨去）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931879"/>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弱勢身分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低收入戶：</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；中低收入戶、支領失業給付、特殊境遇家庭：</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endParaRPr lang="en-US" altLang="zh-TW" sz="13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符合一項即可</a:t>
                      </a:r>
                      <a:r>
                        <a:rPr lang="en-US" altLang="zh-TW" sz="1300" dirty="0">
                          <a:latin typeface="微軟正黑體" panose="020B0604030504040204" pitchFamily="34" charset="-120"/>
                          <a:ea typeface="微軟正黑體" panose="020B0604030504040204" pitchFamily="34" charset="-120"/>
                        </a:rPr>
                        <a:t>)    </a:t>
                      </a:r>
                      <a:r>
                        <a:rPr lang="zh-TW" altLang="en-US" sz="1300" b="1" dirty="0">
                          <a:solidFill>
                            <a:srgbClr val="0000CC"/>
                          </a:solidFill>
                          <a:latin typeface="微軟正黑體" panose="020B0604030504040204" pitchFamily="34" charset="-120"/>
                          <a:ea typeface="微軟正黑體" panose="020B0604030504040204" pitchFamily="34" charset="-120"/>
                        </a:rPr>
                        <a:t>報名時檢附在報名期間內有效之證明文件</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90377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均衡學習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健康與體育、藝術</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或藝術與人文</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、綜合、科技：</a:t>
                      </a:r>
                      <a:r>
                        <a:rPr lang="en-US" altLang="zh-TW" sz="1300" dirty="0">
                          <a:latin typeface="微軟正黑體" panose="020B0604030504040204" pitchFamily="34" charset="-120"/>
                          <a:ea typeface="微軟正黑體" panose="020B0604030504040204" pitchFamily="34" charset="-120"/>
                        </a:rPr>
                        <a:t>7</a:t>
                      </a:r>
                      <a:r>
                        <a:rPr lang="zh-TW" altLang="en-US" sz="1300" dirty="0">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領域 </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五學期平均成績及格</a:t>
                      </a:r>
                      <a:r>
                        <a:rPr lang="en-US" altLang="zh-TW" sz="1300" dirty="0">
                          <a:latin typeface="微軟正黑體" panose="020B0604030504040204" pitchFamily="34" charset="-120"/>
                          <a:ea typeface="微軟正黑體" panose="020B0604030504040204" pitchFamily="34" charset="-120"/>
                        </a:rPr>
                        <a:t>)</a:t>
                      </a:r>
                      <a:r>
                        <a:rPr lang="zh-TW" altLang="en-US" sz="1300" b="1" dirty="0">
                          <a:solidFill>
                            <a:srgbClr val="FF0000"/>
                          </a:solidFill>
                          <a:latin typeface="微軟正黑體" panose="020B0604030504040204" pitchFamily="34" charset="-120"/>
                          <a:ea typeface="微軟正黑體" panose="020B0604030504040204" pitchFamily="34" charset="-120"/>
                        </a:rPr>
                        <a:t> （平均成績小數點</a:t>
                      </a:r>
                      <a:r>
                        <a:rPr kumimoji="0" lang="zh-TW" altLang="en-US" sz="13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以後</a:t>
                      </a:r>
                      <a:r>
                        <a:rPr lang="zh-TW" altLang="en-US" sz="1300" b="1" dirty="0">
                          <a:solidFill>
                            <a:srgbClr val="FF0000"/>
                          </a:solidFill>
                          <a:latin typeface="微軟正黑體" panose="020B0604030504040204" pitchFamily="34" charset="-120"/>
                          <a:ea typeface="微軟正黑體" panose="020B0604030504040204" pitchFamily="34" charset="-120"/>
                        </a:rPr>
                        <a:t>無條件捨去）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3668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國中教育會考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32</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國文、數學、英語、自然、社會：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a:t>
                      </a:r>
                      <a:r>
                        <a:rPr lang="zh-TW" altLang="en-US" sz="1300" dirty="0">
                          <a:latin typeface="微軟正黑體" panose="020B0604030504040204" pitchFamily="34" charset="-120"/>
                          <a:ea typeface="微軟正黑體" panose="020B0604030504040204" pitchFamily="34" charset="-120"/>
                        </a:rPr>
                        <a:t>   、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B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C</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6.4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188298"/>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寫作測驗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寫作測驗分六級分：</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4</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3</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級分</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0.8</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zh-TW" altLang="en-US"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0.1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9581"/>
                  </a:ext>
                </a:extLst>
              </a:tr>
              <a:tr h="339560">
                <a:tc gridSpan="2">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 總積分</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上限</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101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a:p>
                  </a:txBody>
                  <a:tcPr/>
                </a:tc>
                <a:tc>
                  <a:txBody>
                    <a:bodyPr/>
                    <a:lstStyle/>
                    <a:p>
                      <a:pPr algn="l">
                        <a:lnSpc>
                          <a:spcPct val="100000"/>
                        </a:lnSpc>
                      </a:pPr>
                      <a:r>
                        <a:rPr lang="zh-TW" altLang="en-US" sz="1300" b="1" dirty="0">
                          <a:latin typeface="微軟正黑體" panose="020B0604030504040204" pitchFamily="34" charset="-120"/>
                          <a:ea typeface="微軟正黑體" panose="020B0604030504040204" pitchFamily="34" charset="-120"/>
                        </a:rPr>
                        <a:t>會考科目違規每扣</a:t>
                      </a:r>
                      <a:r>
                        <a:rPr lang="en-US" altLang="zh-TW" sz="1300" b="1" dirty="0">
                          <a:latin typeface="微軟正黑體" panose="020B0604030504040204" pitchFamily="34" charset="-120"/>
                          <a:ea typeface="微軟正黑體" panose="020B0604030504040204" pitchFamily="34" charset="-120"/>
                        </a:rPr>
                        <a:t>1</a:t>
                      </a:r>
                      <a:r>
                        <a:rPr lang="zh-TW" altLang="en-US" sz="1300" b="1" dirty="0">
                          <a:latin typeface="微軟正黑體" panose="020B0604030504040204" pitchFamily="34" charset="-120"/>
                          <a:ea typeface="微軟正黑體" panose="020B0604030504040204" pitchFamily="34" charset="-120"/>
                        </a:rPr>
                        <a:t>點，則扣該科積分</a:t>
                      </a:r>
                      <a:r>
                        <a:rPr lang="en-US" altLang="zh-TW" sz="1300" b="1" dirty="0">
                          <a:latin typeface="微軟正黑體" panose="020B0604030504040204" pitchFamily="34" charset="-120"/>
                          <a:ea typeface="微軟正黑體" panose="020B0604030504040204" pitchFamily="34" charset="-120"/>
                        </a:rPr>
                        <a:t>0.15</a:t>
                      </a:r>
                      <a:r>
                        <a:rPr lang="zh-TW" altLang="en-US" sz="1300" b="1" dirty="0">
                          <a:latin typeface="微軟正黑體" panose="020B0604030504040204" pitchFamily="34" charset="-120"/>
                          <a:ea typeface="微軟正黑體" panose="020B0604030504040204" pitchFamily="34" charset="-120"/>
                        </a:rPr>
                        <a:t>分， 至該科積分零分為止。</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163455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25624" y="1567647"/>
            <a:ext cx="8353425" cy="1107581"/>
          </a:xfrm>
        </p:spPr>
        <p:txBody>
          <a:bodyPr rtlCol="0">
            <a:noAutofit/>
          </a:bodyPr>
          <a:lstStyle/>
          <a:p>
            <a:pPr>
              <a:lnSpc>
                <a:spcPct val="120000"/>
              </a:lnSpc>
              <a:buFont typeface="Wingdings" panose="05000000000000000000" pitchFamily="2" charset="2"/>
              <a:buChar char="l"/>
              <a:defRPr/>
            </a:pPr>
            <a:r>
              <a:rPr lang="zh-TW" altLang="zh-TW" b="1" dirty="0">
                <a:solidFill>
                  <a:srgbClr val="0000FF"/>
                </a:solidFill>
                <a:latin typeface="微軟正黑體" panose="020B0604030504040204" pitchFamily="34" charset="-120"/>
                <a:ea typeface="微軟正黑體" panose="020B0604030504040204" pitchFamily="34" charset="-120"/>
              </a:rPr>
              <a:t>免試生可依志向網路選填</a:t>
            </a:r>
            <a:r>
              <a:rPr lang="en-US" altLang="zh-TW" b="1" u="sng" dirty="0">
                <a:solidFill>
                  <a:srgbClr val="C00000"/>
                </a:solidFill>
                <a:latin typeface="微軟正黑體" panose="020B0604030504040204" pitchFamily="34" charset="-120"/>
                <a:ea typeface="微軟正黑體" panose="020B0604030504040204" pitchFamily="34" charset="-120"/>
              </a:rPr>
              <a:t>30</a:t>
            </a:r>
            <a:r>
              <a:rPr lang="zh-TW" altLang="zh-TW" b="1" u="sng" dirty="0">
                <a:solidFill>
                  <a:srgbClr val="C00000"/>
                </a:solidFill>
                <a:latin typeface="微軟正黑體" panose="020B0604030504040204" pitchFamily="34" charset="-120"/>
                <a:ea typeface="微軟正黑體" panose="020B0604030504040204" pitchFamily="34" charset="-120"/>
              </a:rPr>
              <a:t>個校科（組）志願</a:t>
            </a:r>
            <a:br>
              <a:rPr lang="en-US" altLang="zh-TW" b="1" dirty="0">
                <a:solidFill>
                  <a:srgbClr val="0000FF"/>
                </a:solidFill>
                <a:latin typeface="微軟正黑體" panose="020B0604030504040204" pitchFamily="34" charset="-120"/>
                <a:ea typeface="微軟正黑體" panose="020B0604030504040204" pitchFamily="34" charset="-120"/>
              </a:rPr>
            </a:br>
            <a:r>
              <a:rPr lang="zh-TW" altLang="en-US" b="1" dirty="0">
                <a:solidFill>
                  <a:srgbClr val="0000FF"/>
                </a:solidFill>
                <a:latin typeface="微軟正黑體" panose="020B0604030504040204" pitchFamily="34" charset="-120"/>
                <a:ea typeface="微軟正黑體" panose="020B0604030504040204" pitchFamily="34" charset="-120"/>
              </a:rPr>
              <a:t>每</a:t>
            </a:r>
            <a:r>
              <a:rPr lang="en-US" altLang="zh-TW" b="1" dirty="0">
                <a:solidFill>
                  <a:srgbClr val="0000FF"/>
                </a:solidFill>
                <a:latin typeface="微軟正黑體" panose="020B0604030504040204" pitchFamily="34" charset="-120"/>
                <a:ea typeface="微軟正黑體" panose="020B0604030504040204" pitchFamily="34" charset="-120"/>
              </a:rPr>
              <a:t>5</a:t>
            </a:r>
            <a:r>
              <a:rPr lang="zh-TW" altLang="en-US" b="1" dirty="0">
                <a:solidFill>
                  <a:srgbClr val="0000FF"/>
                </a:solidFill>
                <a:latin typeface="微軟正黑體" panose="020B0604030504040204" pitchFamily="34" charset="-120"/>
                <a:ea typeface="微軟正黑體" panose="020B0604030504040204" pitchFamily="34" charset="-120"/>
              </a:rPr>
              <a:t>志願順序為一級別共</a:t>
            </a:r>
            <a:r>
              <a:rPr lang="en-US" altLang="zh-TW" b="1" dirty="0">
                <a:solidFill>
                  <a:srgbClr val="0000FF"/>
                </a:solidFill>
                <a:latin typeface="微軟正黑體" panose="020B0604030504040204" pitchFamily="34" charset="-120"/>
                <a:ea typeface="微軟正黑體" panose="020B0604030504040204" pitchFamily="34" charset="-120"/>
              </a:rPr>
              <a:t>6</a:t>
            </a:r>
            <a:r>
              <a:rPr lang="zh-TW" altLang="en-US" b="1" dirty="0">
                <a:solidFill>
                  <a:srgbClr val="0000FF"/>
                </a:solidFill>
                <a:latin typeface="微軟正黑體" panose="020B0604030504040204" pitchFamily="34" charset="-120"/>
                <a:ea typeface="微軟正黑體" panose="020B0604030504040204" pitchFamily="34" charset="-120"/>
              </a:rPr>
              <a:t>級別，積分核分準則如下：</a:t>
            </a:r>
            <a:endParaRPr lang="en-US" altLang="zh-TW" b="1" dirty="0">
              <a:solidFill>
                <a:srgbClr val="0000FF"/>
              </a:solidFill>
              <a:latin typeface="微軟正黑體" panose="020B0604030504040204" pitchFamily="34" charset="-120"/>
              <a:ea typeface="微軟正黑體" panose="020B0604030504040204" pitchFamily="34" charset="-120"/>
            </a:endParaRPr>
          </a:p>
          <a:p>
            <a:pPr marL="0" indent="0">
              <a:buNone/>
              <a:defRPr/>
            </a:pPr>
            <a:endParaRPr lang="en-US" altLang="zh-TW" dirty="0">
              <a:latin typeface="微軟正黑體" panose="020B0604030504040204" pitchFamily="34" charset="-120"/>
              <a:ea typeface="微軟正黑體" panose="020B0604030504040204" pitchFamily="34" charset="-120"/>
            </a:endParaRPr>
          </a:p>
          <a:p>
            <a:pPr marL="0" indent="0">
              <a:buNone/>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524885090"/>
              </p:ext>
            </p:extLst>
          </p:nvPr>
        </p:nvGraphicFramePr>
        <p:xfrm>
          <a:off x="2283972" y="2871111"/>
          <a:ext cx="7624057" cy="2376043"/>
        </p:xfrm>
        <a:graphic>
          <a:graphicData uri="http://schemas.openxmlformats.org/drawingml/2006/table">
            <a:tbl>
              <a:tblPr firstRow="1" bandRow="1">
                <a:tableStyleId>{ED083AE6-46FA-4A59-8FB0-9F97EB10719F}</a:tableStyleId>
              </a:tblPr>
              <a:tblGrid>
                <a:gridCol w="1089151">
                  <a:extLst>
                    <a:ext uri="{9D8B030D-6E8A-4147-A177-3AD203B41FA5}">
                      <a16:colId xmlns:a16="http://schemas.microsoft.com/office/drawing/2014/main" val="20000"/>
                    </a:ext>
                  </a:extLst>
                </a:gridCol>
                <a:gridCol w="1089151">
                  <a:extLst>
                    <a:ext uri="{9D8B030D-6E8A-4147-A177-3AD203B41FA5}">
                      <a16:colId xmlns:a16="http://schemas.microsoft.com/office/drawing/2014/main" val="20001"/>
                    </a:ext>
                  </a:extLst>
                </a:gridCol>
                <a:gridCol w="1089151">
                  <a:extLst>
                    <a:ext uri="{9D8B030D-6E8A-4147-A177-3AD203B41FA5}">
                      <a16:colId xmlns:a16="http://schemas.microsoft.com/office/drawing/2014/main" val="20002"/>
                    </a:ext>
                  </a:extLst>
                </a:gridCol>
                <a:gridCol w="1089151">
                  <a:extLst>
                    <a:ext uri="{9D8B030D-6E8A-4147-A177-3AD203B41FA5}">
                      <a16:colId xmlns:a16="http://schemas.microsoft.com/office/drawing/2014/main" val="20003"/>
                    </a:ext>
                  </a:extLst>
                </a:gridCol>
                <a:gridCol w="1089151">
                  <a:extLst>
                    <a:ext uri="{9D8B030D-6E8A-4147-A177-3AD203B41FA5}">
                      <a16:colId xmlns:a16="http://schemas.microsoft.com/office/drawing/2014/main" val="20004"/>
                    </a:ext>
                  </a:extLst>
                </a:gridCol>
                <a:gridCol w="1089151">
                  <a:extLst>
                    <a:ext uri="{9D8B030D-6E8A-4147-A177-3AD203B41FA5}">
                      <a16:colId xmlns:a16="http://schemas.microsoft.com/office/drawing/2014/main" val="20005"/>
                    </a:ext>
                  </a:extLst>
                </a:gridCol>
                <a:gridCol w="1089151">
                  <a:extLst>
                    <a:ext uri="{9D8B030D-6E8A-4147-A177-3AD203B41FA5}">
                      <a16:colId xmlns:a16="http://schemas.microsoft.com/office/drawing/2014/main" val="20006"/>
                    </a:ext>
                  </a:extLst>
                </a:gridCol>
              </a:tblGrid>
              <a:tr h="780963">
                <a:tc>
                  <a:txBody>
                    <a:bodyPr/>
                    <a:lstStyle/>
                    <a:p>
                      <a:pPr algn="ctr"/>
                      <a:r>
                        <a:rPr lang="zh-TW" altLang="en-US" sz="2000" dirty="0">
                          <a:latin typeface="微軟正黑體" panose="020B0604030504040204" pitchFamily="34" charset="-120"/>
                          <a:ea typeface="微軟正黑體" panose="020B0604030504040204" pitchFamily="34" charset="-120"/>
                        </a:rPr>
                        <a:t>級 別</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814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志願</a:t>
                      </a:r>
                      <a:endParaRPr lang="en-US" altLang="zh-TW" sz="2000" b="1"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順序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0963">
                <a:tc>
                  <a:txBody>
                    <a:bodyPr/>
                    <a:lstStyle/>
                    <a:p>
                      <a:pPr marL="0" algn="ctr" defTabSz="914400" rtl="0" eaLnBrk="1" latinLnBrk="0" hangingPunct="1"/>
                      <a:r>
                        <a:rPr lang="zh-TW" altLang="en-US" sz="2000" b="1" dirty="0">
                          <a:latin typeface="微軟正黑體" panose="020B0604030504040204" pitchFamily="34" charset="-120"/>
                          <a:ea typeface="微軟正黑體" panose="020B0604030504040204" pitchFamily="34" charset="-120"/>
                        </a:rPr>
                        <a:t>積分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26</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25</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24</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23</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22</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21</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803436" y="764227"/>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995409" y="27088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755850" y="328114"/>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2/7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524000" y="992586"/>
            <a:ext cx="2258214" cy="488825"/>
            <a:chOff x="0" y="992585"/>
            <a:chExt cx="2258214" cy="488825"/>
          </a:xfrm>
        </p:grpSpPr>
        <p:grpSp>
          <p:nvGrpSpPr>
            <p:cNvPr id="19" name="组合 7"/>
            <p:cNvGrpSpPr/>
            <p:nvPr/>
          </p:nvGrpSpPr>
          <p:grpSpPr>
            <a:xfrm>
              <a:off x="0" y="992585"/>
              <a:ext cx="2006237" cy="481870"/>
              <a:chOff x="0" y="194743"/>
              <a:chExt cx="1401656" cy="586202"/>
            </a:xfrm>
          </p:grpSpPr>
          <p:sp>
            <p:nvSpPr>
              <p:cNvPr id="20" name="圆角矩形 8"/>
              <p:cNvSpPr/>
              <p:nvPr/>
            </p:nvSpPr>
            <p:spPr>
              <a:xfrm>
                <a:off x="173208" y="194743"/>
                <a:ext cx="1228448"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21" name="组合 9"/>
              <p:cNvGrpSpPr/>
              <p:nvPr/>
            </p:nvGrpSpPr>
            <p:grpSpPr>
              <a:xfrm>
                <a:off x="0" y="290669"/>
                <a:ext cx="424561" cy="355906"/>
                <a:chOff x="469900" y="728859"/>
                <a:chExt cx="424561" cy="355906"/>
              </a:xfrm>
            </p:grpSpPr>
            <p:sp>
              <p:nvSpPr>
                <p:cNvPr id="2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3" name="內容版面配置區 2"/>
            <p:cNvSpPr txBox="1">
              <a:spLocks/>
            </p:cNvSpPr>
            <p:nvPr/>
          </p:nvSpPr>
          <p:spPr>
            <a:xfrm>
              <a:off x="644007" y="1013142"/>
              <a:ext cx="1614207"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志願序</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30" name="投影片編號版面配置區 4">
            <a:extLst>
              <a:ext uri="{FF2B5EF4-FFF2-40B4-BE49-F238E27FC236}">
                <a16:creationId xmlns:a16="http://schemas.microsoft.com/office/drawing/2014/main" id="{C16E1CA0-7EE4-45D5-A874-9EA7AC133F9C}"/>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1" name="副標題 2">
            <a:extLst>
              <a:ext uri="{FF2B5EF4-FFF2-40B4-BE49-F238E27FC236}">
                <a16:creationId xmlns:a16="http://schemas.microsoft.com/office/drawing/2014/main" id="{E675A448-AFBC-47E3-9DBA-2308BEA4683D}"/>
              </a:ext>
            </a:extLst>
          </p:cNvPr>
          <p:cNvSpPr txBox="1">
            <a:spLocks/>
          </p:cNvSpPr>
          <p:nvPr/>
        </p:nvSpPr>
        <p:spPr>
          <a:xfrm>
            <a:off x="489923" y="6143126"/>
            <a:ext cx="10970557" cy="372665"/>
          </a:xfrm>
          <a:prstGeom prst="rect">
            <a:avLst/>
          </a:prstGeom>
          <a:solidFill>
            <a:schemeClr val="bg1">
              <a:lumMod val="95000"/>
            </a:schemeClr>
          </a:solidFill>
        </p:spPr>
        <p:txBody>
          <a:bodyPr>
            <a:normAutofit lnSpcReduction="10000"/>
          </a:bodyPr>
          <a:lstStyle/>
          <a:p>
            <a:pPr marL="171446" indent="-171446">
              <a:lnSpc>
                <a:spcPct val="90000"/>
              </a:lnSpc>
              <a:spcBef>
                <a:spcPts val="750"/>
              </a:spcBef>
              <a:defRPr/>
            </a:pPr>
            <a:endParaRPr lang="en-US" altLang="zh-TW" sz="2100" dirty="0">
              <a:latin typeface="微軟正黑體" pitchFamily="34" charset="-120"/>
              <a:ea typeface="微軟正黑體" pitchFamily="34" charset="-120"/>
            </a:endParaRPr>
          </a:p>
        </p:txBody>
      </p:sp>
      <p:pic>
        <p:nvPicPr>
          <p:cNvPr id="32" name="圖片 7">
            <a:extLst>
              <a:ext uri="{FF2B5EF4-FFF2-40B4-BE49-F238E27FC236}">
                <a16:creationId xmlns:a16="http://schemas.microsoft.com/office/drawing/2014/main" id="{2526E594-9184-41F7-911F-9731177764CD}"/>
              </a:ext>
            </a:extLst>
          </p:cNvPr>
          <p:cNvPicPr>
            <a:picLocks noChangeAspect="1"/>
          </p:cNvPicPr>
          <p:nvPr/>
        </p:nvPicPr>
        <p:blipFill>
          <a:blip r:embed="rId3" cstate="email">
            <a:extLst>
              <a:ext uri="{28A0092B-C50C-407E-A947-70E740481C1C}">
                <a14:useLocalDpi xmlns:a14="http://schemas.microsoft.com/office/drawing/2010/main"/>
              </a:ext>
            </a:extLst>
          </a:blip>
          <a:srcRect r="-98" b="247"/>
          <a:stretch>
            <a:fillRect/>
          </a:stretch>
        </p:blipFill>
        <p:spPr bwMode="auto">
          <a:xfrm>
            <a:off x="10141947" y="5793080"/>
            <a:ext cx="1278731"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a:extLst>
              <a:ext uri="{FF2B5EF4-FFF2-40B4-BE49-F238E27FC236}">
                <a16:creationId xmlns:a16="http://schemas.microsoft.com/office/drawing/2014/main" id="{07EE821D-ED61-4430-8402-4CA85B10EB27}"/>
              </a:ext>
            </a:extLst>
          </p:cNvPr>
          <p:cNvSpPr/>
          <p:nvPr/>
        </p:nvSpPr>
        <p:spPr>
          <a:xfrm>
            <a:off x="3566557" y="1012791"/>
            <a:ext cx="2089033" cy="461665"/>
          </a:xfrm>
          <a:prstGeom prst="rect">
            <a:avLst/>
          </a:prstGeom>
        </p:spPr>
        <p:txBody>
          <a:bodyPr wrap="none">
            <a:spAutoFit/>
          </a:bodyPr>
          <a:lstStyle/>
          <a:p>
            <a:pPr>
              <a:defRPr/>
            </a:pP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26</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68602" y="76725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71732" y="27390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21016" y="33114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3/7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1524001" y="992586"/>
            <a:ext cx="3005959" cy="488825"/>
            <a:chOff x="0" y="992585"/>
            <a:chExt cx="3005959" cy="488825"/>
          </a:xfrm>
        </p:grpSpPr>
        <p:grpSp>
          <p:nvGrpSpPr>
            <p:cNvPr id="13" name="组合 7"/>
            <p:cNvGrpSpPr/>
            <p:nvPr/>
          </p:nvGrpSpPr>
          <p:grpSpPr>
            <a:xfrm>
              <a:off x="0" y="992585"/>
              <a:ext cx="3005959" cy="481870"/>
              <a:chOff x="0" y="194743"/>
              <a:chExt cx="2100111" cy="586202"/>
            </a:xfrm>
          </p:grpSpPr>
          <p:sp>
            <p:nvSpPr>
              <p:cNvPr id="15"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4"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5" name="投影片編號版面配置區 4">
            <a:extLst>
              <a:ext uri="{FF2B5EF4-FFF2-40B4-BE49-F238E27FC236}">
                <a16:creationId xmlns:a16="http://schemas.microsoft.com/office/drawing/2014/main" id="{7F2BF926-92DF-4783-A341-E81351F765B0}"/>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6" name="表格 25">
            <a:extLst>
              <a:ext uri="{FF2B5EF4-FFF2-40B4-BE49-F238E27FC236}">
                <a16:creationId xmlns:a16="http://schemas.microsoft.com/office/drawing/2014/main" id="{AA183C8A-8257-4A58-B998-A2A7330CFBAD}"/>
              </a:ext>
            </a:extLst>
          </p:cNvPr>
          <p:cNvGraphicFramePr>
            <a:graphicFrameLocks noGrp="1"/>
          </p:cNvGraphicFramePr>
          <p:nvPr>
            <p:extLst>
              <p:ext uri="{D42A27DB-BD31-4B8C-83A1-F6EECF244321}">
                <p14:modId xmlns:p14="http://schemas.microsoft.com/office/powerpoint/2010/main" val="2152850951"/>
              </p:ext>
            </p:extLst>
          </p:nvPr>
        </p:nvGraphicFramePr>
        <p:xfrm>
          <a:off x="1022983" y="1598776"/>
          <a:ext cx="10123990" cy="4911114"/>
        </p:xfrm>
        <a:graphic>
          <a:graphicData uri="http://schemas.openxmlformats.org/drawingml/2006/table">
            <a:tbl>
              <a:tblPr firstRow="1" bandRow="1">
                <a:tableStyleId>{1E171933-4619-4E11-9A3F-F7608DF75F80}</a:tableStyleId>
              </a:tblPr>
              <a:tblGrid>
                <a:gridCol w="936430">
                  <a:extLst>
                    <a:ext uri="{9D8B030D-6E8A-4147-A177-3AD203B41FA5}">
                      <a16:colId xmlns:a16="http://schemas.microsoft.com/office/drawing/2014/main" val="20000"/>
                    </a:ext>
                  </a:extLst>
                </a:gridCol>
                <a:gridCol w="817742">
                  <a:extLst>
                    <a:ext uri="{9D8B030D-6E8A-4147-A177-3AD203B41FA5}">
                      <a16:colId xmlns:a16="http://schemas.microsoft.com/office/drawing/2014/main" val="20001"/>
                    </a:ext>
                  </a:extLst>
                </a:gridCol>
                <a:gridCol w="159037">
                  <a:extLst>
                    <a:ext uri="{9D8B030D-6E8A-4147-A177-3AD203B41FA5}">
                      <a16:colId xmlns:a16="http://schemas.microsoft.com/office/drawing/2014/main" val="20002"/>
                    </a:ext>
                  </a:extLst>
                </a:gridCol>
                <a:gridCol w="730857">
                  <a:extLst>
                    <a:ext uri="{9D8B030D-6E8A-4147-A177-3AD203B41FA5}">
                      <a16:colId xmlns:a16="http://schemas.microsoft.com/office/drawing/2014/main" val="20003"/>
                    </a:ext>
                  </a:extLst>
                </a:gridCol>
                <a:gridCol w="337471">
                  <a:extLst>
                    <a:ext uri="{9D8B030D-6E8A-4147-A177-3AD203B41FA5}">
                      <a16:colId xmlns:a16="http://schemas.microsoft.com/office/drawing/2014/main" val="20004"/>
                    </a:ext>
                  </a:extLst>
                </a:gridCol>
                <a:gridCol w="534164">
                  <a:extLst>
                    <a:ext uri="{9D8B030D-6E8A-4147-A177-3AD203B41FA5}">
                      <a16:colId xmlns:a16="http://schemas.microsoft.com/office/drawing/2014/main" val="20005"/>
                    </a:ext>
                  </a:extLst>
                </a:gridCol>
                <a:gridCol w="1208794">
                  <a:extLst>
                    <a:ext uri="{9D8B030D-6E8A-4147-A177-3AD203B41FA5}">
                      <a16:colId xmlns:a16="http://schemas.microsoft.com/office/drawing/2014/main" val="20006"/>
                    </a:ext>
                  </a:extLst>
                </a:gridCol>
                <a:gridCol w="679890">
                  <a:extLst>
                    <a:ext uri="{9D8B030D-6E8A-4147-A177-3AD203B41FA5}">
                      <a16:colId xmlns:a16="http://schemas.microsoft.com/office/drawing/2014/main" val="20007"/>
                    </a:ext>
                  </a:extLst>
                </a:gridCol>
                <a:gridCol w="390387">
                  <a:extLst>
                    <a:ext uri="{9D8B030D-6E8A-4147-A177-3AD203B41FA5}">
                      <a16:colId xmlns:a16="http://schemas.microsoft.com/office/drawing/2014/main" val="20008"/>
                    </a:ext>
                  </a:extLst>
                </a:gridCol>
                <a:gridCol w="950023">
                  <a:extLst>
                    <a:ext uri="{9D8B030D-6E8A-4147-A177-3AD203B41FA5}">
                      <a16:colId xmlns:a16="http://schemas.microsoft.com/office/drawing/2014/main" val="20009"/>
                    </a:ext>
                  </a:extLst>
                </a:gridCol>
                <a:gridCol w="1031881">
                  <a:extLst>
                    <a:ext uri="{9D8B030D-6E8A-4147-A177-3AD203B41FA5}">
                      <a16:colId xmlns:a16="http://schemas.microsoft.com/office/drawing/2014/main" val="20010"/>
                    </a:ext>
                  </a:extLst>
                </a:gridCol>
                <a:gridCol w="2347314">
                  <a:extLst>
                    <a:ext uri="{9D8B030D-6E8A-4147-A177-3AD203B41FA5}">
                      <a16:colId xmlns:a16="http://schemas.microsoft.com/office/drawing/2014/main" val="20011"/>
                    </a:ext>
                  </a:extLst>
                </a:gridCol>
              </a:tblGrid>
              <a:tr h="331460">
                <a:tc>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分項目</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積分採計原則</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95639">
                <a:tc rowSpan="6">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競　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全國競賽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區域及縣市競賽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lvl="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zh-TW" sz="1200" b="1" u="sng" dirty="0">
                          <a:latin typeface="微軟正黑體" panose="020B0604030504040204" pitchFamily="34" charset="-120"/>
                          <a:ea typeface="微軟正黑體" panose="020B0604030504040204" pitchFamily="34" charset="-120"/>
                        </a:rPr>
                        <a:t>國際性</a:t>
                      </a:r>
                      <a:r>
                        <a:rPr lang="zh-TW" altLang="en-US" sz="1200" b="1" dirty="0">
                          <a:latin typeface="微軟正黑體" panose="020B0604030504040204" pitchFamily="34" charset="-120"/>
                          <a:ea typeface="微軟正黑體" panose="020B0604030504040204" pitchFamily="34" charset="-120"/>
                        </a:rPr>
                        <a:t>、</a:t>
                      </a:r>
                      <a:r>
                        <a:rPr lang="zh-TW" altLang="zh-TW" sz="1200" b="1" u="sng" dirty="0">
                          <a:latin typeface="微軟正黑體" panose="020B0604030504040204" pitchFamily="34" charset="-120"/>
                          <a:ea typeface="微軟正黑體" panose="020B0604030504040204" pitchFamily="34" charset="-120"/>
                        </a:rPr>
                        <a:t>全國性</a:t>
                      </a:r>
                      <a:r>
                        <a:rPr lang="zh-TW" altLang="zh-TW" sz="1200" b="1" dirty="0">
                          <a:latin typeface="微軟正黑體" panose="020B0604030504040204" pitchFamily="34" charset="-120"/>
                          <a:ea typeface="微軟正黑體" panose="020B0604030504040204" pitchFamily="34" charset="-120"/>
                        </a:rPr>
                        <a:t>競賽項目以</a:t>
                      </a:r>
                      <a:r>
                        <a:rPr lang="zh-TW" altLang="zh-TW" sz="1200" b="1" u="sng" dirty="0">
                          <a:solidFill>
                            <a:srgbClr val="FF0000"/>
                          </a:solidFill>
                          <a:latin typeface="微軟正黑體" panose="020B0604030504040204" pitchFamily="34" charset="-120"/>
                          <a:ea typeface="微軟正黑體" panose="020B0604030504040204" pitchFamily="34" charset="-120"/>
                        </a:rPr>
                        <a:t>簡章所列項目</a:t>
                      </a:r>
                      <a:r>
                        <a:rPr lang="zh-TW" altLang="zh-TW" sz="1200" b="1" dirty="0">
                          <a:latin typeface="微軟正黑體" panose="020B0604030504040204" pitchFamily="34" charset="-120"/>
                          <a:ea typeface="微軟正黑體" panose="020B0604030504040204" pitchFamily="34" charset="-120"/>
                        </a:rPr>
                        <a:t>為限</a:t>
                      </a:r>
                      <a:endParaRPr lang="en-US" altLang="zh-TW" sz="1200" b="1" dirty="0">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次採計。</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參賽者</a:t>
                      </a:r>
                      <a:r>
                        <a:rPr lang="en-US" altLang="zh-TW" sz="1200" b="1" u="sng" dirty="0">
                          <a:solidFill>
                            <a:schemeClr val="tx1"/>
                          </a:solidFill>
                          <a:latin typeface="微軟正黑體" panose="020B0604030504040204" pitchFamily="34" charset="-120"/>
                          <a:ea typeface="微軟正黑體" panose="020B0604030504040204" pitchFamily="34" charset="-120"/>
                        </a:rPr>
                        <a:t>4</a:t>
                      </a:r>
                      <a:r>
                        <a:rPr lang="zh-TW" altLang="en-US" sz="1200" b="1" u="sng" dirty="0">
                          <a:solidFill>
                            <a:schemeClr val="tx1"/>
                          </a:solidFill>
                          <a:latin typeface="微軟正黑體" panose="020B0604030504040204" pitchFamily="34" charset="-120"/>
                          <a:ea typeface="微軟正黑體" panose="020B0604030504040204" pitchFamily="34" charset="-120"/>
                        </a:rPr>
                        <a:t>人以上為團體</a:t>
                      </a:r>
                      <a:r>
                        <a:rPr lang="zh-TW" altLang="en-US" sz="1200" b="1" dirty="0">
                          <a:solidFill>
                            <a:schemeClr val="tx1"/>
                          </a:solidFill>
                          <a:latin typeface="微軟正黑體" panose="020B0604030504040204" pitchFamily="34" charset="-120"/>
                          <a:ea typeface="微軟正黑體" panose="020B0604030504040204" pitchFamily="34" charset="-120"/>
                        </a:rPr>
                        <a:t>。團體賽依個人賽積分</a:t>
                      </a:r>
                      <a:r>
                        <a:rPr lang="zh-TW" altLang="en-US" sz="1200" b="1" dirty="0">
                          <a:solidFill>
                            <a:schemeClr val="tx1"/>
                          </a:solidFill>
                          <a:highlight>
                            <a:srgbClr val="FFFF00"/>
                          </a:highlight>
                          <a:latin typeface="微軟正黑體" panose="020B0604030504040204" pitchFamily="34" charset="-120"/>
                          <a:ea typeface="微軟正黑體" panose="020B0604030504040204" pitchFamily="34" charset="-120"/>
                        </a:rPr>
                        <a:t>折半</a:t>
                      </a:r>
                      <a:r>
                        <a:rPr lang="zh-TW" altLang="en-US" sz="1200" b="1" dirty="0">
                          <a:solidFill>
                            <a:schemeClr val="tx1"/>
                          </a:solidFill>
                          <a:latin typeface="微軟正黑體" panose="020B0604030504040204" pitchFamily="34" charset="-120"/>
                          <a:ea typeface="微軟正黑體" panose="020B0604030504040204" pitchFamily="34" charset="-120"/>
                        </a:rPr>
                        <a:t>計算。</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縣市政府主辦者為限</a:t>
                      </a:r>
                      <a:r>
                        <a:rPr lang="zh-TW" altLang="en-US" sz="1200" b="1" kern="1200" dirty="0">
                          <a:solidFill>
                            <a:schemeClr val="tx1"/>
                          </a:solidFill>
                          <a:latin typeface="微軟正黑體" panose="020B0604030504040204" pitchFamily="34" charset="-120"/>
                          <a:ea typeface="微軟正黑體" panose="020B0604030504040204" pitchFamily="34" charset="-120"/>
                        </a:rPr>
                        <a:t>，</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且</a:t>
                      </a:r>
                      <a:r>
                        <a:rPr lang="zh-TW" altLang="en-US" sz="1200" b="1" kern="1200" dirty="0">
                          <a:solidFill>
                            <a:schemeClr val="tx1"/>
                          </a:solidFill>
                          <a:highlight>
                            <a:srgbClr val="FFCF9F"/>
                          </a:highlight>
                          <a:latin typeface="微軟正黑體" panose="020B0604030504040204" pitchFamily="34" charset="-120"/>
                          <a:ea typeface="微軟正黑體" panose="020B0604030504040204" pitchFamily="34" charset="-120"/>
                        </a:rPr>
                        <a:t>獲獎證明之</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落款人</a:t>
                      </a:r>
                      <a:r>
                        <a:rPr lang="zh-TW" altLang="en-US" sz="1200" b="1" kern="1200" dirty="0">
                          <a:solidFill>
                            <a:schemeClr val="tx1"/>
                          </a:solidFill>
                          <a:highlight>
                            <a:srgbClr val="FFCF9F"/>
                          </a:highlight>
                          <a:latin typeface="微軟正黑體" panose="020B0604030504040204" pitchFamily="34" charset="-120"/>
                          <a:ea typeface="微軟正黑體" panose="020B0604030504040204" pitchFamily="34" charset="-120"/>
                        </a:rPr>
                        <a:t>在縣市須為</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縣市長</a:t>
                      </a:r>
                      <a:r>
                        <a:rPr lang="zh-TW" altLang="en-US" sz="1200" b="1" kern="1200" dirty="0">
                          <a:solidFill>
                            <a:schemeClr val="tx1"/>
                          </a:solidFill>
                          <a:latin typeface="微軟正黑體" panose="020B0604030504040204" pitchFamily="34" charset="-120"/>
                          <a:ea typeface="微軟正黑體" panose="020B0604030504040204" pitchFamily="34" charset="-120"/>
                        </a:rPr>
                        <a:t>，在直轄市須為</a:t>
                      </a:r>
                      <a:r>
                        <a:rPr lang="zh-TW" altLang="en-US" sz="1200" b="1" u="sng" kern="1200" dirty="0">
                          <a:solidFill>
                            <a:srgbClr val="FF0000"/>
                          </a:solidFill>
                          <a:latin typeface="微軟正黑體" panose="020B0604030504040204" pitchFamily="34" charset="-120"/>
                          <a:ea typeface="微軟正黑體" panose="020B0604030504040204" pitchFamily="34" charset="-120"/>
                        </a:rPr>
                        <a:t>市長</a:t>
                      </a:r>
                      <a:r>
                        <a:rPr lang="zh-TW" altLang="en-US" sz="1200" b="1" kern="1200" dirty="0">
                          <a:solidFill>
                            <a:schemeClr val="tx1"/>
                          </a:solidFill>
                          <a:latin typeface="微軟正黑體" panose="020B0604030504040204" pitchFamily="34" charset="-120"/>
                          <a:ea typeface="微軟正黑體" panose="020B0604030504040204" pitchFamily="34" charset="-120"/>
                        </a:rPr>
                        <a:t>或其所屬</a:t>
                      </a:r>
                      <a:r>
                        <a:rPr lang="zh-TW" altLang="en-US" sz="1200" b="1" u="sng" kern="1200" dirty="0">
                          <a:solidFill>
                            <a:srgbClr val="FF0000"/>
                          </a:solidFill>
                          <a:latin typeface="微軟正黑體" panose="020B0604030504040204" pitchFamily="34" charset="-120"/>
                          <a:ea typeface="微軟正黑體" panose="020B0604030504040204" pitchFamily="34" charset="-120"/>
                        </a:rPr>
                        <a:t>一級機關首長</a:t>
                      </a:r>
                      <a:r>
                        <a:rPr lang="zh-TW" altLang="en-US" sz="1200" b="1" kern="1200" dirty="0">
                          <a:solidFill>
                            <a:schemeClr val="tx1"/>
                          </a:solidFill>
                          <a:latin typeface="微軟正黑體" panose="020B0604030504040204" pitchFamily="34" charset="-120"/>
                          <a:ea typeface="微軟正黑體" panose="020B0604030504040204" pitchFamily="34" charset="-120"/>
                        </a:rPr>
                        <a:t>。</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競賽採計以</a:t>
                      </a:r>
                      <a:r>
                        <a:rPr lang="zh-TW" altLang="en-US" sz="1200" b="1" dirty="0">
                          <a:solidFill>
                            <a:srgbClr val="FF0000"/>
                          </a:solidFill>
                          <a:latin typeface="微軟正黑體" panose="020B0604030504040204" pitchFamily="34" charset="-120"/>
                          <a:ea typeface="微軟正黑體" panose="020B0604030504040204" pitchFamily="34" charset="-120"/>
                        </a:rPr>
                        <a:t>國中就學期間至</a:t>
                      </a:r>
                      <a:r>
                        <a:rPr lang="en-US" altLang="zh-TW" sz="1200" b="1" u="sng" dirty="0">
                          <a:solidFill>
                            <a:srgbClr val="FF0000"/>
                          </a:solidFill>
                          <a:latin typeface="微軟正黑體" panose="020B0604030504040204" pitchFamily="34" charset="-120"/>
                          <a:ea typeface="微軟正黑體" panose="020B0604030504040204" pitchFamily="34" charset="-120"/>
                        </a:rPr>
                        <a:t>115</a:t>
                      </a:r>
                      <a:r>
                        <a:rPr lang="zh-TW" altLang="en-US" sz="1200" b="1" u="sng" dirty="0">
                          <a:solidFill>
                            <a:srgbClr val="FF0000"/>
                          </a:solidFill>
                          <a:latin typeface="微軟正黑體" panose="020B0604030504040204" pitchFamily="34" charset="-120"/>
                          <a:ea typeface="微軟正黑體" panose="020B0604030504040204" pitchFamily="34" charset="-120"/>
                        </a:rPr>
                        <a:t>年</a:t>
                      </a:r>
                      <a:r>
                        <a:rPr lang="en-US" altLang="zh-TW" sz="1200" b="1" u="sng" dirty="0">
                          <a:solidFill>
                            <a:srgbClr val="FF0000"/>
                          </a:solidFill>
                          <a:latin typeface="微軟正黑體" panose="020B0604030504040204" pitchFamily="34" charset="-120"/>
                          <a:ea typeface="微軟正黑體" panose="020B0604030504040204" pitchFamily="34" charset="-120"/>
                        </a:rPr>
                        <a:t>5</a:t>
                      </a:r>
                      <a:r>
                        <a:rPr lang="zh-TW" altLang="en-US" sz="1200" b="1" u="sng" dirty="0">
                          <a:solidFill>
                            <a:srgbClr val="FF0000"/>
                          </a:solidFill>
                          <a:latin typeface="微軟正黑體" panose="020B0604030504040204" pitchFamily="34" charset="-120"/>
                          <a:ea typeface="微軟正黑體" panose="020B0604030504040204" pitchFamily="34" charset="-120"/>
                        </a:rPr>
                        <a:t>月</a:t>
                      </a:r>
                      <a:r>
                        <a:rPr lang="en-US" altLang="zh-TW" sz="1200" b="1" u="sng" dirty="0">
                          <a:solidFill>
                            <a:srgbClr val="FF0000"/>
                          </a:solidFill>
                          <a:latin typeface="微軟正黑體" panose="020B0604030504040204" pitchFamily="34" charset="-120"/>
                          <a:ea typeface="微軟正黑體" panose="020B0604030504040204" pitchFamily="34" charset="-120"/>
                        </a:rPr>
                        <a:t>14</a:t>
                      </a:r>
                      <a:r>
                        <a:rPr lang="zh-TW" altLang="en-US" sz="1200" b="1" u="sng" dirty="0">
                          <a:solidFill>
                            <a:srgbClr val="FF0000"/>
                          </a:solidFill>
                          <a:latin typeface="微軟正黑體" panose="020B0604030504040204" pitchFamily="34" charset="-120"/>
                          <a:ea typeface="微軟正黑體" panose="020B0604030504040204" pitchFamily="34" charset="-120"/>
                        </a:rPr>
                        <a:t>日</a:t>
                      </a:r>
                      <a:r>
                        <a:rPr lang="en-US" altLang="zh-TW" sz="1200" b="1" u="sng" dirty="0">
                          <a:solidFill>
                            <a:srgbClr val="FF0000"/>
                          </a:solidFill>
                          <a:latin typeface="微軟正黑體" panose="020B0604030504040204" pitchFamily="34" charset="-120"/>
                          <a:ea typeface="微軟正黑體" panose="020B0604030504040204" pitchFamily="34" charset="-120"/>
                        </a:rPr>
                        <a:t>(</a:t>
                      </a:r>
                      <a:r>
                        <a:rPr lang="zh-TW" altLang="en-US" sz="1200" b="1" u="sng" dirty="0">
                          <a:solidFill>
                            <a:srgbClr val="FF0000"/>
                          </a:solidFill>
                          <a:latin typeface="微軟正黑體" panose="020B0604030504040204" pitchFamily="34" charset="-120"/>
                          <a:ea typeface="微軟正黑體" panose="020B0604030504040204" pitchFamily="34" charset="-120"/>
                        </a:rPr>
                        <a:t>含</a:t>
                      </a:r>
                      <a:r>
                        <a:rPr lang="en-US" altLang="zh-TW" sz="1200" b="1" u="sng" dirty="0">
                          <a:solidFill>
                            <a:srgbClr val="FF0000"/>
                          </a:solidFill>
                          <a:latin typeface="微軟正黑體" panose="020B0604030504040204" pitchFamily="34" charset="-120"/>
                          <a:ea typeface="微軟正黑體" panose="020B0604030504040204" pitchFamily="34" charset="-120"/>
                        </a:rPr>
                        <a:t>)</a:t>
                      </a:r>
                      <a:r>
                        <a:rPr lang="zh-TW" altLang="en-US" sz="1200" b="1" u="sng"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取得為限。</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5639">
                <a:tc vMerge="1">
                  <a:txBody>
                    <a:bodyPr/>
                    <a:lstStyle/>
                    <a:p>
                      <a:pPr algn="ctr"/>
                      <a:endParaRPr lang="zh-TW" altLang="en-US" dirty="0"/>
                    </a:p>
                  </a:txBody>
                  <a:tcPr anchor="ct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第四～六名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595639">
                <a:tc v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595639">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國際科技展覽及國際運動會</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595639">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595639">
                <a:tc vMerge="1">
                  <a:txBody>
                    <a:bodyPr/>
                    <a:lstStyle/>
                    <a:p>
                      <a:pPr algn="ctr"/>
                      <a:endParaRPr lang="zh-TW" altLang="en-US" dirty="0"/>
                    </a:p>
                  </a:txBody>
                  <a:tcPr anchor="ctr"/>
                </a:tc>
                <a:tc gridSpan="4">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7</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02910">
                <a:tc rowSpan="2">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服務</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學習</a:t>
                      </a:r>
                      <a:endParaRPr lang="en-US" altLang="zh-TW"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學校服務表現</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分</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dirty="0">
                          <a:solidFill>
                            <a:srgbClr val="0000CC"/>
                          </a:solidFill>
                          <a:latin typeface="微軟正黑體" panose="020B0604030504040204" pitchFamily="34" charset="-120"/>
                          <a:ea typeface="微軟正黑體" panose="020B0604030504040204" pitchFamily="34" charset="-120"/>
                        </a:rPr>
                        <a:t>除副班長、副社長</a:t>
                      </a:r>
                      <a:r>
                        <a:rPr lang="zh-TW" altLang="zh-TW" sz="1200" dirty="0">
                          <a:solidFill>
                            <a:srgbClr val="0000CC"/>
                          </a:solidFill>
                          <a:latin typeface="微軟正黑體" panose="020B0604030504040204" pitchFamily="34" charset="-120"/>
                          <a:ea typeface="微軟正黑體" panose="020B0604030504040204" pitchFamily="34" charset="-120"/>
                        </a:rPr>
                        <a:t>，</a:t>
                      </a:r>
                      <a:r>
                        <a:rPr lang="zh-TW" altLang="zh-TW" sz="1200" b="1" dirty="0">
                          <a:solidFill>
                            <a:srgbClr val="C00000"/>
                          </a:solidFill>
                          <a:latin typeface="微軟正黑體" panose="020B0604030504040204" pitchFamily="34" charset="-120"/>
                          <a:ea typeface="微軟正黑體" panose="020B0604030504040204" pitchFamily="34" charset="-120"/>
                        </a:rPr>
                        <a:t>其餘副級幹部皆不採計</a:t>
                      </a:r>
                      <a:r>
                        <a:rPr lang="zh-TW" altLang="zh-TW" sz="1200" dirty="0">
                          <a:solidFill>
                            <a:srgbClr val="C00000"/>
                          </a:solidFill>
                          <a:latin typeface="微軟正黑體" panose="020B0604030504040204" pitchFamily="34" charset="-120"/>
                          <a:ea typeface="微軟正黑體" panose="020B0604030504040204" pitchFamily="34" charset="-120"/>
                        </a:rPr>
                        <a:t>。</a:t>
                      </a:r>
                      <a:endParaRPr lang="en-US" altLang="zh-TW" sz="1200" dirty="0">
                        <a:solidFill>
                          <a:srgbClr val="C00000"/>
                        </a:solidFill>
                        <a:latin typeface="微軟正黑體" panose="020B0604030504040204" pitchFamily="34" charset="-120"/>
                        <a:ea typeface="微軟正黑體" panose="020B0604030504040204"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a:solidFill>
                            <a:schemeClr val="tx1"/>
                          </a:solidFill>
                          <a:latin typeface="微軟正黑體" panose="020B0604030504040204" pitchFamily="34" charset="-120"/>
                          <a:ea typeface="微軟正黑體" panose="020B0604030504040204" pitchFamily="34" charset="-120"/>
                        </a:rPr>
                        <a:t>採計</a:t>
                      </a:r>
                      <a:r>
                        <a:rPr lang="zh-TW" altLang="en-US" sz="1400" b="1" kern="1200" dirty="0">
                          <a:solidFill>
                            <a:srgbClr val="FF0000"/>
                          </a:solidFill>
                          <a:latin typeface="微軟正黑體" panose="020B0604030504040204" pitchFamily="34" charset="-120"/>
                          <a:ea typeface="微軟正黑體" panose="020B0604030504040204" pitchFamily="34" charset="-120"/>
                        </a:rPr>
                        <a:t>至</a:t>
                      </a:r>
                      <a:r>
                        <a:rPr lang="en-US" altLang="zh-TW" sz="1400" b="1" u="sng" kern="1200" dirty="0">
                          <a:solidFill>
                            <a:srgbClr val="FF0000"/>
                          </a:solidFill>
                          <a:latin typeface="微軟正黑體" panose="020B0604030504040204" pitchFamily="34" charset="-120"/>
                          <a:ea typeface="微軟正黑體" panose="020B0604030504040204" pitchFamily="34" charset="-120"/>
                        </a:rPr>
                        <a:t>115</a:t>
                      </a:r>
                      <a:r>
                        <a:rPr lang="zh-TW" altLang="en-US" sz="1400" b="1" u="sng" kern="1200" dirty="0">
                          <a:solidFill>
                            <a:srgbClr val="FF0000"/>
                          </a:solidFill>
                          <a:latin typeface="微軟正黑體" panose="020B0604030504040204" pitchFamily="34" charset="-120"/>
                          <a:ea typeface="微軟正黑體" panose="020B0604030504040204" pitchFamily="34" charset="-120"/>
                        </a:rPr>
                        <a:t>年</a:t>
                      </a:r>
                      <a:r>
                        <a:rPr lang="en-US" altLang="zh-TW" sz="1400" b="1" u="sng" kern="1200" dirty="0">
                          <a:solidFill>
                            <a:srgbClr val="FF0000"/>
                          </a:solidFill>
                          <a:latin typeface="微軟正黑體" panose="020B0604030504040204" pitchFamily="34" charset="-120"/>
                          <a:ea typeface="微軟正黑體" panose="020B0604030504040204" pitchFamily="34" charset="-120"/>
                        </a:rPr>
                        <a:t>5</a:t>
                      </a:r>
                      <a:r>
                        <a:rPr lang="zh-TW" altLang="en-US" sz="1400" b="1" u="sng" kern="1200" dirty="0">
                          <a:solidFill>
                            <a:srgbClr val="FF0000"/>
                          </a:solidFill>
                          <a:latin typeface="微軟正黑體" panose="020B0604030504040204" pitchFamily="34" charset="-120"/>
                          <a:ea typeface="微軟正黑體" panose="020B0604030504040204" pitchFamily="34" charset="-120"/>
                        </a:rPr>
                        <a:t>月</a:t>
                      </a:r>
                      <a:r>
                        <a:rPr lang="en-US" altLang="zh-TW" sz="1400" b="1" u="sng" kern="1200" dirty="0">
                          <a:solidFill>
                            <a:srgbClr val="FF0000"/>
                          </a:solidFill>
                          <a:latin typeface="微軟正黑體" panose="020B0604030504040204" pitchFamily="34" charset="-120"/>
                          <a:ea typeface="微軟正黑體" panose="020B0604030504040204" pitchFamily="34" charset="-120"/>
                        </a:rPr>
                        <a:t>14</a:t>
                      </a:r>
                      <a:r>
                        <a:rPr lang="zh-TW" altLang="en-US" sz="1400" b="1" u="sng" kern="1200" dirty="0">
                          <a:solidFill>
                            <a:srgbClr val="FF0000"/>
                          </a:solidFill>
                          <a:latin typeface="微軟正黑體" panose="020B0604030504040204" pitchFamily="34" charset="-120"/>
                          <a:ea typeface="微軟正黑體" panose="020B0604030504040204" pitchFamily="34" charset="-120"/>
                        </a:rPr>
                        <a:t>日</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含</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前</a:t>
                      </a:r>
                      <a:r>
                        <a:rPr lang="zh-TW" altLang="en-US" sz="1400" b="1" dirty="0">
                          <a:solidFill>
                            <a:schemeClr val="tx1"/>
                          </a:solidFill>
                          <a:latin typeface="微軟正黑體" panose="020B0604030504040204" pitchFamily="34" charset="-120"/>
                          <a:ea typeface="微軟正黑體" panose="020B0604030504040204" pitchFamily="34" charset="-120"/>
                        </a:rPr>
                        <a:t>取得</a:t>
                      </a:r>
                      <a:r>
                        <a:rPr lang="zh-TW" altLang="en-US" sz="1400" b="1" kern="1200" dirty="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02910">
                <a:tc vMerge="1">
                  <a:txBody>
                    <a:bodyPr/>
                    <a:lstStyle/>
                    <a:p>
                      <a:endParaRPr lang="zh-TW" altLang="en-US" dirty="0"/>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服務學習時數</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rPr>
                        <a:t>參加校內或校外（須服務證明）志工或社區服務，累積滿</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a:solidFill>
                            <a:srgbClr val="FF0000"/>
                          </a:solidFill>
                          <a:highlight>
                            <a:srgbClr val="FFCF9F"/>
                          </a:highlight>
                          <a:latin typeface="微軟正黑體" panose="020B0604030504040204" pitchFamily="34" charset="-120"/>
                          <a:ea typeface="微軟正黑體" panose="020B0604030504040204" pitchFamily="34" charset="-120"/>
                        </a:rPr>
                        <a:t>0.25</a:t>
                      </a:r>
                      <a:r>
                        <a:rPr lang="zh-TW" altLang="en-US" sz="1400" b="1" kern="1200" dirty="0">
                          <a:solidFill>
                            <a:srgbClr val="FF0000"/>
                          </a:solidFill>
                          <a:highlight>
                            <a:srgbClr val="FFCF9F"/>
                          </a:highlight>
                          <a:latin typeface="微軟正黑體" panose="020B0604030504040204" pitchFamily="34" charset="-120"/>
                          <a:ea typeface="微軟正黑體" panose="020B0604030504040204" pitchFamily="34" charset="-120"/>
                        </a:rPr>
                        <a:t>分</a:t>
                      </a:r>
                      <a:r>
                        <a:rPr lang="en-US" altLang="zh-TW" sz="1200" b="1" kern="1200" dirty="0">
                          <a:solidFill>
                            <a:srgbClr val="0000FF"/>
                          </a:solidFill>
                          <a:highlight>
                            <a:srgbClr val="FFCF9F"/>
                          </a:highlight>
                          <a:latin typeface="微軟正黑體" panose="020B0604030504040204" pitchFamily="34" charset="-120"/>
                          <a:ea typeface="微軟正黑體" panose="020B0604030504040204" pitchFamily="34" charset="-120"/>
                          <a:cs typeface="+mn-cs"/>
                        </a:rPr>
                        <a:t> </a:t>
                      </a:r>
                      <a:endParaRPr lang="zh-TW" altLang="en-US" sz="1200" b="1" kern="1200" dirty="0">
                        <a:solidFill>
                          <a:srgbClr val="0000FF"/>
                        </a:solidFill>
                        <a:highlight>
                          <a:srgbClr val="FFCF9F"/>
                        </a:highlight>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28" name="矩形 27">
            <a:extLst>
              <a:ext uri="{FF2B5EF4-FFF2-40B4-BE49-F238E27FC236}">
                <a16:creationId xmlns:a16="http://schemas.microsoft.com/office/drawing/2014/main" id="{75986589-E345-469D-934E-9DE9ADE6F290}"/>
              </a:ext>
            </a:extLst>
          </p:cNvPr>
          <p:cNvSpPr/>
          <p:nvPr/>
        </p:nvSpPr>
        <p:spPr>
          <a:xfrm>
            <a:off x="4513845" y="1033348"/>
            <a:ext cx="2089033" cy="461665"/>
          </a:xfrm>
          <a:prstGeom prst="rect">
            <a:avLst/>
          </a:prstGeom>
        </p:spPr>
        <p:txBody>
          <a:bodyPr wrap="none">
            <a:spAutoFit/>
          </a:bodyPr>
          <a:lstStyle/>
          <a:p>
            <a:pPr>
              <a:defRPr/>
            </a:pP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15</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964817" y="4202443"/>
            <a:ext cx="9156028" cy="2261290"/>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964816" y="2217883"/>
            <a:ext cx="9156029" cy="14062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p:cNvSpPr>
            <a:spLocks noGrp="1"/>
          </p:cNvSpPr>
          <p:nvPr>
            <p:ph idx="1"/>
          </p:nvPr>
        </p:nvSpPr>
        <p:spPr>
          <a:xfrm>
            <a:off x="1964817" y="1717335"/>
            <a:ext cx="9269240" cy="4681220"/>
          </a:xfrm>
        </p:spPr>
        <p:txBody>
          <a:bodyPr rtlCol="0">
            <a:noAutofit/>
          </a:bodyPr>
          <a:lstStyle/>
          <a:p>
            <a:pPr>
              <a:spcAft>
                <a:spcPts val="45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競賽</a:t>
            </a:r>
            <a:r>
              <a:rPr lang="zh-TW" altLang="en-US" b="1" dirty="0">
                <a:solidFill>
                  <a:srgbClr val="0033CC"/>
                </a:solidFill>
                <a:latin typeface="微軟正黑體" panose="020B0604030504040204" pitchFamily="34" charset="-120"/>
                <a:ea typeface="微軟正黑體" panose="020B0604030504040204" pitchFamily="34" charset="-120"/>
              </a:rPr>
              <a:t>（上限７分）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競賽得獎應於國中在學期間且至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115</a:t>
            </a:r>
            <a:r>
              <a:rPr lang="zh-TW" altLang="zh-TW"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zh-TW"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zh-TW" sz="1800" b="1" dirty="0">
                <a:solidFill>
                  <a:srgbClr val="C00000"/>
                </a:solidFill>
                <a:latin typeface="微軟正黑體" panose="020B0604030504040204" pitchFamily="34" charset="-120"/>
                <a:ea typeface="微軟正黑體" panose="020B0604030504040204" pitchFamily="34" charset="-120"/>
              </a:rPr>
              <a:t>日（星期</a:t>
            </a:r>
            <a:r>
              <a:rPr lang="zh-TW" altLang="en-US" sz="1800" b="1" dirty="0">
                <a:solidFill>
                  <a:srgbClr val="C00000"/>
                </a:solidFill>
                <a:latin typeface="微軟正黑體" panose="020B0604030504040204" pitchFamily="34" charset="-120"/>
                <a:ea typeface="微軟正黑體" panose="020B0604030504040204" pitchFamily="34" charset="-120"/>
              </a:rPr>
              <a:t>四</a:t>
            </a:r>
            <a:r>
              <a:rPr lang="zh-TW"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（含）前</a:t>
            </a:r>
            <a:r>
              <a:rPr lang="zh-TW" altLang="zh-TW" sz="1800" b="1" dirty="0">
                <a:solidFill>
                  <a:srgbClr val="C00000"/>
                </a:solidFill>
                <a:latin typeface="微軟正黑體" panose="020B0604030504040204" pitchFamily="34" charset="-120"/>
                <a:ea typeface="微軟正黑體" panose="020B0604030504040204" pitchFamily="34" charset="-120"/>
              </a:rPr>
              <a:t>取得為限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國際性</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全國性競賽項目以</a:t>
            </a:r>
            <a:r>
              <a:rPr lang="zh-TW" altLang="zh-TW" sz="1800" u="sng" dirty="0">
                <a:solidFill>
                  <a:srgbClr val="C00000"/>
                </a:solidFill>
                <a:latin typeface="微軟正黑體" panose="020B0604030504040204" pitchFamily="34" charset="-120"/>
                <a:ea typeface="微軟正黑體" panose="020B0604030504040204" pitchFamily="34" charset="-120"/>
              </a:rPr>
              <a:t>簡章所列項目</a:t>
            </a:r>
            <a:r>
              <a:rPr lang="zh-TW" altLang="zh-TW" sz="1800" dirty="0">
                <a:latin typeface="微軟正黑體" panose="020B0604030504040204" pitchFamily="34" charset="-120"/>
                <a:ea typeface="微軟正黑體" panose="020B0604030504040204" pitchFamily="34" charset="-120"/>
              </a:rPr>
              <a:t>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區域及縣（市）競賽以</a:t>
            </a:r>
            <a:r>
              <a:rPr lang="zh-TW" altLang="en-US" sz="1800" dirty="0">
                <a:solidFill>
                  <a:srgbClr val="C00000"/>
                </a:solidFill>
                <a:latin typeface="微軟正黑體" panose="020B0604030504040204" pitchFamily="34" charset="-120"/>
                <a:ea typeface="微軟正黑體" panose="020B0604030504040204" pitchFamily="34" charset="-120"/>
              </a:rPr>
              <a:t>縣市</a:t>
            </a:r>
            <a:r>
              <a:rPr lang="zh-TW" altLang="zh-TW" sz="1800" dirty="0">
                <a:solidFill>
                  <a:srgbClr val="C00000"/>
                </a:solidFill>
                <a:latin typeface="微軟正黑體" panose="020B0604030504040204" pitchFamily="34" charset="-120"/>
                <a:ea typeface="微軟正黑體" panose="020B0604030504040204" pitchFamily="34" charset="-120"/>
              </a:rPr>
              <a:t>政府主辦者為限</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highlight>
                  <a:srgbClr val="FFFF00"/>
                </a:highlight>
                <a:latin typeface="微軟正黑體" panose="020B0604030504040204" pitchFamily="34" charset="-120"/>
                <a:ea typeface="微軟正黑體" panose="020B0604030504040204" pitchFamily="34" charset="-120"/>
              </a:rPr>
              <a:t>且</a:t>
            </a:r>
            <a:r>
              <a:rPr lang="zh-TW" altLang="en-US" sz="1800" dirty="0">
                <a:solidFill>
                  <a:srgbClr val="C00000"/>
                </a:solidFill>
                <a:latin typeface="微軟正黑體" panose="020B0604030504040204" pitchFamily="34" charset="-120"/>
                <a:ea typeface="微軟正黑體" panose="020B0604030504040204" pitchFamily="34" charset="-120"/>
              </a:rPr>
              <a:t>獲獎證明落款人：</a:t>
            </a:r>
            <a:r>
              <a:rPr lang="zh-TW" altLang="en-US" sz="1800" b="1" dirty="0">
                <a:solidFill>
                  <a:srgbClr val="C00000"/>
                </a:solidFill>
                <a:latin typeface="微軟正黑體" panose="020B0604030504040204" pitchFamily="34" charset="-120"/>
                <a:ea typeface="微軟正黑體" panose="020B0604030504040204" pitchFamily="34" charset="-120"/>
              </a:rPr>
              <a:t>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為縣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長</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直轄市為市長或其所屬之一級機關首長</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服務學習</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15</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採計學校服務表現</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擔任班級幹部、小老師或社團幹部任滿</a:t>
            </a:r>
            <a:r>
              <a:rPr lang="zh-TW" altLang="zh-TW" sz="1800" dirty="0">
                <a:solidFill>
                  <a:srgbClr val="C00000"/>
                </a:solidFill>
                <a:latin typeface="微軟正黑體" panose="020B0604030504040204" pitchFamily="34" charset="-120"/>
                <a:ea typeface="微軟正黑體" panose="020B0604030504040204" pitchFamily="34" charset="-120"/>
              </a:rPr>
              <a:t>一學期得</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latin typeface="微軟正黑體" panose="020B0604030504040204" pitchFamily="34" charset="-120"/>
                <a:ea typeface="微軟正黑體" panose="020B0604030504040204" pitchFamily="34" charset="-120"/>
              </a:rPr>
              <a:t>，</a:t>
            </a:r>
            <a:br>
              <a:rPr lang="en-US" altLang="zh-TW" sz="1800" dirty="0">
                <a:latin typeface="微軟正黑體" panose="020B0604030504040204" pitchFamily="34" charset="-120"/>
                <a:ea typeface="微軟正黑體" panose="020B0604030504040204" pitchFamily="34" charset="-120"/>
              </a:rPr>
            </a:br>
            <a:r>
              <a:rPr lang="zh-TW" altLang="zh-TW" sz="1800" dirty="0">
                <a:solidFill>
                  <a:srgbClr val="C00000"/>
                </a:solidFill>
                <a:latin typeface="微軟正黑體" panose="020B0604030504040204" pitchFamily="34" charset="-120"/>
                <a:ea typeface="微軟正黑體" panose="020B0604030504040204" pitchFamily="34" charset="-120"/>
              </a:rPr>
              <a:t>同一學期同時擔任班級幹部、小老師或社團幹部，仍以</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採計。</a:t>
            </a:r>
            <a:br>
              <a:rPr lang="en-US" altLang="zh-TW" sz="1800" dirty="0">
                <a:solidFill>
                  <a:srgbClr val="C00000"/>
                </a:solidFill>
                <a:latin typeface="微軟正黑體" panose="020B0604030504040204" pitchFamily="34" charset="-120"/>
                <a:ea typeface="微軟正黑體" panose="020B0604030504040204" pitchFamily="34" charset="-120"/>
              </a:rPr>
            </a:br>
            <a:r>
              <a:rPr lang="zh-TW" altLang="zh-TW" sz="1800" dirty="0">
                <a:solidFill>
                  <a:srgbClr val="0000CC"/>
                </a:solidFill>
                <a:latin typeface="微軟正黑體" panose="020B0604030504040204" pitchFamily="34" charset="-120"/>
                <a:ea typeface="微軟正黑體" panose="020B0604030504040204" pitchFamily="34" charset="-120"/>
              </a:rPr>
              <a:t>除副班長、副社長，</a:t>
            </a:r>
            <a:r>
              <a:rPr lang="zh-TW" altLang="zh-TW" sz="1800" dirty="0">
                <a:solidFill>
                  <a:srgbClr val="C00000"/>
                </a:solidFill>
                <a:latin typeface="微軟正黑體" panose="020B0604030504040204" pitchFamily="34" charset="-120"/>
                <a:ea typeface="微軟正黑體" panose="020B0604030504040204" pitchFamily="34" charset="-120"/>
              </a:rPr>
              <a:t>其餘副級幹部皆不採計。</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校外服務學習時數</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參加校內服務學習課程及活動，或於校外參加志工服務或社區服務</a:t>
            </a:r>
            <a:r>
              <a:rPr lang="zh-TW" altLang="en-US" sz="1800" dirty="0">
                <a:highlight>
                  <a:srgbClr val="FFFF00"/>
                </a:highlight>
                <a:latin typeface="微軟正黑體" panose="020B0604030504040204" pitchFamily="34" charset="-120"/>
                <a:ea typeface="微軟正黑體" panose="020B0604030504040204" pitchFamily="34" charset="-120"/>
              </a:rPr>
              <a:t>每</a:t>
            </a:r>
            <a:r>
              <a:rPr lang="zh-TW" altLang="zh-TW" sz="1800" dirty="0">
                <a:solidFill>
                  <a:srgbClr val="C00000"/>
                </a:solidFill>
                <a:highlight>
                  <a:srgbClr val="FFFF00"/>
                </a:highlight>
                <a:latin typeface="微軟正黑體" panose="020B0604030504040204" pitchFamily="34" charset="-120"/>
                <a:ea typeface="微軟正黑體" panose="020B0604030504040204" pitchFamily="34" charset="-120"/>
              </a:rPr>
              <a:t>滿</a:t>
            </a:r>
            <a:r>
              <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rPr>
              <a:t>1</a:t>
            </a:r>
            <a:r>
              <a:rPr lang="zh-TW" altLang="zh-TW" sz="1800" dirty="0">
                <a:solidFill>
                  <a:srgbClr val="C00000"/>
                </a:solidFill>
                <a:highlight>
                  <a:srgbClr val="FFFF00"/>
                </a:highlight>
                <a:latin typeface="微軟正黑體" panose="020B0604030504040204" pitchFamily="34" charset="-120"/>
                <a:ea typeface="微軟正黑體" panose="020B0604030504040204" pitchFamily="34" charset="-120"/>
              </a:rPr>
              <a:t>小時得</a:t>
            </a:r>
            <a:r>
              <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rPr>
              <a:t> </a:t>
            </a:r>
            <a:r>
              <a:rPr lang="en-US" altLang="zh-TW" sz="1800" b="1" dirty="0">
                <a:solidFill>
                  <a:srgbClr val="C00000"/>
                </a:solidFill>
                <a:highlight>
                  <a:srgbClr val="FFFF00"/>
                </a:highlight>
                <a:latin typeface="微軟正黑體" panose="020B0604030504040204" pitchFamily="34" charset="-120"/>
                <a:ea typeface="微軟正黑體" panose="020B0604030504040204" pitchFamily="34" charset="-120"/>
              </a:rPr>
              <a:t>0.25</a:t>
            </a:r>
            <a:r>
              <a:rPr lang="zh-TW" altLang="zh-TW" sz="1800" b="1" dirty="0">
                <a:solidFill>
                  <a:srgbClr val="C00000"/>
                </a:solidFill>
                <a:highlight>
                  <a:srgbClr val="FFFF00"/>
                </a:highlight>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en-US" sz="1800" dirty="0">
                <a:latin typeface="微軟正黑體" panose="020B0604030504040204" pitchFamily="34" charset="-120"/>
                <a:ea typeface="微軟正黑體" panose="020B0604030504040204" pitchFamily="34" charset="-120"/>
              </a:rPr>
              <a:t>相關服務學習應於</a:t>
            </a:r>
            <a:r>
              <a:rPr lang="zh-TW" altLang="en-US" sz="1800" dirty="0">
                <a:solidFill>
                  <a:srgbClr val="C00000"/>
                </a:solidFill>
                <a:latin typeface="微軟正黑體" panose="020B0604030504040204" pitchFamily="34" charset="-120"/>
                <a:ea typeface="微軟正黑體" panose="020B0604030504040204" pitchFamily="34" charset="-120"/>
              </a:rPr>
              <a:t>國中就學期間且至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115</a:t>
            </a:r>
            <a:r>
              <a:rPr lang="zh-TW" altLang="en-US"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en-US"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en-US" sz="1800" b="1" dirty="0">
                <a:solidFill>
                  <a:srgbClr val="C00000"/>
                </a:solidFill>
                <a:latin typeface="微軟正黑體" panose="020B0604030504040204" pitchFamily="34" charset="-120"/>
                <a:ea typeface="微軟正黑體" panose="020B0604030504040204" pitchFamily="34" charset="-120"/>
              </a:rPr>
              <a:t>日（星期四）（含）前取得為限</a:t>
            </a:r>
            <a:r>
              <a:rPr lang="zh-TW" altLang="en-US" sz="1800" dirty="0">
                <a:solidFill>
                  <a:srgbClr val="C00000"/>
                </a:solidFill>
                <a:latin typeface="微軟正黑體" panose="020B0604030504040204" pitchFamily="34" charset="-120"/>
                <a:ea typeface="微軟正黑體" panose="020B0604030504040204" pitchFamily="34" charset="-120"/>
              </a:rPr>
              <a:t>。</a:t>
            </a:r>
            <a:endParaRPr lang="zh-TW" altLang="zh-TW" sz="1800" dirty="0">
              <a:solidFill>
                <a:srgbClr val="C00000"/>
              </a:solidFill>
              <a:latin typeface="微軟正黑體" panose="020B0604030504040204" pitchFamily="34" charset="-120"/>
              <a:ea typeface="微軟正黑體" panose="020B0604030504040204" pitchFamily="34" charset="-120"/>
            </a:endParaRPr>
          </a:p>
        </p:txBody>
      </p:sp>
      <p:cxnSp>
        <p:nvCxnSpPr>
          <p:cNvPr id="15" name="直接连接符 42">
            <a:extLst>
              <a:ext uri="{FF2B5EF4-FFF2-40B4-BE49-F238E27FC236}">
                <a16:creationId xmlns:a16="http://schemas.microsoft.com/office/drawing/2014/main" id="{2F665846-9C60-44C9-9595-9EC7F9322141}"/>
              </a:ext>
            </a:extLst>
          </p:cNvPr>
          <p:cNvCxnSpPr>
            <a:cxnSpLocks/>
          </p:cNvCxnSpPr>
          <p:nvPr/>
        </p:nvCxnSpPr>
        <p:spPr>
          <a:xfrm>
            <a:off x="863387" y="77425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8090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7" name="標題 1"/>
          <p:cNvSpPr txBox="1">
            <a:spLocks/>
          </p:cNvSpPr>
          <p:nvPr/>
        </p:nvSpPr>
        <p:spPr bwMode="auto">
          <a:xfrm>
            <a:off x="815801" y="338138"/>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4/7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1524001" y="992586"/>
            <a:ext cx="3005959" cy="488825"/>
            <a:chOff x="0" y="992585"/>
            <a:chExt cx="3005959" cy="488825"/>
          </a:xfrm>
        </p:grpSpPr>
        <p:grpSp>
          <p:nvGrpSpPr>
            <p:cNvPr id="19" name="组合 7"/>
            <p:cNvGrpSpPr/>
            <p:nvPr/>
          </p:nvGrpSpPr>
          <p:grpSpPr>
            <a:xfrm>
              <a:off x="0" y="992585"/>
              <a:ext cx="3005959" cy="481870"/>
              <a:chOff x="0" y="194743"/>
              <a:chExt cx="2100111" cy="586202"/>
            </a:xfrm>
          </p:grpSpPr>
          <p:sp>
            <p:nvSpPr>
              <p:cNvPr id="21"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22" name="组合 9"/>
              <p:cNvGrpSpPr/>
              <p:nvPr/>
            </p:nvGrpSpPr>
            <p:grpSpPr>
              <a:xfrm>
                <a:off x="0" y="290669"/>
                <a:ext cx="424561" cy="355906"/>
                <a:chOff x="469900" y="728859"/>
                <a:chExt cx="424561" cy="355906"/>
              </a:xfrm>
            </p:grpSpPr>
            <p:sp>
              <p:nvSpPr>
                <p:cNvPr id="23"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5"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6"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7"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8"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9"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0"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20"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4" name="文字方塊 3"/>
          <p:cNvSpPr txBox="1"/>
          <p:nvPr/>
        </p:nvSpPr>
        <p:spPr>
          <a:xfrm>
            <a:off x="4777877" y="1100281"/>
            <a:ext cx="4165826" cy="461665"/>
          </a:xfrm>
          <a:prstGeom prst="rect">
            <a:avLst/>
          </a:prstGeom>
          <a:noFill/>
        </p:spPr>
        <p:txBody>
          <a:bodyPr wrap="square" rtlCol="0">
            <a:spAutoFit/>
          </a:bodyPr>
          <a:lstStyle/>
          <a:p>
            <a:r>
              <a:rPr lang="zh-TW" altLang="en-US" sz="2400" b="1" dirty="0">
                <a:solidFill>
                  <a:srgbClr val="0000CC"/>
                </a:solidFill>
                <a:latin typeface="微軟正黑體" panose="020B0604030504040204" pitchFamily="34" charset="-120"/>
                <a:ea typeface="微軟正黑體" panose="020B0604030504040204" pitchFamily="34" charset="-120"/>
              </a:rPr>
              <a:t>分項目為二大項，</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15</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00CC"/>
              </a:solidFill>
              <a:latin typeface="微軟正黑體" panose="020B0604030504040204" pitchFamily="34" charset="-120"/>
              <a:ea typeface="微軟正黑體" panose="020B0604030504040204" pitchFamily="34" charset="-120"/>
            </a:endParaRPr>
          </a:p>
        </p:txBody>
      </p:sp>
      <p:sp>
        <p:nvSpPr>
          <p:cNvPr id="31" name="投影片編號版面配置區 4">
            <a:extLst>
              <a:ext uri="{FF2B5EF4-FFF2-40B4-BE49-F238E27FC236}">
                <a16:creationId xmlns:a16="http://schemas.microsoft.com/office/drawing/2014/main" id="{70E83BCF-6752-4542-AB69-16C840B77CD8}"/>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內容版面配置區 2"/>
          <p:cNvSpPr txBox="1">
            <a:spLocks/>
          </p:cNvSpPr>
          <p:nvPr/>
        </p:nvSpPr>
        <p:spPr bwMode="auto">
          <a:xfrm>
            <a:off x="1770382" y="972986"/>
            <a:ext cx="8661488" cy="135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buFont typeface="Wingdings" panose="05000000000000000000" pitchFamily="2" charset="2"/>
              <a:buChar char="Ø"/>
            </a:pPr>
            <a:r>
              <a:rPr lang="zh-TW" altLang="zh-TW" sz="2600" dirty="0">
                <a:solidFill>
                  <a:srgbClr val="0000CC"/>
                </a:solidFill>
                <a:latin typeface="微軟正黑體" panose="020B0604030504040204" pitchFamily="34" charset="-120"/>
                <a:ea typeface="微軟正黑體" panose="020B0604030504040204" pitchFamily="34" charset="-120"/>
              </a:rPr>
              <a:t>區域及縣（市）競賽以</a:t>
            </a:r>
            <a:r>
              <a:rPr lang="zh-TW" altLang="en-US" sz="2600" b="1" dirty="0">
                <a:solidFill>
                  <a:srgbClr val="0000CC"/>
                </a:solidFill>
                <a:latin typeface="微軟正黑體" panose="020B0604030504040204" pitchFamily="34" charset="-120"/>
                <a:ea typeface="微軟正黑體" panose="020B0604030504040204" pitchFamily="34" charset="-120"/>
              </a:rPr>
              <a:t>縣市</a:t>
            </a:r>
            <a:r>
              <a:rPr lang="zh-TW" altLang="zh-TW" sz="2600" b="1" dirty="0">
                <a:solidFill>
                  <a:srgbClr val="0000CC"/>
                </a:solidFill>
                <a:latin typeface="微軟正黑體" panose="020B0604030504040204" pitchFamily="34" charset="-120"/>
                <a:ea typeface="微軟正黑體" panose="020B0604030504040204" pitchFamily="34" charset="-120"/>
              </a:rPr>
              <a:t>政府主辦者</a:t>
            </a:r>
            <a:r>
              <a:rPr lang="zh-TW" altLang="zh-TW" sz="2600" dirty="0">
                <a:solidFill>
                  <a:srgbClr val="0000CC"/>
                </a:solidFill>
                <a:latin typeface="微軟正黑體" panose="020B0604030504040204" pitchFamily="34" charset="-120"/>
                <a:ea typeface="微軟正黑體" panose="020B0604030504040204" pitchFamily="34" charset="-120"/>
              </a:rPr>
              <a:t>為限</a:t>
            </a:r>
            <a:endParaRPr lang="en-US" altLang="zh-TW" sz="2600" dirty="0">
              <a:solidFill>
                <a:srgbClr val="0000CC"/>
              </a:solidFill>
              <a:latin typeface="微軟正黑體" panose="020B0604030504040204" pitchFamily="34" charset="-120"/>
              <a:ea typeface="微軟正黑體" panose="020B0604030504040204" pitchFamily="34" charset="-120"/>
            </a:endParaRPr>
          </a:p>
          <a:p>
            <a:pPr marL="0" indent="0">
              <a:buNone/>
            </a:pPr>
            <a:r>
              <a:rPr lang="zh-TW" altLang="en-US" sz="2600" dirty="0">
                <a:solidFill>
                  <a:srgbClr val="C00000"/>
                </a:solidFill>
                <a:latin typeface="微軟正黑體" panose="020B0604030504040204" pitchFamily="34" charset="-120"/>
                <a:ea typeface="微軟正黑體" panose="020B0604030504040204" pitchFamily="34" charset="-120"/>
              </a:rPr>
              <a:t>獲獎證明落款人：</a:t>
            </a:r>
            <a:r>
              <a:rPr lang="zh-TW" altLang="en-US" sz="2600" b="1" dirty="0">
                <a:solidFill>
                  <a:srgbClr val="C00000"/>
                </a:solidFill>
                <a:latin typeface="微軟正黑體" panose="020B0604030504040204" pitchFamily="34" charset="-120"/>
                <a:ea typeface="微軟正黑體" panose="020B0604030504040204" pitchFamily="34" charset="-120"/>
              </a:rPr>
              <a:t>縣（市）為縣（市）長</a:t>
            </a:r>
            <a:r>
              <a:rPr lang="zh-TW" altLang="en-US" sz="2600" dirty="0">
                <a:solidFill>
                  <a:srgbClr val="C00000"/>
                </a:solidFill>
                <a:latin typeface="微軟正黑體" panose="020B0604030504040204" pitchFamily="34" charset="-120"/>
                <a:ea typeface="微軟正黑體" panose="020B0604030504040204" pitchFamily="34" charset="-120"/>
              </a:rPr>
              <a:t>；</a:t>
            </a:r>
            <a:br>
              <a:rPr lang="en-US" altLang="zh-TW" sz="2600" dirty="0">
                <a:solidFill>
                  <a:srgbClr val="C00000"/>
                </a:solidFill>
                <a:latin typeface="微軟正黑體" panose="020B0604030504040204" pitchFamily="34" charset="-120"/>
                <a:ea typeface="微軟正黑體" panose="020B0604030504040204" pitchFamily="34" charset="-120"/>
              </a:rPr>
            </a:br>
            <a:r>
              <a:rPr lang="zh-TW" altLang="en-US" sz="2600" dirty="0">
                <a:solidFill>
                  <a:srgbClr val="C00000"/>
                </a:solidFill>
                <a:latin typeface="微軟正黑體" panose="020B0604030504040204" pitchFamily="34" charset="-120"/>
                <a:ea typeface="微軟正黑體" panose="020B0604030504040204" pitchFamily="34" charset="-120"/>
              </a:rPr>
              <a:t>　　　　　　　　</a:t>
            </a:r>
            <a:r>
              <a:rPr lang="zh-TW" altLang="en-US" sz="2600" b="1" dirty="0">
                <a:solidFill>
                  <a:srgbClr val="C00000"/>
                </a:solidFill>
                <a:latin typeface="微軟正黑體" panose="020B0604030504040204" pitchFamily="34" charset="-120"/>
                <a:ea typeface="微軟正黑體" panose="020B0604030504040204" pitchFamily="34" charset="-120"/>
              </a:rPr>
              <a:t>直轄市為市長或其所屬之一級機關首長</a:t>
            </a:r>
            <a:endParaRPr lang="zh-TW" altLang="zh-TW" sz="2600" dirty="0">
              <a:solidFill>
                <a:srgbClr val="C0000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6361915" y="2364392"/>
            <a:ext cx="4134336" cy="4348749"/>
            <a:chOff x="4833394" y="2365913"/>
            <a:chExt cx="4134336" cy="4348749"/>
          </a:xfrm>
        </p:grpSpPr>
        <p:grpSp>
          <p:nvGrpSpPr>
            <p:cNvPr id="5" name="群組 4"/>
            <p:cNvGrpSpPr>
              <a:grpSpLocks noChangeAspect="1"/>
            </p:cNvGrpSpPr>
            <p:nvPr/>
          </p:nvGrpSpPr>
          <p:grpSpPr>
            <a:xfrm>
              <a:off x="4833394" y="2365913"/>
              <a:ext cx="3116336" cy="4348749"/>
              <a:chOff x="6373621" y="1499764"/>
              <a:chExt cx="3743348" cy="5223723"/>
            </a:xfrm>
          </p:grpSpPr>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3621" y="1499764"/>
                <a:ext cx="3743348" cy="5223723"/>
              </a:xfrm>
              <a:prstGeom prst="rect">
                <a:avLst/>
              </a:prstGeom>
            </p:spPr>
          </p:pic>
          <p:sp>
            <p:nvSpPr>
              <p:cNvPr id="16" name="圓角矩形 15"/>
              <p:cNvSpPr/>
              <p:nvPr/>
            </p:nvSpPr>
            <p:spPr bwMode="auto">
              <a:xfrm>
                <a:off x="7911686" y="3634498"/>
                <a:ext cx="234197" cy="210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圓角矩形 16"/>
              <p:cNvSpPr/>
              <p:nvPr/>
            </p:nvSpPr>
            <p:spPr bwMode="auto">
              <a:xfrm>
                <a:off x="7893470" y="3886915"/>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圓角矩形 52"/>
              <p:cNvSpPr/>
              <p:nvPr/>
            </p:nvSpPr>
            <p:spPr bwMode="auto">
              <a:xfrm>
                <a:off x="6970465" y="2335297"/>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4" name="圓角矩形 53"/>
              <p:cNvSpPr/>
              <p:nvPr/>
            </p:nvSpPr>
            <p:spPr bwMode="auto">
              <a:xfrm>
                <a:off x="7811348" y="5728369"/>
                <a:ext cx="45719"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 name="圓角矩形 54"/>
              <p:cNvSpPr/>
              <p:nvPr/>
            </p:nvSpPr>
            <p:spPr bwMode="auto">
              <a:xfrm>
                <a:off x="7814105" y="5667010"/>
                <a:ext cx="36000" cy="3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文字方塊 1"/>
              <p:cNvSpPr txBox="1"/>
              <p:nvPr/>
            </p:nvSpPr>
            <p:spPr>
              <a:xfrm>
                <a:off x="7693437" y="5552026"/>
                <a:ext cx="291140" cy="277276"/>
              </a:xfrm>
              <a:prstGeom prst="rect">
                <a:avLst/>
              </a:prstGeom>
              <a:noFill/>
            </p:spPr>
            <p:txBody>
              <a:bodyPr wrap="none" rtlCol="0">
                <a:spAutoFit/>
              </a:bodyPr>
              <a:lstStyle/>
              <a:p>
                <a:r>
                  <a:rPr lang="en-US" altLang="zh-TW" sz="900" dirty="0">
                    <a:solidFill>
                      <a:schemeClr val="tx1">
                        <a:lumMod val="65000"/>
                        <a:lumOff val="35000"/>
                      </a:schemeClr>
                    </a:solidFill>
                    <a:latin typeface="標楷體" panose="03000509000000000000" pitchFamily="65" charset="-120"/>
                    <a:ea typeface="標楷體" panose="03000509000000000000" pitchFamily="65" charset="-120"/>
                  </a:rPr>
                  <a:t>9</a:t>
                </a:r>
                <a:endParaRPr lang="zh-TW" altLang="en-US" sz="900" dirty="0">
                  <a:solidFill>
                    <a:schemeClr val="tx1">
                      <a:lumMod val="65000"/>
                      <a:lumOff val="35000"/>
                    </a:schemeClr>
                  </a:solidFill>
                  <a:latin typeface="標楷體" panose="03000509000000000000" pitchFamily="65" charset="-120"/>
                  <a:ea typeface="標楷體" panose="03000509000000000000" pitchFamily="65" charset="-120"/>
                </a:endParaRPr>
              </a:p>
            </p:txBody>
          </p:sp>
        </p:grpSp>
        <p:sp>
          <p:nvSpPr>
            <p:cNvPr id="19" name="圓角矩形 18"/>
            <p:cNvSpPr/>
            <p:nvPr/>
          </p:nvSpPr>
          <p:spPr>
            <a:xfrm>
              <a:off x="5370496" y="4995124"/>
              <a:ext cx="899111" cy="2969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7183613" y="3916485"/>
              <a:ext cx="1784117" cy="683264"/>
            </a:xfrm>
            <a:prstGeom prst="rect">
              <a:avLst/>
            </a:prstGeom>
            <a:solidFill>
              <a:schemeClr val="accent5">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spcBef>
                  <a:spcPct val="20000"/>
                </a:spcBef>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a:spcBef>
                  <a:spcPct val="20000"/>
                </a:spcBef>
                <a:buFont typeface="Wingdings" panose="05000000000000000000" pitchFamily="2" charset="2"/>
                <a:buChar char="ü"/>
                <a:defRPr/>
              </a:pPr>
              <a:r>
                <a:rPr lang="zh-TW" altLang="en-US" sz="1200" dirty="0">
                  <a:solidFill>
                    <a:srgbClr val="C00000"/>
                  </a:solidFill>
                  <a:latin typeface="微軟正黑體" panose="020B0604030504040204" pitchFamily="34" charset="-120"/>
                  <a:ea typeface="微軟正黑體" panose="020B0604030504040204" pitchFamily="34" charset="-120"/>
                </a:rPr>
                <a:t>直轄市為</a:t>
              </a:r>
              <a:r>
                <a:rPr lang="zh-TW" altLang="en-US" sz="1200" b="1" dirty="0">
                  <a:solidFill>
                    <a:srgbClr val="C00000"/>
                  </a:solidFill>
                  <a:latin typeface="微軟正黑體" panose="020B0604030504040204" pitchFamily="34" charset="-120"/>
                  <a:ea typeface="微軟正黑體" panose="020B0604030504040204" pitchFamily="34" charset="-120"/>
                </a:rPr>
                <a:t>市長或其所屬之一級機關首長</a:t>
              </a:r>
              <a:endParaRPr lang="zh-TW" altLang="en-US" sz="1200" dirty="0">
                <a:solidFill>
                  <a:srgbClr val="0070C0"/>
                </a:solidFill>
                <a:latin typeface="微軟正黑體" pitchFamily="34" charset="-120"/>
                <a:ea typeface="微軟正黑體" pitchFamily="34" charset="-120"/>
              </a:endParaRPr>
            </a:p>
          </p:txBody>
        </p:sp>
        <p:cxnSp>
          <p:nvCxnSpPr>
            <p:cNvPr id="21" name="直線單箭頭接點 20"/>
            <p:cNvCxnSpPr/>
            <p:nvPr/>
          </p:nvCxnSpPr>
          <p:spPr>
            <a:xfrm flipH="1">
              <a:off x="6269607" y="4593287"/>
              <a:ext cx="914006" cy="49614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1736835" y="2364392"/>
            <a:ext cx="4333023" cy="4348749"/>
            <a:chOff x="212834" y="2364391"/>
            <a:chExt cx="4333023" cy="4348749"/>
          </a:xfrm>
        </p:grpSpPr>
        <p:sp>
          <p:nvSpPr>
            <p:cNvPr id="13" name="矩形 12"/>
            <p:cNvSpPr/>
            <p:nvPr/>
          </p:nvSpPr>
          <p:spPr>
            <a:xfrm>
              <a:off x="212834" y="4213064"/>
              <a:ext cx="1339276" cy="498598"/>
            </a:xfrm>
            <a:prstGeom prst="rect">
              <a:avLst/>
            </a:prstGeom>
            <a:solidFill>
              <a:schemeClr val="accent5">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spcBef>
                  <a:spcPct val="20000"/>
                </a:spcBef>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a:spcBef>
                  <a:spcPct val="20000"/>
                </a:spcBef>
                <a:buFont typeface="Wingdings" panose="05000000000000000000" pitchFamily="2" charset="2"/>
                <a:buChar char="ü"/>
                <a:defRPr/>
              </a:pPr>
              <a:r>
                <a:rPr lang="zh-TW" altLang="en-US" sz="1200" b="1" dirty="0">
                  <a:solidFill>
                    <a:srgbClr val="C00000"/>
                  </a:solidFill>
                  <a:latin typeface="微軟正黑體" panose="020B0604030504040204" pitchFamily="34" charset="-120"/>
                  <a:ea typeface="微軟正黑體" panose="020B0604030504040204" pitchFamily="34" charset="-120"/>
                </a:rPr>
                <a:t>縣市為縣市長</a:t>
              </a:r>
              <a:endParaRPr lang="en-US" altLang="zh-TW" sz="1200" dirty="0">
                <a:solidFill>
                  <a:srgbClr val="C00000"/>
                </a:solidFill>
                <a:latin typeface="微軟正黑體" panose="020B0604030504040204" pitchFamily="34" charset="-120"/>
                <a:ea typeface="微軟正黑體" panose="020B0604030504040204" pitchFamily="34" charset="-120"/>
              </a:endParaRPr>
            </a:p>
          </p:txBody>
        </p:sp>
        <p:grpSp>
          <p:nvGrpSpPr>
            <p:cNvPr id="25" name="群組 24"/>
            <p:cNvGrpSpPr>
              <a:grpSpLocks noChangeAspect="1"/>
            </p:cNvGrpSpPr>
            <p:nvPr/>
          </p:nvGrpSpPr>
          <p:grpSpPr>
            <a:xfrm>
              <a:off x="1552110" y="2364391"/>
              <a:ext cx="2993747" cy="4348749"/>
              <a:chOff x="2464576" y="1414039"/>
              <a:chExt cx="3596092" cy="5223723"/>
            </a:xfrm>
          </p:grpSpPr>
          <p:pic>
            <p:nvPicPr>
              <p:cNvPr id="10" name="圖片 9"/>
              <p:cNvPicPr>
                <a:picLocks noChangeAspect="1"/>
              </p:cNvPicPr>
              <p:nvPr/>
            </p:nvPicPr>
            <p:blipFill rotWithShape="1">
              <a:blip r:embed="rId4" cstate="email">
                <a:extLst>
                  <a:ext uri="{28A0092B-C50C-407E-A947-70E740481C1C}">
                    <a14:useLocalDpi xmlns:a14="http://schemas.microsoft.com/office/drawing/2010/main"/>
                  </a:ext>
                </a:extLst>
              </a:blip>
              <a:srcRect l="5732" t="4363" r="6017" b="4607"/>
              <a:stretch/>
            </p:blipFill>
            <p:spPr>
              <a:xfrm>
                <a:off x="2464576" y="1414039"/>
                <a:ext cx="3596092" cy="5223723"/>
              </a:xfrm>
              <a:prstGeom prst="rect">
                <a:avLst/>
              </a:prstGeom>
            </p:spPr>
          </p:pic>
          <p:sp>
            <p:nvSpPr>
              <p:cNvPr id="27" name="圓角矩形 26"/>
              <p:cNvSpPr/>
              <p:nvPr/>
            </p:nvSpPr>
            <p:spPr bwMode="auto">
              <a:xfrm>
                <a:off x="2826269" y="2878206"/>
                <a:ext cx="364430"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圓角矩形 27"/>
              <p:cNvSpPr/>
              <p:nvPr/>
            </p:nvSpPr>
            <p:spPr bwMode="auto">
              <a:xfrm>
                <a:off x="3963539" y="2878206"/>
                <a:ext cx="711376"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圓角矩形 10"/>
            <p:cNvSpPr/>
            <p:nvPr/>
          </p:nvSpPr>
          <p:spPr>
            <a:xfrm>
              <a:off x="2214124" y="4687910"/>
              <a:ext cx="2010146" cy="5924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5" name="直線單箭頭接點 14"/>
            <p:cNvCxnSpPr/>
            <p:nvPr/>
          </p:nvCxnSpPr>
          <p:spPr>
            <a:xfrm flipH="1" flipV="1">
              <a:off x="1492315" y="4593287"/>
              <a:ext cx="721808" cy="34769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770951" y="76142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974079" y="26807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8" name="標題 1"/>
          <p:cNvSpPr txBox="1">
            <a:spLocks/>
          </p:cNvSpPr>
          <p:nvPr/>
        </p:nvSpPr>
        <p:spPr bwMode="auto">
          <a:xfrm>
            <a:off x="723365" y="32531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、成績採計與計算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競賽獎狀範例（</a:t>
            </a:r>
            <a:r>
              <a:rPr lang="en-US" altLang="zh-TW" sz="2800" b="1" dirty="0">
                <a:solidFill>
                  <a:srgbClr val="002060"/>
                </a:solidFill>
                <a:latin typeface="微軟正黑體" panose="020B0604030504040204" pitchFamily="34" charset="-120"/>
                <a:ea typeface="微軟正黑體" panose="020B0604030504040204" pitchFamily="34" charset="-120"/>
              </a:rPr>
              <a:t>5/7</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a:p>
            <a:pPr>
              <a:lnSpc>
                <a:spcPct val="90000"/>
              </a:lnSpc>
            </a:pP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29" name="投影片編號版面配置區 4">
            <a:extLst>
              <a:ext uri="{FF2B5EF4-FFF2-40B4-BE49-F238E27FC236}">
                <a16:creationId xmlns:a16="http://schemas.microsoft.com/office/drawing/2014/main" id="{9398AE8A-F235-4253-B640-ECC8D602594C}"/>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a:extLst>
              <a:ext uri="{FF2B5EF4-FFF2-40B4-BE49-F238E27FC236}">
                <a16:creationId xmlns:a16="http://schemas.microsoft.com/office/drawing/2014/main" id="{F4DA605C-9FF5-0799-30A7-2C8C16C95CD7}"/>
              </a:ext>
            </a:extLst>
          </p:cNvPr>
          <p:cNvSpPr/>
          <p:nvPr/>
        </p:nvSpPr>
        <p:spPr>
          <a:xfrm>
            <a:off x="3680608" y="3814763"/>
            <a:ext cx="224642" cy="1766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6403F6C5-FD67-1EC4-1FC0-27FC397E398A}"/>
              </a:ext>
            </a:extLst>
          </p:cNvPr>
          <p:cNvSpPr txBox="1"/>
          <p:nvPr/>
        </p:nvSpPr>
        <p:spPr>
          <a:xfrm>
            <a:off x="3591186" y="3768231"/>
            <a:ext cx="604497" cy="276999"/>
          </a:xfrm>
          <a:prstGeom prst="rect">
            <a:avLst/>
          </a:prstGeom>
          <a:noFill/>
        </p:spPr>
        <p:txBody>
          <a:bodyPr wrap="square" rtlCol="0">
            <a:spAutoFit/>
          </a:bodyPr>
          <a:lstStyle/>
          <a:p>
            <a:r>
              <a:rPr lang="en-US" altLang="zh-TW" sz="1200" dirty="0">
                <a:latin typeface="標楷體" panose="03000509000000000000" pitchFamily="65" charset="-120"/>
                <a:ea typeface="標楷體" panose="03000509000000000000" pitchFamily="65" charset="-120"/>
              </a:rPr>
              <a:t>113</a:t>
            </a:r>
            <a:endParaRPr lang="zh-TW" altLang="en-US" sz="1200" dirty="0">
              <a:latin typeface="標楷體" panose="03000509000000000000" pitchFamily="65" charset="-120"/>
              <a:ea typeface="標楷體" panose="03000509000000000000" pitchFamily="65" charset="-120"/>
            </a:endParaRPr>
          </a:p>
        </p:txBody>
      </p:sp>
      <p:sp>
        <p:nvSpPr>
          <p:cNvPr id="9" name="矩形 8">
            <a:extLst>
              <a:ext uri="{FF2B5EF4-FFF2-40B4-BE49-F238E27FC236}">
                <a16:creationId xmlns:a16="http://schemas.microsoft.com/office/drawing/2014/main" id="{5B1D3467-4B69-427F-64BE-4B692536F5CC}"/>
              </a:ext>
            </a:extLst>
          </p:cNvPr>
          <p:cNvSpPr/>
          <p:nvPr/>
        </p:nvSpPr>
        <p:spPr>
          <a:xfrm>
            <a:off x="4495800" y="5793581"/>
            <a:ext cx="121444" cy="715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464DA2A0-5CB8-7AF2-E4DF-E1A7C62FC977}"/>
              </a:ext>
            </a:extLst>
          </p:cNvPr>
          <p:cNvSpPr txBox="1"/>
          <p:nvPr/>
        </p:nvSpPr>
        <p:spPr>
          <a:xfrm>
            <a:off x="4375713" y="5718142"/>
            <a:ext cx="626269" cy="230832"/>
          </a:xfrm>
          <a:prstGeom prst="rect">
            <a:avLst/>
          </a:prstGeom>
          <a:noFill/>
        </p:spPr>
        <p:txBody>
          <a:bodyPr wrap="square" rtlCol="0">
            <a:spAutoFit/>
          </a:bodyPr>
          <a:lstStyle/>
          <a:p>
            <a:r>
              <a:rPr lang="en-US" altLang="zh-TW" sz="900" dirty="0"/>
              <a:t>113</a:t>
            </a:r>
            <a:endParaRPr lang="zh-TW" altLang="en-US" sz="900" dirty="0"/>
          </a:p>
        </p:txBody>
      </p:sp>
      <p:sp>
        <p:nvSpPr>
          <p:cNvPr id="14" name="矩形 13">
            <a:extLst>
              <a:ext uri="{FF2B5EF4-FFF2-40B4-BE49-F238E27FC236}">
                <a16:creationId xmlns:a16="http://schemas.microsoft.com/office/drawing/2014/main" id="{72F38A99-0922-0A44-3B1C-DB806EAC1BB7}"/>
              </a:ext>
            </a:extLst>
          </p:cNvPr>
          <p:cNvSpPr/>
          <p:nvPr/>
        </p:nvSpPr>
        <p:spPr>
          <a:xfrm>
            <a:off x="7409135" y="5768975"/>
            <a:ext cx="102916" cy="155313"/>
          </a:xfrm>
          <a:prstGeom prst="rect">
            <a:avLst/>
          </a:prstGeom>
          <a:solidFill>
            <a:srgbClr val="E96261"/>
          </a:solidFill>
          <a:ln>
            <a:solidFill>
              <a:srgbClr val="EC5F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691A11FD-2FDC-5B33-2429-94548779C948}"/>
              </a:ext>
            </a:extLst>
          </p:cNvPr>
          <p:cNvSpPr/>
          <p:nvPr/>
        </p:nvSpPr>
        <p:spPr>
          <a:xfrm>
            <a:off x="7547951" y="5820385"/>
            <a:ext cx="45719" cy="70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5D23D65F-E0B4-A7E9-D614-3023B300ADE6}"/>
              </a:ext>
            </a:extLst>
          </p:cNvPr>
          <p:cNvSpPr txBox="1"/>
          <p:nvPr/>
        </p:nvSpPr>
        <p:spPr>
          <a:xfrm>
            <a:off x="7398797" y="5740740"/>
            <a:ext cx="577458" cy="215444"/>
          </a:xfrm>
          <a:prstGeom prst="rect">
            <a:avLst/>
          </a:prstGeom>
          <a:noFill/>
        </p:spPr>
        <p:txBody>
          <a:bodyPr wrap="square" rtlCol="0">
            <a:spAutoFit/>
          </a:bodyPr>
          <a:lstStyle/>
          <a:p>
            <a:r>
              <a:rPr lang="en-US" altLang="zh-TW" sz="800" dirty="0">
                <a:solidFill>
                  <a:schemeClr val="bg2">
                    <a:lumMod val="25000"/>
                  </a:schemeClr>
                </a:solidFill>
                <a:latin typeface="標楷體" panose="03000509000000000000" pitchFamily="65" charset="-120"/>
                <a:ea typeface="標楷體" panose="03000509000000000000" pitchFamily="65" charset="-120"/>
              </a:rPr>
              <a:t>113</a:t>
            </a:r>
            <a:endParaRPr lang="zh-TW" altLang="en-US" sz="800" dirty="0">
              <a:solidFill>
                <a:schemeClr val="bg2">
                  <a:lumMod val="25000"/>
                </a:schemeClr>
              </a:solidFill>
              <a:latin typeface="標楷體" panose="03000509000000000000" pitchFamily="65" charset="-120"/>
              <a:ea typeface="標楷體" panose="03000509000000000000"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2">
            <a:extLst>
              <a:ext uri="{FF2B5EF4-FFF2-40B4-BE49-F238E27FC236}">
                <a16:creationId xmlns:a16="http://schemas.microsoft.com/office/drawing/2014/main" id="{2F665846-9C60-44C9-9595-9EC7F9322141}"/>
              </a:ext>
            </a:extLst>
          </p:cNvPr>
          <p:cNvCxnSpPr>
            <a:cxnSpLocks/>
          </p:cNvCxnSpPr>
          <p:nvPr/>
        </p:nvCxnSpPr>
        <p:spPr>
          <a:xfrm>
            <a:off x="812524" y="764305"/>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Freeform 6">
            <a:extLst>
              <a:ext uri="{FF2B5EF4-FFF2-40B4-BE49-F238E27FC236}">
                <a16:creationId xmlns:a16="http://schemas.microsoft.com/office/drawing/2014/main" id="{71AA52EC-7DB1-4E87-8C0D-FAA1C5227515}"/>
              </a:ext>
            </a:extLst>
          </p:cNvPr>
          <p:cNvSpPr>
            <a:spLocks noEditPoints="1"/>
          </p:cNvSpPr>
          <p:nvPr/>
        </p:nvSpPr>
        <p:spPr bwMode="auto">
          <a:xfrm>
            <a:off x="8015651" y="270960"/>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8" name="標題 1"/>
          <p:cNvSpPr txBox="1">
            <a:spLocks/>
          </p:cNvSpPr>
          <p:nvPr/>
        </p:nvSpPr>
        <p:spPr bwMode="auto">
          <a:xfrm>
            <a:off x="764938" y="328192"/>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6/7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a:extLst>
              <a:ext uri="{FF2B5EF4-FFF2-40B4-BE49-F238E27FC236}">
                <a16:creationId xmlns:a16="http://schemas.microsoft.com/office/drawing/2014/main" id="{6B8F229F-9CA7-4503-B453-AE6E7E53597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4" name="矩形 63">
            <a:extLst>
              <a:ext uri="{FF2B5EF4-FFF2-40B4-BE49-F238E27FC236}">
                <a16:creationId xmlns:a16="http://schemas.microsoft.com/office/drawing/2014/main" id="{83603301-5E33-461D-83D4-CBBA587D41E7}"/>
              </a:ext>
            </a:extLst>
          </p:cNvPr>
          <p:cNvSpPr/>
          <p:nvPr/>
        </p:nvSpPr>
        <p:spPr>
          <a:xfrm>
            <a:off x="1258100" y="3653400"/>
            <a:ext cx="8472336" cy="597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5" name="內容版面配置區 2">
            <a:extLst>
              <a:ext uri="{FF2B5EF4-FFF2-40B4-BE49-F238E27FC236}">
                <a16:creationId xmlns:a16="http://schemas.microsoft.com/office/drawing/2014/main" id="{56C85255-057B-4FA0-8BBE-E528FEA07409}"/>
              </a:ext>
            </a:extLst>
          </p:cNvPr>
          <p:cNvSpPr>
            <a:spLocks noGrp="1"/>
          </p:cNvSpPr>
          <p:nvPr>
            <p:ph idx="1"/>
          </p:nvPr>
        </p:nvSpPr>
        <p:spPr>
          <a:xfrm>
            <a:off x="1186612" y="1592978"/>
            <a:ext cx="9742644" cy="4922812"/>
          </a:xfrm>
        </p:spPr>
        <p:txBody>
          <a:bodyPr rtlCol="0">
            <a:noAutofit/>
          </a:bodyPr>
          <a:lstStyle/>
          <a:p>
            <a:pPr>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技藝優良</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marL="0" indent="0">
              <a:lnSpc>
                <a:spcPct val="100000"/>
              </a:lnSpc>
              <a:spcBef>
                <a:spcPts val="450"/>
              </a:spcBef>
              <a:spcAft>
                <a:spcPts val="225"/>
              </a:spcAft>
              <a:buNone/>
              <a:defRPr/>
            </a:pPr>
            <a:endParaRPr lang="en-US" altLang="zh-TW" sz="3600"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弱勢身分</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報名時具</a:t>
            </a:r>
            <a:r>
              <a:rPr lang="zh-TW" altLang="zh-TW" sz="1600" dirty="0">
                <a:solidFill>
                  <a:srgbClr val="C00000"/>
                </a:solidFill>
                <a:latin typeface="微軟正黑體" panose="020B0604030504040204" pitchFamily="34" charset="-120"/>
                <a:ea typeface="微軟正黑體" panose="020B0604030504040204" pitchFamily="34" charset="-120"/>
              </a:rPr>
              <a:t>低收入戶</a:t>
            </a:r>
            <a:r>
              <a:rPr lang="en-US" altLang="zh-TW" sz="1700" b="1" dirty="0">
                <a:solidFill>
                  <a:srgbClr val="C00000"/>
                </a:solidFill>
                <a:latin typeface="微軟正黑體" panose="020B0604030504040204" pitchFamily="34" charset="-120"/>
                <a:ea typeface="微軟正黑體" panose="020B0604030504040204" pitchFamily="34" charset="-120"/>
              </a:rPr>
              <a:t>3</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solidFill>
                  <a:srgbClr val="C00000"/>
                </a:solidFill>
                <a:latin typeface="微軟正黑體" panose="020B0604030504040204" pitchFamily="34" charset="-120"/>
                <a:ea typeface="微軟正黑體" panose="020B0604030504040204" pitchFamily="34" charset="-120"/>
              </a:rPr>
              <a:t>、中低收入戶、直系血親尊親屬支領失業給付</a:t>
            </a:r>
            <a:br>
              <a:rPr lang="en-US" altLang="zh-TW" sz="1600" dirty="0">
                <a:solidFill>
                  <a:srgbClr val="C00000"/>
                </a:solidFill>
                <a:latin typeface="微軟正黑體" panose="020B0604030504040204" pitchFamily="34" charset="-120"/>
                <a:ea typeface="微軟正黑體" panose="020B0604030504040204" pitchFamily="34" charset="-120"/>
              </a:rPr>
            </a:br>
            <a:r>
              <a:rPr lang="zh-TW" altLang="zh-TW" sz="1600" dirty="0">
                <a:solidFill>
                  <a:srgbClr val="C00000"/>
                </a:solidFill>
                <a:latin typeface="微軟正黑體" panose="020B0604030504040204" pitchFamily="34" charset="-120"/>
                <a:ea typeface="微軟正黑體" panose="020B0604030504040204" pitchFamily="34" charset="-120"/>
              </a:rPr>
              <a:t>及特殊境遇家庭子女身分者</a:t>
            </a:r>
            <a:r>
              <a:rPr lang="zh-TW" altLang="en-US" sz="1600" dirty="0">
                <a:solidFill>
                  <a:srgbClr val="C00000"/>
                </a:solidFill>
                <a:latin typeface="微軟正黑體" panose="020B0604030504040204" pitchFamily="34" charset="-120"/>
                <a:ea typeface="微軟正黑體" panose="020B0604030504040204" pitchFamily="34" charset="-120"/>
              </a:rPr>
              <a:t>採計</a:t>
            </a:r>
            <a:r>
              <a:rPr lang="en-US" altLang="zh-TW" sz="1700" b="1" dirty="0">
                <a:solidFill>
                  <a:srgbClr val="C00000"/>
                </a:solidFill>
                <a:latin typeface="微軟正黑體" panose="020B0604030504040204" pitchFamily="34" charset="-120"/>
                <a:ea typeface="微軟正黑體" panose="020B0604030504040204" pitchFamily="34" charset="-120"/>
              </a:rPr>
              <a:t>1.5</a:t>
            </a:r>
            <a:r>
              <a:rPr lang="zh-TW" altLang="zh-TW"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latin typeface="微軟正黑體" panose="020B0604030504040204" pitchFamily="34" charset="-120"/>
                <a:ea typeface="微軟正黑體" panose="020B0604030504040204" pitchFamily="34" charset="-120"/>
              </a:rPr>
              <a:t>，若免試生同時具備</a:t>
            </a:r>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種以上資格者僅得</a:t>
            </a:r>
            <a:r>
              <a:rPr lang="zh-TW" altLang="zh-TW" sz="1600" b="1" dirty="0">
                <a:latin typeface="微軟正黑體" panose="020B0604030504040204" pitchFamily="34" charset="-120"/>
                <a:ea typeface="微軟正黑體" panose="020B0604030504040204" pitchFamily="34" charset="-120"/>
              </a:rPr>
              <a:t>擇一</a:t>
            </a:r>
            <a:r>
              <a:rPr lang="zh-TW" altLang="zh-TW" sz="1600" dirty="0">
                <a:latin typeface="微軟正黑體" panose="020B0604030504040204" pitchFamily="34" charset="-120"/>
                <a:ea typeface="微軟正黑體" panose="020B0604030504040204" pitchFamily="34" charset="-120"/>
              </a:rPr>
              <a:t>計分。</a:t>
            </a:r>
            <a:endParaRPr lang="zh-TW" altLang="zh-TW" sz="1500" dirty="0">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endParaRPr lang="en-US" altLang="zh-TW" sz="1000"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均衡學習</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21</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spcBef>
                <a:spcPts val="900"/>
              </a:spcBef>
              <a:spcAft>
                <a:spcPts val="45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採計</a:t>
            </a:r>
            <a:r>
              <a:rPr lang="zh-TW" altLang="zh-TW" sz="1600" dirty="0">
                <a:solidFill>
                  <a:srgbClr val="C00000"/>
                </a:solidFill>
                <a:latin typeface="微軟正黑體" panose="020B0604030504040204" pitchFamily="34" charset="-120"/>
                <a:ea typeface="微軟正黑體" panose="020B0604030504040204" pitchFamily="34" charset="-120"/>
              </a:rPr>
              <a:t>健康與體育</a:t>
            </a:r>
            <a:r>
              <a:rPr lang="zh-TW" altLang="en-US" sz="1600" dirty="0">
                <a:solidFill>
                  <a:srgbClr val="C00000"/>
                </a:solidFill>
                <a:latin typeface="微軟正黑體" panose="020B0604030504040204" pitchFamily="34" charset="-120"/>
                <a:ea typeface="微軟正黑體" panose="020B0604030504040204" pitchFamily="34" charset="-120"/>
              </a:rPr>
              <a:t>、藝術</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或</a:t>
            </a:r>
            <a:r>
              <a:rPr lang="zh-TW" altLang="zh-TW" sz="1600" dirty="0">
                <a:solidFill>
                  <a:srgbClr val="C00000"/>
                </a:solidFill>
                <a:latin typeface="微軟正黑體" panose="020B0604030504040204" pitchFamily="34" charset="-120"/>
                <a:ea typeface="微軟正黑體" panose="020B0604030504040204" pitchFamily="34" charset="-120"/>
              </a:rPr>
              <a:t>藝術與人文</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a:t>
            </a:r>
            <a:r>
              <a:rPr lang="zh-TW" altLang="zh-TW" sz="1600" dirty="0">
                <a:solidFill>
                  <a:srgbClr val="C00000"/>
                </a:solidFill>
                <a:latin typeface="微軟正黑體" panose="020B0604030504040204" pitchFamily="34" charset="-120"/>
                <a:ea typeface="微軟正黑體" panose="020B0604030504040204" pitchFamily="34" charset="-120"/>
              </a:rPr>
              <a:t>綜合活動</a:t>
            </a:r>
            <a:r>
              <a:rPr lang="zh-TW" altLang="en-US" sz="1600" dirty="0">
                <a:solidFill>
                  <a:srgbClr val="C00000"/>
                </a:solidFill>
                <a:latin typeface="微軟正黑體" panose="020B0604030504040204" pitchFamily="34" charset="-120"/>
                <a:ea typeface="微軟正黑體" panose="020B0604030504040204" pitchFamily="34" charset="-120"/>
              </a:rPr>
              <a:t>、科技</a:t>
            </a:r>
            <a:r>
              <a:rPr lang="zh-TW" altLang="en-US" sz="1600" dirty="0">
                <a:latin typeface="微軟正黑體" panose="020B0604030504040204" pitchFamily="34" charset="-120"/>
                <a:ea typeface="微軟正黑體" panose="020B0604030504040204" pitchFamily="34" charset="-120"/>
              </a:rPr>
              <a:t>等</a:t>
            </a:r>
            <a:r>
              <a:rPr lang="zh-TW" altLang="zh-TW" sz="1600" dirty="0">
                <a:latin typeface="微軟正黑體" panose="020B0604030504040204" pitchFamily="34" charset="-120"/>
                <a:ea typeface="微軟正黑體" panose="020B0604030504040204" pitchFamily="34" charset="-120"/>
              </a:rPr>
              <a:t>學習領域</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spcBef>
                <a:spcPts val="900"/>
              </a:spcBef>
              <a:spcAft>
                <a:spcPts val="450"/>
              </a:spcAft>
              <a:buFont typeface="Wingdings" panose="05000000000000000000" pitchFamily="2" charset="2"/>
              <a:buChar char="Ø"/>
              <a:defRPr/>
            </a:pPr>
            <a:r>
              <a:rPr lang="zh-TW" altLang="en-US" sz="1600"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1600" dirty="0">
                <a:solidFill>
                  <a:srgbClr val="C00000"/>
                </a:solidFill>
                <a:latin typeface="微軟正黑體" panose="020B0604030504040204" pitchFamily="34" charset="-120"/>
                <a:ea typeface="微軟正黑體" panose="020B0604030504040204" pitchFamily="34" charset="-120"/>
              </a:rPr>
              <a:t>60</a:t>
            </a:r>
            <a:r>
              <a:rPr lang="zh-TW" altLang="en-US" sz="1600" dirty="0">
                <a:solidFill>
                  <a:srgbClr val="C00000"/>
                </a:solidFill>
                <a:latin typeface="微軟正黑體" panose="020B0604030504040204" pitchFamily="34" charset="-120"/>
                <a:ea typeface="微軟正黑體" panose="020B0604030504040204" pitchFamily="34" charset="-120"/>
              </a:rPr>
              <a:t>分以上得 </a:t>
            </a:r>
            <a:r>
              <a:rPr lang="en-US" altLang="zh-TW" sz="1700" b="1" dirty="0">
                <a:solidFill>
                  <a:srgbClr val="C00000"/>
                </a:solidFill>
                <a:latin typeface="微軟正黑體" panose="020B0604030504040204" pitchFamily="34" charset="-120"/>
                <a:ea typeface="微軟正黑體" panose="020B0604030504040204" pitchFamily="34" charset="-120"/>
              </a:rPr>
              <a:t>7</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資賦優異縮短修業年限學生以其實際就讀學期數進行平均成績計算。</a:t>
            </a:r>
            <a:r>
              <a:rPr lang="zh-TW" altLang="en-US" sz="1600" dirty="0">
                <a:latin typeface="微軟正黑體" panose="020B0604030504040204" pitchFamily="34" charset="-120"/>
                <a:ea typeface="微軟正黑體" panose="020B0604030504040204" pitchFamily="34" charset="-120"/>
              </a:rPr>
              <a:t> </a:t>
            </a:r>
            <a:r>
              <a:rPr lang="zh-TW" altLang="en-US" sz="1600" dirty="0">
                <a:solidFill>
                  <a:srgbClr val="C00000"/>
                </a:solidFill>
                <a:latin typeface="微軟正黑體" panose="020B0604030504040204" pitchFamily="34" charset="-120"/>
                <a:ea typeface="微軟正黑體" panose="020B0604030504040204" pitchFamily="34" charset="-120"/>
              </a:rPr>
              <a:t>（平均成績小數點以後無條件捨去）</a:t>
            </a:r>
            <a:endParaRPr lang="en-US" altLang="zh-TW" sz="16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zh-TW" altLang="en-US" sz="1600" dirty="0">
              <a:latin typeface="微軟正黑體" panose="020B0604030504040204" pitchFamily="34" charset="-120"/>
              <a:ea typeface="微軟正黑體" panose="020B0604030504040204" pitchFamily="34" charset="-120"/>
            </a:endParaRPr>
          </a:p>
        </p:txBody>
      </p:sp>
      <p:grpSp>
        <p:nvGrpSpPr>
          <p:cNvPr id="66" name="群組 72">
            <a:extLst>
              <a:ext uri="{FF2B5EF4-FFF2-40B4-BE49-F238E27FC236}">
                <a16:creationId xmlns:a16="http://schemas.microsoft.com/office/drawing/2014/main" id="{B8D3BD34-E0B4-495C-ACEB-A4970A9A8ABB}"/>
              </a:ext>
            </a:extLst>
          </p:cNvPr>
          <p:cNvGrpSpPr>
            <a:grpSpLocks/>
          </p:cNvGrpSpPr>
          <p:nvPr/>
        </p:nvGrpSpPr>
        <p:grpSpPr bwMode="auto">
          <a:xfrm>
            <a:off x="1593804" y="2165917"/>
            <a:ext cx="6490097" cy="751952"/>
            <a:chOff x="847725" y="1589764"/>
            <a:chExt cx="8652365" cy="1003077"/>
          </a:xfrm>
        </p:grpSpPr>
        <p:grpSp>
          <p:nvGrpSpPr>
            <p:cNvPr id="67" name="组合 25">
              <a:extLst>
                <a:ext uri="{FF2B5EF4-FFF2-40B4-BE49-F238E27FC236}">
                  <a16:creationId xmlns:a16="http://schemas.microsoft.com/office/drawing/2014/main" id="{A01AAD1A-FE4B-4E70-AF43-15010FA48153}"/>
                </a:ext>
              </a:extLst>
            </p:cNvPr>
            <p:cNvGrpSpPr>
              <a:grpSpLocks/>
            </p:cNvGrpSpPr>
            <p:nvPr/>
          </p:nvGrpSpPr>
          <p:grpSpPr bwMode="auto">
            <a:xfrm>
              <a:off x="847725" y="1624310"/>
              <a:ext cx="2088001" cy="900000"/>
              <a:chOff x="1019174" y="1624310"/>
              <a:chExt cx="2160001" cy="1154198"/>
            </a:xfrm>
          </p:grpSpPr>
          <p:sp>
            <p:nvSpPr>
              <p:cNvPr id="97" name="圆角矩形 6">
                <a:extLst>
                  <a:ext uri="{FF2B5EF4-FFF2-40B4-BE49-F238E27FC236}">
                    <a16:creationId xmlns:a16="http://schemas.microsoft.com/office/drawing/2014/main" id="{D4A52868-F0CA-4C23-ABDF-68CC391D170F}"/>
                  </a:ext>
                </a:extLst>
              </p:cNvPr>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8" name="矩形 97">
                <a:extLst>
                  <a:ext uri="{FF2B5EF4-FFF2-40B4-BE49-F238E27FC236}">
                    <a16:creationId xmlns:a16="http://schemas.microsoft.com/office/drawing/2014/main" id="{98C77F9A-2056-4750-98DB-4C57F4335DA8}"/>
                  </a:ext>
                </a:extLst>
              </p:cNvPr>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68" name="组合 26">
              <a:extLst>
                <a:ext uri="{FF2B5EF4-FFF2-40B4-BE49-F238E27FC236}">
                  <a16:creationId xmlns:a16="http://schemas.microsoft.com/office/drawing/2014/main" id="{4C79ECAD-2E96-4E5F-811B-D7FA5998081F}"/>
                </a:ext>
              </a:extLst>
            </p:cNvPr>
            <p:cNvGrpSpPr>
              <a:grpSpLocks/>
            </p:cNvGrpSpPr>
            <p:nvPr/>
          </p:nvGrpSpPr>
          <p:grpSpPr bwMode="auto">
            <a:xfrm>
              <a:off x="3035845" y="1600711"/>
              <a:ext cx="2088000" cy="900000"/>
              <a:chOff x="1019175" y="1533525"/>
              <a:chExt cx="2486025" cy="1244983"/>
            </a:xfrm>
          </p:grpSpPr>
          <p:sp>
            <p:nvSpPr>
              <p:cNvPr id="95" name="圆角矩形 27">
                <a:extLst>
                  <a:ext uri="{FF2B5EF4-FFF2-40B4-BE49-F238E27FC236}">
                    <a16:creationId xmlns:a16="http://schemas.microsoft.com/office/drawing/2014/main" id="{BE16B89B-7C7A-4FD8-A1E5-7020E9450DB8}"/>
                  </a:ext>
                </a:extLst>
              </p:cNvPr>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6" name="矩形 95">
                <a:extLst>
                  <a:ext uri="{FF2B5EF4-FFF2-40B4-BE49-F238E27FC236}">
                    <a16:creationId xmlns:a16="http://schemas.microsoft.com/office/drawing/2014/main" id="{765B4614-5414-4043-BCF4-E574A454DC24}"/>
                  </a:ext>
                </a:extLst>
              </p:cNvPr>
              <p:cNvSpPr/>
              <p:nvPr/>
            </p:nvSpPr>
            <p:spPr>
              <a:xfrm>
                <a:off x="1020086" y="2087416"/>
                <a:ext cx="2485188" cy="663508"/>
              </a:xfrm>
              <a:prstGeom prst="rect">
                <a:avLst/>
              </a:prstGeom>
              <a:solidFill>
                <a:schemeClr val="tx2">
                  <a:lumMod val="60000"/>
                  <a:lumOff val="4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69" name="组合 29">
              <a:extLst>
                <a:ext uri="{FF2B5EF4-FFF2-40B4-BE49-F238E27FC236}">
                  <a16:creationId xmlns:a16="http://schemas.microsoft.com/office/drawing/2014/main" id="{5464F43F-A5CC-487A-B0C3-76E4002AFCE5}"/>
                </a:ext>
              </a:extLst>
            </p:cNvPr>
            <p:cNvGrpSpPr>
              <a:grpSpLocks/>
            </p:cNvGrpSpPr>
            <p:nvPr/>
          </p:nvGrpSpPr>
          <p:grpSpPr bwMode="auto">
            <a:xfrm>
              <a:off x="5213577" y="1600711"/>
              <a:ext cx="2088000" cy="900000"/>
              <a:chOff x="1019175" y="1600711"/>
              <a:chExt cx="2486025" cy="1177797"/>
            </a:xfrm>
          </p:grpSpPr>
          <p:sp>
            <p:nvSpPr>
              <p:cNvPr id="81" name="圆角矩形 30">
                <a:extLst>
                  <a:ext uri="{FF2B5EF4-FFF2-40B4-BE49-F238E27FC236}">
                    <a16:creationId xmlns:a16="http://schemas.microsoft.com/office/drawing/2014/main" id="{44A049CC-3981-4A81-BA92-C94B865D6CA6}"/>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4" name="矩形 93">
                <a:extLst>
                  <a:ext uri="{FF2B5EF4-FFF2-40B4-BE49-F238E27FC236}">
                    <a16:creationId xmlns:a16="http://schemas.microsoft.com/office/drawing/2014/main" id="{91E4F17B-3162-46E2-A9BA-63A4A306F7E3}"/>
                  </a:ext>
                </a:extLst>
              </p:cNvPr>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70" name="组合 32">
              <a:extLst>
                <a:ext uri="{FF2B5EF4-FFF2-40B4-BE49-F238E27FC236}">
                  <a16:creationId xmlns:a16="http://schemas.microsoft.com/office/drawing/2014/main" id="{CEB96BEE-3FD4-41A5-9DA6-7E82AB20CB13}"/>
                </a:ext>
              </a:extLst>
            </p:cNvPr>
            <p:cNvGrpSpPr>
              <a:grpSpLocks/>
            </p:cNvGrpSpPr>
            <p:nvPr/>
          </p:nvGrpSpPr>
          <p:grpSpPr bwMode="auto">
            <a:xfrm>
              <a:off x="7412090" y="1600711"/>
              <a:ext cx="2088000" cy="900000"/>
              <a:chOff x="1019175" y="1600711"/>
              <a:chExt cx="2486025" cy="1177797"/>
            </a:xfrm>
          </p:grpSpPr>
          <p:sp>
            <p:nvSpPr>
              <p:cNvPr id="79" name="圆角矩形 33">
                <a:extLst>
                  <a:ext uri="{FF2B5EF4-FFF2-40B4-BE49-F238E27FC236}">
                    <a16:creationId xmlns:a16="http://schemas.microsoft.com/office/drawing/2014/main" id="{D9C806C5-C5E6-438C-A176-0314F3FADBB5}"/>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0" name="矩形 79">
                <a:extLst>
                  <a:ext uri="{FF2B5EF4-FFF2-40B4-BE49-F238E27FC236}">
                    <a16:creationId xmlns:a16="http://schemas.microsoft.com/office/drawing/2014/main" id="{3E1451C7-ED68-40CA-B6B9-0240661C93E9}"/>
                  </a:ext>
                </a:extLst>
              </p:cNvPr>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71" name="矩形 77">
              <a:extLst>
                <a:ext uri="{FF2B5EF4-FFF2-40B4-BE49-F238E27FC236}">
                  <a16:creationId xmlns:a16="http://schemas.microsoft.com/office/drawing/2014/main" id="{F99222CA-DFD3-4846-B9A0-8606EB3A4A7E}"/>
                </a:ext>
              </a:extLst>
            </p:cNvPr>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72" name="矩形 78">
              <a:extLst>
                <a:ext uri="{FF2B5EF4-FFF2-40B4-BE49-F238E27FC236}">
                  <a16:creationId xmlns:a16="http://schemas.microsoft.com/office/drawing/2014/main" id="{305C1842-B61D-4D29-BF7C-999148502666}"/>
                </a:ext>
              </a:extLst>
            </p:cNvPr>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73" name="矩形 79">
              <a:extLst>
                <a:ext uri="{FF2B5EF4-FFF2-40B4-BE49-F238E27FC236}">
                  <a16:creationId xmlns:a16="http://schemas.microsoft.com/office/drawing/2014/main" id="{D951D86E-ED54-4D40-950B-F6185E389B1D}"/>
                </a:ext>
              </a:extLst>
            </p:cNvPr>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74" name="矩形 80">
              <a:extLst>
                <a:ext uri="{FF2B5EF4-FFF2-40B4-BE49-F238E27FC236}">
                  <a16:creationId xmlns:a16="http://schemas.microsoft.com/office/drawing/2014/main" id="{E8725959-A9BD-4185-9601-36731D12F88A}"/>
                </a:ext>
              </a:extLst>
            </p:cNvPr>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75" name="矩形 74">
              <a:extLst>
                <a:ext uri="{FF2B5EF4-FFF2-40B4-BE49-F238E27FC236}">
                  <a16:creationId xmlns:a16="http://schemas.microsoft.com/office/drawing/2014/main" id="{3C3BFFF6-96FB-44E3-9C98-BCF70F4860F8}"/>
                </a:ext>
              </a:extLst>
            </p:cNvPr>
            <p:cNvSpPr/>
            <p:nvPr/>
          </p:nvSpPr>
          <p:spPr>
            <a:xfrm>
              <a:off x="1303976" y="1976996"/>
              <a:ext cx="1263738"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76" name="矩形 75">
              <a:extLst>
                <a:ext uri="{FF2B5EF4-FFF2-40B4-BE49-F238E27FC236}">
                  <a16:creationId xmlns:a16="http://schemas.microsoft.com/office/drawing/2014/main" id="{FD78F7C9-1F16-47FA-A6C5-F0EF10BD5730}"/>
                </a:ext>
              </a:extLst>
            </p:cNvPr>
            <p:cNvSpPr/>
            <p:nvPr/>
          </p:nvSpPr>
          <p:spPr>
            <a:xfrm>
              <a:off x="3385835" y="1959630"/>
              <a:ext cx="1460019"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77" name="矩形 76">
              <a:extLst>
                <a:ext uri="{FF2B5EF4-FFF2-40B4-BE49-F238E27FC236}">
                  <a16:creationId xmlns:a16="http://schemas.microsoft.com/office/drawing/2014/main" id="{5B59EB67-8479-481E-A9E6-BF8EEB3559E9}"/>
                </a:ext>
              </a:extLst>
            </p:cNvPr>
            <p:cNvSpPr/>
            <p:nvPr/>
          </p:nvSpPr>
          <p:spPr>
            <a:xfrm>
              <a:off x="5625199" y="1956351"/>
              <a:ext cx="1336754"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78" name="矩形 77">
              <a:extLst>
                <a:ext uri="{FF2B5EF4-FFF2-40B4-BE49-F238E27FC236}">
                  <a16:creationId xmlns:a16="http://schemas.microsoft.com/office/drawing/2014/main" id="{522656CE-0119-4FC4-909B-B3F208D2DC06}"/>
                </a:ext>
              </a:extLst>
            </p:cNvPr>
            <p:cNvSpPr/>
            <p:nvPr/>
          </p:nvSpPr>
          <p:spPr>
            <a:xfrm>
              <a:off x="7824221" y="1956716"/>
              <a:ext cx="1263738"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99" name="矩形 5">
            <a:extLst>
              <a:ext uri="{FF2B5EF4-FFF2-40B4-BE49-F238E27FC236}">
                <a16:creationId xmlns:a16="http://schemas.microsoft.com/office/drawing/2014/main" id="{D5E20658-332E-4C05-A7DA-D97831B27395}"/>
              </a:ext>
            </a:extLst>
          </p:cNvPr>
          <p:cNvSpPr>
            <a:spLocks noChangeArrowheads="1"/>
          </p:cNvSpPr>
          <p:nvPr/>
        </p:nvSpPr>
        <p:spPr bwMode="auto">
          <a:xfrm>
            <a:off x="4317444" y="1640346"/>
            <a:ext cx="6254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其成績（以單一學期之百分制擇優採計，</a:t>
            </a:r>
            <a:r>
              <a:rPr lang="zh-TW" altLang="en-US" sz="1200" b="1" dirty="0">
                <a:solidFill>
                  <a:srgbClr val="C00000"/>
                </a:solidFill>
                <a:latin typeface="微軟正黑體" panose="020B0604030504040204" pitchFamily="34" charset="-120"/>
                <a:ea typeface="微軟正黑體" panose="020B0604030504040204" pitchFamily="34" charset="-120"/>
              </a:rPr>
              <a:t>百分制成績小數點以後無條件捨去</a:t>
            </a:r>
            <a:r>
              <a:rPr lang="zh-TW" altLang="en-US" sz="1200" b="1" dirty="0">
                <a:latin typeface="微軟正黑體" panose="020B0604030504040204" pitchFamily="34" charset="-120"/>
                <a:ea typeface="微軟正黑體" panose="020B0604030504040204" pitchFamily="34" charset="-120"/>
              </a:rPr>
              <a:t>）應於國中就學期間且至</a:t>
            </a:r>
            <a:r>
              <a:rPr lang="en-US" altLang="zh-TW" sz="1200" b="1" dirty="0">
                <a:latin typeface="微軟正黑體" panose="020B0604030504040204" pitchFamily="34" charset="-120"/>
                <a:ea typeface="微軟正黑體" panose="020B0604030504040204" pitchFamily="34" charset="-120"/>
              </a:rPr>
              <a:t>115</a:t>
            </a:r>
            <a:r>
              <a:rPr lang="zh-TW" altLang="en-US" sz="1200" b="1" dirty="0">
                <a:latin typeface="微軟正黑體" panose="020B0604030504040204" pitchFamily="34" charset="-120"/>
                <a:ea typeface="微軟正黑體" panose="020B0604030504040204" pitchFamily="34" charset="-120"/>
              </a:rPr>
              <a:t>年</a:t>
            </a:r>
            <a:r>
              <a:rPr lang="en-US" altLang="zh-TW" sz="1200" b="1" dirty="0">
                <a:latin typeface="微軟正黑體" panose="020B0604030504040204" pitchFamily="34" charset="-120"/>
                <a:ea typeface="微軟正黑體" panose="020B0604030504040204" pitchFamily="34" charset="-120"/>
              </a:rPr>
              <a:t>5</a:t>
            </a:r>
            <a:r>
              <a:rPr lang="zh-TW" altLang="en-US" sz="1200" b="1" dirty="0">
                <a:latin typeface="微軟正黑體" panose="020B0604030504040204" pitchFamily="34" charset="-120"/>
                <a:ea typeface="微軟正黑體" panose="020B0604030504040204" pitchFamily="34" charset="-120"/>
              </a:rPr>
              <a:t>月</a:t>
            </a:r>
            <a:r>
              <a:rPr lang="en-US" altLang="zh-TW" sz="1200" b="1" dirty="0">
                <a:latin typeface="微軟正黑體" panose="020B0604030504040204" pitchFamily="34" charset="-120"/>
                <a:ea typeface="微軟正黑體" panose="020B0604030504040204" pitchFamily="34" charset="-120"/>
              </a:rPr>
              <a:t>14</a:t>
            </a:r>
            <a:r>
              <a:rPr lang="zh-TW" altLang="en-US" sz="1200" b="1" dirty="0">
                <a:latin typeface="微軟正黑體" panose="020B0604030504040204" pitchFamily="34" charset="-120"/>
                <a:ea typeface="微軟正黑體" panose="020B0604030504040204" pitchFamily="34" charset="-120"/>
              </a:rPr>
              <a:t>日（星期四）（含）前取得為限</a:t>
            </a:r>
            <a:r>
              <a:rPr lang="en-US" altLang="zh-TW" sz="1200" b="1" dirty="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p:txBody>
      </p:sp>
      <p:pic>
        <p:nvPicPr>
          <p:cNvPr id="100" name="图片 5">
            <a:extLst>
              <a:ext uri="{FF2B5EF4-FFF2-40B4-BE49-F238E27FC236}">
                <a16:creationId xmlns:a16="http://schemas.microsoft.com/office/drawing/2014/main" id="{4A45AB1D-6145-41A2-9BD5-87B331AEF3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4971" y="4801595"/>
            <a:ext cx="2039564" cy="865629"/>
          </a:xfrm>
          <a:prstGeom prst="rect">
            <a:avLst/>
          </a:prstGeom>
        </p:spPr>
      </p:pic>
      <p:grpSp>
        <p:nvGrpSpPr>
          <p:cNvPr id="101" name="群組 100">
            <a:extLst>
              <a:ext uri="{FF2B5EF4-FFF2-40B4-BE49-F238E27FC236}">
                <a16:creationId xmlns:a16="http://schemas.microsoft.com/office/drawing/2014/main" id="{473A0C7D-61E4-435F-9BF7-CC0837476A93}"/>
              </a:ext>
            </a:extLst>
          </p:cNvPr>
          <p:cNvGrpSpPr/>
          <p:nvPr/>
        </p:nvGrpSpPr>
        <p:grpSpPr>
          <a:xfrm>
            <a:off x="1524000" y="992586"/>
            <a:ext cx="5820938" cy="488825"/>
            <a:chOff x="0" y="992585"/>
            <a:chExt cx="5820938" cy="488825"/>
          </a:xfrm>
        </p:grpSpPr>
        <p:grpSp>
          <p:nvGrpSpPr>
            <p:cNvPr id="102" name="组合 7">
              <a:extLst>
                <a:ext uri="{FF2B5EF4-FFF2-40B4-BE49-F238E27FC236}">
                  <a16:creationId xmlns:a16="http://schemas.microsoft.com/office/drawing/2014/main" id="{47435EB5-0CFA-4613-AA1B-0C29765A3999}"/>
                </a:ext>
              </a:extLst>
            </p:cNvPr>
            <p:cNvGrpSpPr/>
            <p:nvPr/>
          </p:nvGrpSpPr>
          <p:grpSpPr>
            <a:xfrm>
              <a:off x="0" y="992585"/>
              <a:ext cx="5820938" cy="481870"/>
              <a:chOff x="0" y="194743"/>
              <a:chExt cx="4066794" cy="586202"/>
            </a:xfrm>
          </p:grpSpPr>
          <p:sp>
            <p:nvSpPr>
              <p:cNvPr id="104" name="圆角矩形 8">
                <a:extLst>
                  <a:ext uri="{FF2B5EF4-FFF2-40B4-BE49-F238E27FC236}">
                    <a16:creationId xmlns:a16="http://schemas.microsoft.com/office/drawing/2014/main" id="{9607C888-3DFC-46C4-9A38-C2B0EF08C9AC}"/>
                  </a:ext>
                </a:extLst>
              </p:cNvPr>
              <p:cNvSpPr/>
              <p:nvPr/>
            </p:nvSpPr>
            <p:spPr>
              <a:xfrm>
                <a:off x="173208" y="194743"/>
                <a:ext cx="3893586"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05" name="组合 9">
                <a:extLst>
                  <a:ext uri="{FF2B5EF4-FFF2-40B4-BE49-F238E27FC236}">
                    <a16:creationId xmlns:a16="http://schemas.microsoft.com/office/drawing/2014/main" id="{85ECDF33-432B-469C-93C9-2B25DCE943E9}"/>
                  </a:ext>
                </a:extLst>
              </p:cNvPr>
              <p:cNvGrpSpPr/>
              <p:nvPr/>
            </p:nvGrpSpPr>
            <p:grpSpPr>
              <a:xfrm>
                <a:off x="0" y="290669"/>
                <a:ext cx="424561" cy="355906"/>
                <a:chOff x="469900" y="728859"/>
                <a:chExt cx="424561" cy="355906"/>
              </a:xfrm>
            </p:grpSpPr>
            <p:sp>
              <p:nvSpPr>
                <p:cNvPr id="106" name="椭圆 10">
                  <a:extLst>
                    <a:ext uri="{FF2B5EF4-FFF2-40B4-BE49-F238E27FC236}">
                      <a16:creationId xmlns:a16="http://schemas.microsoft.com/office/drawing/2014/main" id="{B5024D75-4F6D-4B2A-AD18-53FA202BD7BF}"/>
                    </a:ext>
                  </a:extLst>
                </p:cNvPr>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07" name="椭圆 11">
                  <a:extLst>
                    <a:ext uri="{FF2B5EF4-FFF2-40B4-BE49-F238E27FC236}">
                      <a16:creationId xmlns:a16="http://schemas.microsoft.com/office/drawing/2014/main" id="{C574C28A-6E8D-4BBE-BE68-AFF932C784D3}"/>
                    </a:ext>
                  </a:extLst>
                </p:cNvPr>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08" name="椭圆 12">
                  <a:extLst>
                    <a:ext uri="{FF2B5EF4-FFF2-40B4-BE49-F238E27FC236}">
                      <a16:creationId xmlns:a16="http://schemas.microsoft.com/office/drawing/2014/main" id="{89491C5C-5C92-4C13-AA89-2834B7FA033E}"/>
                    </a:ext>
                  </a:extLst>
                </p:cNvPr>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09" name="椭圆 13">
                  <a:extLst>
                    <a:ext uri="{FF2B5EF4-FFF2-40B4-BE49-F238E27FC236}">
                      <a16:creationId xmlns:a16="http://schemas.microsoft.com/office/drawing/2014/main" id="{606CE1EA-D1D0-489D-BB27-641045339CBF}"/>
                    </a:ext>
                  </a:extLst>
                </p:cNvPr>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0" name="圆角矩形 14">
                  <a:extLst>
                    <a:ext uri="{FF2B5EF4-FFF2-40B4-BE49-F238E27FC236}">
                      <a16:creationId xmlns:a16="http://schemas.microsoft.com/office/drawing/2014/main" id="{2AD040B2-CD82-418E-8604-FFCDCEEC2BF2}"/>
                    </a:ext>
                  </a:extLst>
                </p:cNvPr>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1" name="圆角矩形 15">
                  <a:extLst>
                    <a:ext uri="{FF2B5EF4-FFF2-40B4-BE49-F238E27FC236}">
                      <a16:creationId xmlns:a16="http://schemas.microsoft.com/office/drawing/2014/main" id="{2ECE6D8D-9CDF-4465-AC1C-08434615E4C3}"/>
                    </a:ext>
                  </a:extLst>
                </p:cNvPr>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2" name="圆角矩形 16">
                  <a:extLst>
                    <a:ext uri="{FF2B5EF4-FFF2-40B4-BE49-F238E27FC236}">
                      <a16:creationId xmlns:a16="http://schemas.microsoft.com/office/drawing/2014/main" id="{E8B26626-4180-40BF-8D05-CBEA004124C0}"/>
                    </a:ext>
                  </a:extLst>
                </p:cNvPr>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3" name="圆角矩形 17">
                  <a:extLst>
                    <a:ext uri="{FF2B5EF4-FFF2-40B4-BE49-F238E27FC236}">
                      <a16:creationId xmlns:a16="http://schemas.microsoft.com/office/drawing/2014/main" id="{9BE9175E-776A-4719-9700-A7C75EC03C68}"/>
                    </a:ext>
                  </a:extLst>
                </p:cNvPr>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03" name="內容版面配置區 2">
              <a:extLst>
                <a:ext uri="{FF2B5EF4-FFF2-40B4-BE49-F238E27FC236}">
                  <a16:creationId xmlns:a16="http://schemas.microsoft.com/office/drawing/2014/main" id="{391DC129-D799-4520-BF16-A8D6A58B7872}"/>
                </a:ext>
              </a:extLst>
            </p:cNvPr>
            <p:cNvSpPr txBox="1">
              <a:spLocks/>
            </p:cNvSpPr>
            <p:nvPr/>
          </p:nvSpPr>
          <p:spPr>
            <a:xfrm>
              <a:off x="644007" y="1013142"/>
              <a:ext cx="5176930"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技藝優良、弱勢身分、均衡學習</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62487" y="4293894"/>
            <a:ext cx="938018" cy="33963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595804" y="1777749"/>
            <a:ext cx="9176688" cy="3703676"/>
          </a:xfrm>
        </p:spPr>
        <p:txBody>
          <a:bodyPr rtlCol="0">
            <a:noAutofit/>
          </a:bodyPr>
          <a:lstStyle/>
          <a:p>
            <a:pPr>
              <a:lnSpc>
                <a:spcPct val="100000"/>
              </a:lnSpc>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國中教育會考</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32</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900"/>
              </a:spcBef>
              <a:spcAft>
                <a:spcPts val="900"/>
              </a:spcAft>
              <a:buFont typeface="Wingdings" panose="05000000000000000000" pitchFamily="2" charset="2"/>
              <a:buChar char="Ø"/>
              <a:defRPr/>
            </a:pP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18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endParaRPr lang="en-US" altLang="zh-TW" sz="1800" b="1" dirty="0">
              <a:solidFill>
                <a:schemeClr val="accent6">
                  <a:lumMod val="50000"/>
                </a:schemeClr>
              </a:solidFill>
              <a:latin typeface="微軟正黑體" panose="020B0604030504040204" pitchFamily="34" charset="-120"/>
              <a:ea typeface="微軟正黑體" panose="020B0604030504040204" pitchFamily="34" charset="-120"/>
            </a:endParaRPr>
          </a:p>
          <a:p>
            <a:pPr marL="1009625" lvl="5" indent="-201211">
              <a:lnSpc>
                <a:spcPct val="100000"/>
              </a:lnSpc>
              <a:spcBef>
                <a:spcPts val="0"/>
              </a:spcBef>
              <a:buFont typeface="Wingdings" panose="05000000000000000000" pitchFamily="2" charset="2"/>
              <a:buChar char="ü"/>
              <a:defRPr/>
            </a:pPr>
            <a:r>
              <a:rPr lang="en-US" altLang="zh-TW" b="1" dirty="0">
                <a:solidFill>
                  <a:srgbClr val="C00000"/>
                </a:solidFill>
                <a:latin typeface="微軟正黑體" panose="020B0604030504040204" pitchFamily="34" charset="-120"/>
                <a:ea typeface="微軟正黑體" panose="020B0604030504040204" pitchFamily="34" charset="-120"/>
              </a:rPr>
              <a:t>A</a:t>
            </a:r>
            <a:r>
              <a:rPr lang="zh-TW" altLang="zh-TW" dirty="0">
                <a:latin typeface="微軟正黑體" panose="020B0604030504040204" pitchFamily="34" charset="-120"/>
                <a:ea typeface="微軟正黑體" panose="020B0604030504040204" pitchFamily="34" charset="-120"/>
              </a:rPr>
              <a:t>「精熟</a:t>
            </a:r>
            <a:r>
              <a:rPr lang="zh-TW" altLang="en-US" dirty="0">
                <a:latin typeface="微軟正黑體" panose="020B0604030504040204" pitchFamily="34" charset="-120"/>
                <a:ea typeface="微軟正黑體" panose="020B0604030504040204" pitchFamily="34" charset="-120"/>
              </a:rPr>
              <a:t>級</a:t>
            </a:r>
            <a:r>
              <a:rPr lang="zh-TW" altLang="zh-TW" dirty="0">
                <a:latin typeface="微軟正黑體" panose="020B0604030504040204" pitchFamily="34" charset="-120"/>
                <a:ea typeface="微軟正黑體" panose="020B0604030504040204" pitchFamily="34" charset="-120"/>
              </a:rPr>
              <a:t>」科目</a:t>
            </a:r>
            <a:r>
              <a:rPr lang="en-US" altLang="zh-TW" dirty="0">
                <a:latin typeface="微軟正黑體" panose="020B0604030504040204" pitchFamily="34" charset="-120"/>
                <a:ea typeface="微軟正黑體" panose="020B0604030504040204" pitchFamily="34" charset="-120"/>
              </a:rPr>
              <a:t> </a:t>
            </a:r>
            <a:r>
              <a:rPr lang="en-US" altLang="zh-TW" b="1" dirty="0">
                <a:solidFill>
                  <a:srgbClr val="C00000"/>
                </a:solidFill>
                <a:latin typeface="微軟正黑體" panose="020B0604030504040204" pitchFamily="34" charset="-120"/>
                <a:ea typeface="微軟正黑體" panose="020B0604030504040204" pitchFamily="34" charset="-120"/>
              </a:rPr>
              <a:t>A</a:t>
            </a:r>
            <a:r>
              <a:rPr lang="en-US" altLang="zh-TW" baseline="30000" dirty="0">
                <a:solidFill>
                  <a:srgbClr val="C00000"/>
                </a:solidFill>
              </a:rPr>
              <a:t>++</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6.4</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A</a:t>
            </a:r>
            <a:r>
              <a:rPr lang="en-US" altLang="zh-TW" baseline="30000" dirty="0">
                <a:solidFill>
                  <a:srgbClr val="C00000"/>
                </a:solidFill>
              </a:rPr>
              <a:t>+ </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6</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A</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5</a:t>
            </a:r>
            <a:r>
              <a:rPr lang="zh-TW" altLang="zh-TW"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b="1" dirty="0">
                <a:solidFill>
                  <a:srgbClr val="C00000"/>
                </a:solidFill>
                <a:latin typeface="微軟正黑體" panose="020B0604030504040204" pitchFamily="34" charset="-120"/>
                <a:ea typeface="微軟正黑體" panose="020B0604030504040204" pitchFamily="34" charset="-120"/>
              </a:rPr>
              <a:t>B</a:t>
            </a:r>
            <a:r>
              <a:rPr lang="zh-TW" altLang="zh-TW" dirty="0">
                <a:latin typeface="微軟正黑體" panose="020B0604030504040204" pitchFamily="34" charset="-120"/>
                <a:ea typeface="微軟正黑體" panose="020B0604030504040204" pitchFamily="34" charset="-120"/>
              </a:rPr>
              <a:t>「基礎</a:t>
            </a:r>
            <a:r>
              <a:rPr lang="zh-TW" altLang="en-US" dirty="0">
                <a:latin typeface="微軟正黑體" panose="020B0604030504040204" pitchFamily="34" charset="-120"/>
                <a:ea typeface="微軟正黑體" panose="020B0604030504040204" pitchFamily="34" charset="-120"/>
              </a:rPr>
              <a:t>級</a:t>
            </a:r>
            <a:r>
              <a:rPr lang="zh-TW" altLang="zh-TW" dirty="0">
                <a:latin typeface="微軟正黑體" panose="020B0604030504040204" pitchFamily="34" charset="-120"/>
                <a:ea typeface="微軟正黑體" panose="020B0604030504040204" pitchFamily="34" charset="-120"/>
              </a:rPr>
              <a:t>」科目</a:t>
            </a:r>
            <a:r>
              <a:rPr lang="en-US" altLang="zh-TW" dirty="0">
                <a:latin typeface="微軟正黑體" panose="020B0604030504040204" pitchFamily="34" charset="-120"/>
                <a:ea typeface="微軟正黑體" panose="020B0604030504040204" pitchFamily="34" charset="-120"/>
              </a:rPr>
              <a:t> </a:t>
            </a:r>
            <a:r>
              <a:rPr lang="en-US" altLang="zh-TW" b="1" dirty="0">
                <a:solidFill>
                  <a:srgbClr val="C00000"/>
                </a:solidFill>
                <a:latin typeface="微軟正黑體" panose="020B0604030504040204" pitchFamily="34" charset="-120"/>
                <a:ea typeface="微軟正黑體" panose="020B0604030504040204" pitchFamily="34" charset="-120"/>
              </a:rPr>
              <a:t>B</a:t>
            </a:r>
            <a:r>
              <a:rPr lang="en-US" altLang="zh-TW" baseline="30000" dirty="0">
                <a:solidFill>
                  <a:srgbClr val="C00000"/>
                </a:solidFill>
              </a:rPr>
              <a:t>++ </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4</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   </a:t>
            </a:r>
            <a:r>
              <a:rPr lang="en-US" altLang="zh-TW" b="1" dirty="0">
                <a:solidFill>
                  <a:srgbClr val="C00000"/>
                </a:solidFill>
                <a:latin typeface="微軟正黑體" panose="020B0604030504040204" pitchFamily="34" charset="-120"/>
                <a:ea typeface="微軟正黑體" panose="020B0604030504040204" pitchFamily="34" charset="-120"/>
              </a:rPr>
              <a:t>B</a:t>
            </a:r>
            <a:r>
              <a:rPr lang="en-US" altLang="zh-TW" baseline="30000" dirty="0">
                <a:solidFill>
                  <a:srgbClr val="C00000"/>
                </a:solidFill>
              </a:rPr>
              <a:t>+  </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3</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B</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2</a:t>
            </a:r>
            <a:r>
              <a:rPr lang="zh-TW" altLang="zh-TW"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b="1" dirty="0">
                <a:solidFill>
                  <a:srgbClr val="C00000"/>
                </a:solidFill>
                <a:latin typeface="微軟正黑體" panose="020B0604030504040204" pitchFamily="34" charset="-120"/>
                <a:ea typeface="微軟正黑體" panose="020B0604030504040204" pitchFamily="34" charset="-120"/>
              </a:rPr>
              <a:t>C</a:t>
            </a:r>
            <a:r>
              <a:rPr lang="zh-TW" altLang="zh-TW" dirty="0">
                <a:latin typeface="微軟正黑體" panose="020B0604030504040204" pitchFamily="34" charset="-120"/>
                <a:ea typeface="微軟正黑體" panose="020B0604030504040204" pitchFamily="34" charset="-120"/>
              </a:rPr>
              <a:t>「待加強</a:t>
            </a:r>
            <a:r>
              <a:rPr lang="zh-TW" altLang="en-US" dirty="0">
                <a:latin typeface="微軟正黑體" panose="020B0604030504040204" pitchFamily="34" charset="-120"/>
                <a:ea typeface="微軟正黑體" panose="020B0604030504040204" pitchFamily="34" charset="-120"/>
              </a:rPr>
              <a:t>級</a:t>
            </a:r>
            <a:r>
              <a:rPr lang="zh-TW" altLang="zh-TW" dirty="0">
                <a:latin typeface="微軟正黑體" panose="020B0604030504040204" pitchFamily="34" charset="-120"/>
                <a:ea typeface="微軟正黑體" panose="020B0604030504040204" pitchFamily="34" charset="-120"/>
              </a:rPr>
              <a:t>」科目每科得</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pPr>
              <a:lnSpc>
                <a:spcPct val="100000"/>
              </a:lnSpc>
              <a:spcBef>
                <a:spcPts val="1200"/>
              </a:spcBef>
              <a:spcAft>
                <a:spcPts val="120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若違反國中教育會考試場規則，該各科目依違規情節不予列計等級或扣點，而該科目積分則不予計分或每扣一點扣該科目積分</a:t>
            </a:r>
            <a:r>
              <a:rPr lang="en-US" altLang="zh-TW" sz="1600" dirty="0">
                <a:latin typeface="微軟正黑體" panose="020B0604030504040204" pitchFamily="34" charset="-120"/>
                <a:ea typeface="微軟正黑體" panose="020B0604030504040204" pitchFamily="34" charset="-120"/>
              </a:rPr>
              <a:t>0.15</a:t>
            </a:r>
            <a:r>
              <a:rPr lang="zh-TW" altLang="zh-TW" sz="1600" dirty="0">
                <a:latin typeface="微軟正黑體" panose="020B0604030504040204" pitchFamily="34" charset="-120"/>
                <a:ea typeface="微軟正黑體" panose="020B0604030504040204" pitchFamily="34" charset="-120"/>
              </a:rPr>
              <a:t>分，扣至該科目</a:t>
            </a:r>
            <a:r>
              <a:rPr lang="en-US" altLang="zh-TW" sz="1600" dirty="0">
                <a:latin typeface="微軟正黑體" panose="020B0604030504040204" pitchFamily="34" charset="-120"/>
                <a:ea typeface="微軟正黑體" panose="020B0604030504040204" pitchFamily="34" charset="-120"/>
              </a:rPr>
              <a:t>0</a:t>
            </a:r>
            <a:r>
              <a:rPr lang="zh-TW" altLang="zh-TW" sz="1600" dirty="0">
                <a:latin typeface="微軟正黑體" panose="020B0604030504040204" pitchFamily="34" charset="-120"/>
                <a:ea typeface="微軟正黑體" panose="020B0604030504040204" pitchFamily="34" charset="-120"/>
              </a:rPr>
              <a:t>分為止。</a:t>
            </a:r>
            <a:endParaRPr lang="en-US" altLang="zh-TW" sz="1600" dirty="0">
              <a:latin typeface="微軟正黑體" panose="020B0604030504040204" pitchFamily="34" charset="-120"/>
              <a:ea typeface="微軟正黑體" panose="020B0604030504040204" pitchFamily="34" charset="-120"/>
            </a:endParaRPr>
          </a:p>
          <a:p>
            <a:pPr marL="0" indent="0">
              <a:lnSpc>
                <a:spcPct val="100000"/>
              </a:lnSpc>
              <a:spcBef>
                <a:spcPts val="0"/>
              </a:spcBef>
              <a:spcAft>
                <a:spcPts val="1200"/>
              </a:spcAft>
              <a:buNone/>
              <a:defRPr/>
            </a:pPr>
            <a:r>
              <a:rPr lang="en-US" altLang="zh-TW"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國中教育會考成績採計以</a:t>
            </a:r>
            <a:r>
              <a:rPr lang="en-US" altLang="zh-TW" sz="1800" dirty="0">
                <a:solidFill>
                  <a:srgbClr val="C00000"/>
                </a:solidFill>
                <a:latin typeface="微軟正黑體" panose="020B0604030504040204" pitchFamily="34" charset="-120"/>
                <a:ea typeface="微軟正黑體" panose="020B0604030504040204" pitchFamily="34" charset="-120"/>
              </a:rPr>
              <a:t> </a:t>
            </a:r>
            <a:r>
              <a:rPr lang="en-US" altLang="zh-TW" sz="1800" b="1" u="sng" dirty="0">
                <a:solidFill>
                  <a:srgbClr val="C00000"/>
                </a:solidFill>
                <a:latin typeface="微軟正黑體" panose="020B0604030504040204" pitchFamily="34" charset="-120"/>
                <a:ea typeface="微軟正黑體" panose="020B0604030504040204" pitchFamily="34" charset="-120"/>
              </a:rPr>
              <a:t>115</a:t>
            </a:r>
            <a:r>
              <a:rPr lang="zh-TW" altLang="zh-TW" sz="1800" b="1" u="sng" dirty="0">
                <a:solidFill>
                  <a:srgbClr val="C00000"/>
                </a:solidFill>
                <a:latin typeface="微軟正黑體" panose="020B0604030504040204" pitchFamily="34" charset="-120"/>
                <a:ea typeface="微軟正黑體" panose="020B0604030504040204" pitchFamily="34" charset="-120"/>
              </a:rPr>
              <a:t>年度</a:t>
            </a:r>
            <a:r>
              <a:rPr lang="en-US" altLang="zh-TW" sz="1800" b="1" dirty="0">
                <a:solidFill>
                  <a:srgbClr val="C00000"/>
                </a:solidFill>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取得之成績為準</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spcBef>
                <a:spcPts val="0"/>
              </a:spcBef>
              <a:spcAft>
                <a:spcPts val="450"/>
              </a:spcAft>
              <a:buFont typeface="Wingdings" panose="05000000000000000000" pitchFamily="2" charset="2"/>
              <a:buChar char="l"/>
              <a:defRPr/>
            </a:pPr>
            <a:r>
              <a:rPr lang="zh-TW" altLang="en-US" b="1" dirty="0">
                <a:solidFill>
                  <a:srgbClr val="0033CC"/>
                </a:solidFill>
                <a:latin typeface="微軟正黑體" panose="020B0604030504040204" pitchFamily="34" charset="-120"/>
                <a:ea typeface="微軟正黑體" panose="020B0604030504040204" pitchFamily="34" charset="-120"/>
              </a:rPr>
              <a:t>寫作測驗（上限１分）</a:t>
            </a:r>
            <a:endParaRPr lang="en-US" altLang="zh-TW" b="1" dirty="0">
              <a:solidFill>
                <a:srgbClr val="0033CC"/>
              </a:solidFill>
              <a:latin typeface="微軟正黑體" panose="020B0604030504040204" pitchFamily="34" charset="-120"/>
              <a:ea typeface="微軟正黑體" panose="020B0604030504040204" pitchFamily="34" charset="-120"/>
            </a:endParaRPr>
          </a:p>
        </p:txBody>
      </p:sp>
      <p:pic>
        <p:nvPicPr>
          <p:cNvPr id="59397" name="圖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3526" y="2626521"/>
            <a:ext cx="10715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1603104322"/>
              </p:ext>
            </p:extLst>
          </p:nvPr>
        </p:nvGraphicFramePr>
        <p:xfrm>
          <a:off x="2003455" y="5319221"/>
          <a:ext cx="6096000" cy="720046"/>
        </p:xfrm>
        <a:graphic>
          <a:graphicData uri="http://schemas.openxmlformats.org/drawingml/2006/table">
            <a:tbl>
              <a:tblPr firstRow="1" bandRow="1">
                <a:tableStyleId>{69012ECD-51FC-41F1-AA8D-1B2483CD663E}</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42878">
                <a:tc>
                  <a:txBody>
                    <a:bodyPr/>
                    <a:lstStyle/>
                    <a:p>
                      <a:pPr algn="ctr"/>
                      <a:r>
                        <a:rPr lang="en-US" altLang="zh-TW" sz="1800" dirty="0">
                          <a:latin typeface="微軟正黑體" panose="020B0604030504040204" pitchFamily="34" charset="-120"/>
                          <a:ea typeface="微軟正黑體" panose="020B0604030504040204" pitchFamily="34" charset="-120"/>
                        </a:rPr>
                        <a:t>6</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0"/>
                  </a:ext>
                </a:extLst>
              </a:tr>
              <a:tr h="377168">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0.8</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0.6</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0.4</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0.2</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1"/>
                  </a:ext>
                </a:extLst>
              </a:tr>
            </a:tbl>
          </a:graphicData>
        </a:graphic>
      </p:graphicFrame>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862487" y="75242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8065618" y="25907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814901" y="316308"/>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7/7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1524000" y="992586"/>
            <a:ext cx="4850780" cy="488825"/>
            <a:chOff x="0" y="992585"/>
            <a:chExt cx="4850780" cy="488825"/>
          </a:xfrm>
        </p:grpSpPr>
        <p:grpSp>
          <p:nvGrpSpPr>
            <p:cNvPr id="13" name="组合 7"/>
            <p:cNvGrpSpPr/>
            <p:nvPr/>
          </p:nvGrpSpPr>
          <p:grpSpPr>
            <a:xfrm>
              <a:off x="0" y="992585"/>
              <a:ext cx="4716966" cy="481870"/>
              <a:chOff x="0" y="194743"/>
              <a:chExt cx="3295505" cy="586202"/>
            </a:xfrm>
          </p:grpSpPr>
          <p:sp>
            <p:nvSpPr>
              <p:cNvPr id="15" name="圆角矩形 8"/>
              <p:cNvSpPr/>
              <p:nvPr/>
            </p:nvSpPr>
            <p:spPr>
              <a:xfrm>
                <a:off x="173208" y="194743"/>
                <a:ext cx="3122297"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4" name="內容版面配置區 2"/>
            <p:cNvSpPr txBox="1">
              <a:spLocks/>
            </p:cNvSpPr>
            <p:nvPr/>
          </p:nvSpPr>
          <p:spPr>
            <a:xfrm>
              <a:off x="644007" y="1013142"/>
              <a:ext cx="4206773"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國中教育會考、寫作測驗</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6" name="投影片編號版面配置區 4">
            <a:extLst>
              <a:ext uri="{FF2B5EF4-FFF2-40B4-BE49-F238E27FC236}">
                <a16:creationId xmlns:a16="http://schemas.microsoft.com/office/drawing/2014/main" id="{E5D34C62-1BCF-4C9B-AC56-DD3A79E4D5E2}"/>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文字方塊 4"/>
          <p:cNvSpPr txBox="1">
            <a:spLocks noChangeArrowheads="1"/>
          </p:cNvSpPr>
          <p:nvPr/>
        </p:nvSpPr>
        <p:spPr bwMode="auto">
          <a:xfrm>
            <a:off x="1822340" y="957731"/>
            <a:ext cx="7450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00CC"/>
                </a:solidFill>
                <a:latin typeface="微軟正黑體" panose="020B0604030504040204" pitchFamily="34" charset="-120"/>
                <a:ea typeface="微軟正黑體" panose="020B0604030504040204" pitchFamily="34" charset="-120"/>
              </a:rPr>
              <a:t>（範例）</a:t>
            </a:r>
            <a:r>
              <a:rPr lang="zh-TW" altLang="zh-TW" sz="2000" b="1" dirty="0">
                <a:solidFill>
                  <a:srgbClr val="0000CC"/>
                </a:solidFill>
                <a:latin typeface="微軟正黑體" panose="020B0604030504040204" pitchFamily="34" charset="-120"/>
                <a:ea typeface="微軟正黑體" panose="020B0604030504040204" pitchFamily="34" charset="-120"/>
              </a:rPr>
              <a:t>信義國民中學</a:t>
            </a:r>
            <a:r>
              <a:rPr lang="en-US" altLang="zh-TW" sz="2000" b="1" dirty="0">
                <a:solidFill>
                  <a:srgbClr val="0000CC"/>
                </a:solidFill>
                <a:latin typeface="微軟正黑體" panose="020B0604030504040204" pitchFamily="34" charset="-120"/>
                <a:ea typeface="微軟正黑體" panose="020B0604030504040204" pitchFamily="34" charset="-120"/>
              </a:rPr>
              <a:t>  </a:t>
            </a:r>
            <a:r>
              <a:rPr lang="zh-TW" altLang="zh-TW" sz="2000" b="1" dirty="0">
                <a:solidFill>
                  <a:srgbClr val="0000CC"/>
                </a:solidFill>
                <a:latin typeface="微軟正黑體" panose="020B0604030504040204" pitchFamily="34" charset="-120"/>
                <a:ea typeface="微軟正黑體" panose="020B0604030504040204" pitchFamily="34" charset="-120"/>
              </a:rPr>
              <a:t>陳同學</a:t>
            </a:r>
            <a:r>
              <a:rPr lang="zh-TW" altLang="zh-TW" sz="2800" b="1" u="sng"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0000CC"/>
                </a:solidFill>
                <a:latin typeface="微軟正黑體" panose="020B0604030504040204" pitchFamily="34" charset="-120"/>
                <a:ea typeface="微軟正黑體" panose="020B0604030504040204" pitchFamily="34" charset="-120"/>
              </a:rPr>
              <a:t>免試入學報名之積分證明單</a:t>
            </a:r>
            <a:endParaRPr lang="zh-TW" altLang="en-US" sz="2000" b="1" dirty="0">
              <a:solidFill>
                <a:srgbClr val="0000CC"/>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427062247"/>
              </p:ext>
            </p:extLst>
          </p:nvPr>
        </p:nvGraphicFramePr>
        <p:xfrm>
          <a:off x="3244638" y="2049862"/>
          <a:ext cx="4951584" cy="3951853"/>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2025</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a:t>
                      </a: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36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80734">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61498" name="文字方塊 17"/>
          <p:cNvSpPr txBox="1">
            <a:spLocks noChangeArrowheads="1"/>
          </p:cNvSpPr>
          <p:nvPr/>
        </p:nvSpPr>
        <p:spPr bwMode="auto">
          <a:xfrm>
            <a:off x="2818161" y="1621544"/>
            <a:ext cx="5405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學年度五專入學專用優先免試入學比序項目積分證明單</a:t>
            </a:r>
          </a:p>
        </p:txBody>
      </p:sp>
      <p:grpSp>
        <p:nvGrpSpPr>
          <p:cNvPr id="4" name="群組 3"/>
          <p:cNvGrpSpPr/>
          <p:nvPr/>
        </p:nvGrpSpPr>
        <p:grpSpPr>
          <a:xfrm>
            <a:off x="3282494" y="5974440"/>
            <a:ext cx="2819069" cy="1071176"/>
            <a:chOff x="4251325" y="5770084"/>
            <a:chExt cx="3758758" cy="1428235"/>
          </a:xfrm>
        </p:grpSpPr>
        <p:sp>
          <p:nvSpPr>
            <p:cNvPr id="61500" name="文字方塊 16"/>
            <p:cNvSpPr txBox="1">
              <a:spLocks noChangeArrowheads="1"/>
            </p:cNvSpPr>
            <p:nvPr/>
          </p:nvSpPr>
          <p:spPr bwMode="auto">
            <a:xfrm>
              <a:off x="4251325" y="6210376"/>
              <a:ext cx="168251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050" dirty="0">
                  <a:latin typeface="標楷體" panose="03000509000000000000" pitchFamily="65" charset="-120"/>
                  <a:ea typeface="標楷體" panose="03000509000000000000" pitchFamily="65" charset="-120"/>
                </a:rPr>
                <a:t>就讀國中學校戳章</a:t>
              </a:r>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642" y="5770084"/>
              <a:ext cx="2793441" cy="1428235"/>
            </a:xfrm>
            <a:prstGeom prst="rect">
              <a:avLst/>
            </a:prstGeom>
          </p:spPr>
        </p:pic>
      </p:grpSp>
      <p:cxnSp>
        <p:nvCxnSpPr>
          <p:cNvPr id="11" name="直接连接符 42">
            <a:extLst>
              <a:ext uri="{FF2B5EF4-FFF2-40B4-BE49-F238E27FC236}">
                <a16:creationId xmlns:a16="http://schemas.microsoft.com/office/drawing/2014/main" id="{2F665846-9C60-44C9-9595-9EC7F9322141}"/>
              </a:ext>
            </a:extLst>
          </p:cNvPr>
          <p:cNvCxnSpPr>
            <a:cxnSpLocks/>
          </p:cNvCxnSpPr>
          <p:nvPr/>
        </p:nvCxnSpPr>
        <p:spPr>
          <a:xfrm>
            <a:off x="794727" y="73553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997855" y="24219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3" name="標題 1"/>
          <p:cNvSpPr txBox="1">
            <a:spLocks/>
          </p:cNvSpPr>
          <p:nvPr/>
        </p:nvSpPr>
        <p:spPr bwMode="auto">
          <a:xfrm>
            <a:off x="747141" y="299425"/>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柒</a:t>
            </a:r>
            <a:r>
              <a:rPr lang="zh-TW" altLang="en-US" sz="3000" b="1" dirty="0">
                <a:solidFill>
                  <a:srgbClr val="002060"/>
                </a:solidFill>
                <a:latin typeface="微軟正黑體" panose="020B0604030504040204" pitchFamily="34" charset="-120"/>
                <a:ea typeface="微軟正黑體" panose="020B0604030504040204" pitchFamily="34" charset="-120"/>
              </a:rPr>
              <a:t>、分發順位比序原則（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1/4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5" name="投影片編號版面配置區 4">
            <a:extLst>
              <a:ext uri="{FF2B5EF4-FFF2-40B4-BE49-F238E27FC236}">
                <a16:creationId xmlns:a16="http://schemas.microsoft.com/office/drawing/2014/main" id="{29F48607-C89C-43D2-881D-BEEA8FAA4FA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840183" y="6248142"/>
            <a:ext cx="8228730" cy="487826"/>
          </a:xfrm>
          <a:prstGeom prst="roundRect">
            <a:avLst/>
          </a:prstGeom>
          <a:solidFill>
            <a:schemeClr val="accent6">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45489" indent="-469094" algn="jus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1</a:t>
            </a:r>
            <a:r>
              <a:rPr lang="zh-TW" altLang="zh-TW" sz="1300" b="1" dirty="0">
                <a:solidFill>
                  <a:schemeClr val="tx1"/>
                </a:solidFill>
                <a:latin typeface="微軟正黑體" panose="020B0604030504040204" pitchFamily="34" charset="-120"/>
                <a:ea typeface="微軟正黑體" panose="020B0604030504040204" pitchFamily="34" charset="-120"/>
              </a:rPr>
              <a:t>：志願序積分</a:t>
            </a:r>
            <a:r>
              <a:rPr lang="zh-TW" altLang="en-US" sz="1300" b="1" dirty="0">
                <a:solidFill>
                  <a:schemeClr val="tx1"/>
                </a:solidFill>
                <a:latin typeface="微軟正黑體" panose="020B0604030504040204" pitchFamily="34" charset="-120"/>
                <a:ea typeface="微軟正黑體" panose="020B0604030504040204" pitchFamily="34" charset="-120"/>
              </a:rPr>
              <a:t>係</a:t>
            </a:r>
            <a:r>
              <a:rPr lang="zh-TW" altLang="zh-TW" sz="1300" b="1" dirty="0">
                <a:solidFill>
                  <a:schemeClr val="tx1"/>
                </a:solidFill>
                <a:latin typeface="微軟正黑體" panose="020B0604030504040204" pitchFamily="34" charset="-120"/>
                <a:ea typeface="微軟正黑體" panose="020B0604030504040204" pitchFamily="34" charset="-120"/>
              </a:rPr>
              <a:t>以級別方式計算，並於免試生完成選填登記志願後，納入比序總積分之主項目採計。</a:t>
            </a:r>
          </a:p>
          <a:p>
            <a:pPr marL="445489" indent="-469094" algn="jus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2</a:t>
            </a:r>
            <a:r>
              <a:rPr lang="zh-TW" altLang="zh-TW" sz="1300" b="1" dirty="0">
                <a:solidFill>
                  <a:schemeClr val="tx1"/>
                </a:solidFill>
                <a:latin typeface="微軟正黑體" panose="020B0604030504040204" pitchFamily="34" charset="-120"/>
                <a:ea typeface="微軟正黑體" panose="020B0604030504040204" pitchFamily="34" charset="-120"/>
              </a:rPr>
              <a:t>：陳同學</a:t>
            </a:r>
            <a:r>
              <a:rPr lang="zh-TW" altLang="zh-TW" sz="1300" b="1" dirty="0">
                <a:solidFill>
                  <a:srgbClr val="0000CC"/>
                </a:solidFill>
                <a:latin typeface="微軟正黑體" panose="020B0604030504040204" pitchFamily="34" charset="-120"/>
                <a:ea typeface="微軟正黑體" panose="020B0604030504040204" pitchFamily="34" charset="-120"/>
              </a:rPr>
              <a:t>未持有原住民文化及語言能力證明</a:t>
            </a:r>
            <a:r>
              <a:rPr lang="zh-TW" altLang="zh-TW" sz="1300" b="1" dirty="0">
                <a:solidFill>
                  <a:schemeClr val="tx1"/>
                </a:solidFill>
                <a:latin typeface="微軟正黑體" panose="020B0604030504040204" pitchFamily="34" charset="-120"/>
                <a:ea typeface="微軟正黑體" panose="020B0604030504040204" pitchFamily="34" charset="-120"/>
              </a:rPr>
              <a:t>，</a:t>
            </a:r>
            <a:r>
              <a:rPr lang="zh-TW" altLang="zh-TW" sz="1300" b="1" dirty="0">
                <a:solidFill>
                  <a:srgbClr val="FF0000"/>
                </a:solidFill>
                <a:latin typeface="微軟正黑體" panose="020B0604030504040204" pitchFamily="34" charset="-120"/>
                <a:ea typeface="微軟正黑體" panose="020B0604030504040204" pitchFamily="34" charset="-120"/>
              </a:rPr>
              <a:t>加分</a:t>
            </a:r>
            <a:r>
              <a:rPr lang="zh-TW" altLang="zh-TW" sz="1300" b="1" dirty="0">
                <a:solidFill>
                  <a:schemeClr val="tx1"/>
                </a:solidFill>
                <a:latin typeface="微軟正黑體" panose="020B0604030504040204" pitchFamily="34" charset="-120"/>
                <a:ea typeface="微軟正黑體" panose="020B0604030504040204" pitchFamily="34" charset="-120"/>
              </a:rPr>
              <a:t>比率以</a:t>
            </a:r>
            <a:r>
              <a:rPr lang="en-US" altLang="zh-TW" sz="1300" b="1" dirty="0">
                <a:solidFill>
                  <a:srgbClr val="FF0000"/>
                </a:solidFill>
                <a:latin typeface="微軟正黑體" panose="020B0604030504040204" pitchFamily="34" charset="-120"/>
                <a:ea typeface="微軟正黑體" panose="020B0604030504040204" pitchFamily="34" charset="-120"/>
              </a:rPr>
              <a:t>10%</a:t>
            </a:r>
            <a:r>
              <a:rPr lang="zh-TW" altLang="zh-TW" sz="1300" b="1" dirty="0">
                <a:solidFill>
                  <a:schemeClr val="tx1"/>
                </a:solidFill>
                <a:latin typeface="微軟正黑體" panose="020B0604030504040204" pitchFamily="34" charset="-120"/>
                <a:ea typeface="微軟正黑體" panose="020B0604030504040204" pitchFamily="34" charset="-120"/>
              </a:rPr>
              <a:t>計算。</a:t>
            </a:r>
            <a:endParaRPr lang="zh-TW" altLang="en-US" sz="1300" b="1"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822338" y="864719"/>
            <a:ext cx="4595606" cy="707886"/>
          </a:xfrm>
          <a:prstGeom prst="rect">
            <a:avLst/>
          </a:prstGeom>
        </p:spPr>
        <p:txBody>
          <a:bodyPr wrap="square">
            <a:spAutoFit/>
          </a:bodyPr>
          <a:lstStyle/>
          <a:p>
            <a:pPr>
              <a:defRPr/>
            </a:pPr>
            <a:r>
              <a:rPr lang="zh-TW" altLang="en-US" sz="2000" b="1" dirty="0">
                <a:solidFill>
                  <a:srgbClr val="C00000"/>
                </a:solidFill>
                <a:latin typeface="微軟正黑體" pitchFamily="34" charset="-120"/>
                <a:ea typeface="微軟正黑體" pitchFamily="34" charset="-120"/>
              </a:rPr>
              <a:t>免試生比序總積分計算範例</a:t>
            </a:r>
            <a:endParaRPr lang="en-US" altLang="zh-TW" sz="2000" b="1" dirty="0">
              <a:solidFill>
                <a:srgbClr val="C00000"/>
              </a:solidFill>
              <a:latin typeface="微軟正黑體" pitchFamily="34" charset="-120"/>
              <a:ea typeface="微軟正黑體" pitchFamily="34" charset="-120"/>
            </a:endParaRPr>
          </a:p>
          <a:p>
            <a:pPr>
              <a:defRPr/>
            </a:pPr>
            <a:r>
              <a:rPr lang="zh-TW" altLang="zh-TW" sz="20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000" b="1" dirty="0">
              <a:solidFill>
                <a:schemeClr val="accent6">
                  <a:lumMod val="75000"/>
                </a:schemeClr>
              </a:solidFill>
              <a:latin typeface="微軟正黑體" pitchFamily="34" charset="-120"/>
              <a:ea typeface="微軟正黑體" pitchFamily="34" charset="-120"/>
            </a:endParaRPr>
          </a:p>
        </p:txBody>
      </p:sp>
      <p:sp>
        <p:nvSpPr>
          <p:cNvPr id="15" name="矩形 14"/>
          <p:cNvSpPr/>
          <p:nvPr/>
        </p:nvSpPr>
        <p:spPr bwMode="auto">
          <a:xfrm>
            <a:off x="1822339" y="3507683"/>
            <a:ext cx="7939994" cy="369332"/>
          </a:xfrm>
          <a:prstGeom prst="rect">
            <a:avLst/>
          </a:prstGeom>
        </p:spPr>
        <p:txBody>
          <a:bodyPr wrap="none">
            <a:spAutoFit/>
          </a:bodyPr>
          <a:lstStyle/>
          <a:p>
            <a:pPr>
              <a:defRPr/>
            </a:pPr>
            <a:r>
              <a:rPr lang="zh-TW" altLang="en-US" b="1" dirty="0">
                <a:solidFill>
                  <a:schemeClr val="accent6">
                    <a:lumMod val="75000"/>
                  </a:schemeClr>
                </a:solidFill>
                <a:latin typeface="微軟正黑體" pitchFamily="34" charset="-120"/>
                <a:ea typeface="微軟正黑體" pitchFamily="34" charset="-120"/>
              </a:rPr>
              <a:t>陳同學以第</a:t>
            </a:r>
            <a:r>
              <a:rPr lang="en-US" altLang="zh-TW" b="1" dirty="0">
                <a:solidFill>
                  <a:schemeClr val="accent6">
                    <a:lumMod val="75000"/>
                  </a:schemeClr>
                </a:solidFill>
                <a:latin typeface="微軟正黑體" pitchFamily="34" charset="-120"/>
                <a:ea typeface="微軟正黑體" pitchFamily="34" charset="-120"/>
              </a:rPr>
              <a:t>2</a:t>
            </a:r>
            <a:r>
              <a:rPr lang="zh-TW" altLang="en-US" b="1" dirty="0">
                <a:solidFill>
                  <a:schemeClr val="accent6">
                    <a:lumMod val="75000"/>
                  </a:schemeClr>
                </a:solidFill>
                <a:latin typeface="微軟正黑體" pitchFamily="34" charset="-120"/>
                <a:ea typeface="微軟正黑體" pitchFamily="34" charset="-120"/>
              </a:rPr>
              <a:t>志願選填登記○○科技大學○○科（組）之比序項目積分採計表</a:t>
            </a:r>
          </a:p>
        </p:txBody>
      </p:sp>
      <p:sp>
        <p:nvSpPr>
          <p:cNvPr id="22" name="矩形 21"/>
          <p:cNvSpPr/>
          <p:nvPr/>
        </p:nvSpPr>
        <p:spPr bwMode="auto">
          <a:xfrm>
            <a:off x="2810309" y="2701160"/>
            <a:ext cx="6102461" cy="5465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6" name="群組 5"/>
          <p:cNvGrpSpPr/>
          <p:nvPr/>
        </p:nvGrpSpPr>
        <p:grpSpPr>
          <a:xfrm>
            <a:off x="1774752" y="5192682"/>
            <a:ext cx="8272054" cy="932147"/>
            <a:chOff x="250752" y="5192681"/>
            <a:chExt cx="8272054" cy="932147"/>
          </a:xfrm>
        </p:grpSpPr>
        <p:sp>
          <p:nvSpPr>
            <p:cNvPr id="16" name="矩形 15"/>
            <p:cNvSpPr/>
            <p:nvPr/>
          </p:nvSpPr>
          <p:spPr bwMode="auto">
            <a:xfrm>
              <a:off x="250752" y="5629252"/>
              <a:ext cx="8272054" cy="495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矩形 16"/>
            <p:cNvSpPr/>
            <p:nvPr/>
          </p:nvSpPr>
          <p:spPr>
            <a:xfrm>
              <a:off x="255994" y="5192681"/>
              <a:ext cx="8266812" cy="3945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820853" y="74362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8023979" y="25028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標題 1"/>
          <p:cNvSpPr txBox="1">
            <a:spLocks/>
          </p:cNvSpPr>
          <p:nvPr/>
        </p:nvSpPr>
        <p:spPr bwMode="auto">
          <a:xfrm>
            <a:off x="773267" y="307515"/>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柒</a:t>
            </a:r>
            <a:r>
              <a:rPr lang="zh-TW" altLang="en-US" sz="3000" b="1" dirty="0">
                <a:solidFill>
                  <a:srgbClr val="002060"/>
                </a:solidFill>
                <a:latin typeface="微軟正黑體" panose="020B0604030504040204" pitchFamily="34" charset="-120"/>
                <a:ea typeface="微軟正黑體" panose="020B0604030504040204" pitchFamily="34" charset="-120"/>
              </a:rPr>
              <a:t>、分發順位比序原則（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2/4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983641525"/>
              </p:ext>
            </p:extLst>
          </p:nvPr>
        </p:nvGraphicFramePr>
        <p:xfrm>
          <a:off x="2810309" y="1606004"/>
          <a:ext cx="6096002" cy="1630680"/>
        </p:xfrm>
        <a:graphic>
          <a:graphicData uri="http://schemas.openxmlformats.org/drawingml/2006/table">
            <a:tbl>
              <a:tblPr firstRow="1" bandRow="1">
                <a:tableStyleId>{D27102A9-8310-4765-A935-A1911B00CA55}</a:tableStyleId>
              </a:tblPr>
              <a:tblGrid>
                <a:gridCol w="1131068">
                  <a:extLst>
                    <a:ext uri="{9D8B030D-6E8A-4147-A177-3AD203B41FA5}">
                      <a16:colId xmlns:a16="http://schemas.microsoft.com/office/drawing/2014/main" val="3533527737"/>
                    </a:ext>
                  </a:extLst>
                </a:gridCol>
                <a:gridCol w="827489">
                  <a:extLst>
                    <a:ext uri="{9D8B030D-6E8A-4147-A177-3AD203B41FA5}">
                      <a16:colId xmlns:a16="http://schemas.microsoft.com/office/drawing/2014/main" val="2979835095"/>
                    </a:ext>
                  </a:extLst>
                </a:gridCol>
                <a:gridCol w="827489">
                  <a:extLst>
                    <a:ext uri="{9D8B030D-6E8A-4147-A177-3AD203B41FA5}">
                      <a16:colId xmlns:a16="http://schemas.microsoft.com/office/drawing/2014/main" val="2271207029"/>
                    </a:ext>
                  </a:extLst>
                </a:gridCol>
                <a:gridCol w="827489">
                  <a:extLst>
                    <a:ext uri="{9D8B030D-6E8A-4147-A177-3AD203B41FA5}">
                      <a16:colId xmlns:a16="http://schemas.microsoft.com/office/drawing/2014/main" val="3550894035"/>
                    </a:ext>
                  </a:extLst>
                </a:gridCol>
                <a:gridCol w="827489">
                  <a:extLst>
                    <a:ext uri="{9D8B030D-6E8A-4147-A177-3AD203B41FA5}">
                      <a16:colId xmlns:a16="http://schemas.microsoft.com/office/drawing/2014/main" val="3101752897"/>
                    </a:ext>
                  </a:extLst>
                </a:gridCol>
                <a:gridCol w="827489">
                  <a:extLst>
                    <a:ext uri="{9D8B030D-6E8A-4147-A177-3AD203B41FA5}">
                      <a16:colId xmlns:a16="http://schemas.microsoft.com/office/drawing/2014/main" val="678496905"/>
                    </a:ext>
                  </a:extLst>
                </a:gridCol>
                <a:gridCol w="827489">
                  <a:extLst>
                    <a:ext uri="{9D8B030D-6E8A-4147-A177-3AD203B41FA5}">
                      <a16:colId xmlns:a16="http://schemas.microsoft.com/office/drawing/2014/main" val="2761485684"/>
                    </a:ext>
                  </a:extLst>
                </a:gridCol>
              </a:tblGrid>
              <a:tr h="370840">
                <a:tc>
                  <a:txBody>
                    <a:bodyPr/>
                    <a:lstStyle/>
                    <a:p>
                      <a:pPr algn="ctr"/>
                      <a:r>
                        <a:rPr lang="zh-TW" altLang="en-US" sz="1600" dirty="0"/>
                        <a:t>科目名稱</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國文</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數學</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英語</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自然</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社會</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寫作</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76073960"/>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等級或級分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4</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556516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違紀扣點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770462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採計積分</a:t>
                      </a:r>
                      <a:br>
                        <a:rPr lang="en-US" altLang="zh-TW" sz="1400" b="0" dirty="0">
                          <a:solidFill>
                            <a:schemeClr val="tx1"/>
                          </a:solidFill>
                          <a:latin typeface="微軟正黑體" panose="020B0604030504040204" pitchFamily="34" charset="-120"/>
                          <a:ea typeface="微軟正黑體" panose="020B0604030504040204" pitchFamily="34" charset="-120"/>
                        </a:rPr>
                      </a:b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扣點後積分</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2</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5</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98056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847408828"/>
              </p:ext>
            </p:extLst>
          </p:nvPr>
        </p:nvGraphicFramePr>
        <p:xfrm>
          <a:off x="1811147" y="3904168"/>
          <a:ext cx="8235660" cy="2199640"/>
        </p:xfrm>
        <a:graphic>
          <a:graphicData uri="http://schemas.openxmlformats.org/drawingml/2006/table">
            <a:tbl>
              <a:tblPr firstRow="1" bandRow="1">
                <a:tableStyleId>{D27102A9-8310-4765-A935-A1911B00CA55}</a:tableStyleId>
              </a:tblPr>
              <a:tblGrid>
                <a:gridCol w="983518">
                  <a:extLst>
                    <a:ext uri="{9D8B030D-6E8A-4147-A177-3AD203B41FA5}">
                      <a16:colId xmlns:a16="http://schemas.microsoft.com/office/drawing/2014/main" val="284243871"/>
                    </a:ext>
                  </a:extLst>
                </a:gridCol>
                <a:gridCol w="641131">
                  <a:extLst>
                    <a:ext uri="{9D8B030D-6E8A-4147-A177-3AD203B41FA5}">
                      <a16:colId xmlns:a16="http://schemas.microsoft.com/office/drawing/2014/main" val="93567448"/>
                    </a:ext>
                  </a:extLst>
                </a:gridCol>
                <a:gridCol w="557049">
                  <a:extLst>
                    <a:ext uri="{9D8B030D-6E8A-4147-A177-3AD203B41FA5}">
                      <a16:colId xmlns:a16="http://schemas.microsoft.com/office/drawing/2014/main" val="3922342771"/>
                    </a:ext>
                  </a:extLst>
                </a:gridCol>
                <a:gridCol w="557049">
                  <a:extLst>
                    <a:ext uri="{9D8B030D-6E8A-4147-A177-3AD203B41FA5}">
                      <a16:colId xmlns:a16="http://schemas.microsoft.com/office/drawing/2014/main" val="228450105"/>
                    </a:ext>
                  </a:extLst>
                </a:gridCol>
                <a:gridCol w="585076">
                  <a:extLst>
                    <a:ext uri="{9D8B030D-6E8A-4147-A177-3AD203B41FA5}">
                      <a16:colId xmlns:a16="http://schemas.microsoft.com/office/drawing/2014/main" val="1856099014"/>
                    </a:ext>
                  </a:extLst>
                </a:gridCol>
                <a:gridCol w="585076">
                  <a:extLst>
                    <a:ext uri="{9D8B030D-6E8A-4147-A177-3AD203B41FA5}">
                      <a16:colId xmlns:a16="http://schemas.microsoft.com/office/drawing/2014/main" val="2007307133"/>
                    </a:ext>
                  </a:extLst>
                </a:gridCol>
                <a:gridCol w="585076">
                  <a:extLst>
                    <a:ext uri="{9D8B030D-6E8A-4147-A177-3AD203B41FA5}">
                      <a16:colId xmlns:a16="http://schemas.microsoft.com/office/drawing/2014/main" val="132044695"/>
                    </a:ext>
                  </a:extLst>
                </a:gridCol>
                <a:gridCol w="520262">
                  <a:extLst>
                    <a:ext uri="{9D8B030D-6E8A-4147-A177-3AD203B41FA5}">
                      <a16:colId xmlns:a16="http://schemas.microsoft.com/office/drawing/2014/main" val="253677508"/>
                    </a:ext>
                  </a:extLst>
                </a:gridCol>
                <a:gridCol w="520262">
                  <a:extLst>
                    <a:ext uri="{9D8B030D-6E8A-4147-A177-3AD203B41FA5}">
                      <a16:colId xmlns:a16="http://schemas.microsoft.com/office/drawing/2014/main" val="2394203821"/>
                    </a:ext>
                  </a:extLst>
                </a:gridCol>
                <a:gridCol w="520262">
                  <a:extLst>
                    <a:ext uri="{9D8B030D-6E8A-4147-A177-3AD203B41FA5}">
                      <a16:colId xmlns:a16="http://schemas.microsoft.com/office/drawing/2014/main" val="2238934309"/>
                    </a:ext>
                  </a:extLst>
                </a:gridCol>
                <a:gridCol w="520262">
                  <a:extLst>
                    <a:ext uri="{9D8B030D-6E8A-4147-A177-3AD203B41FA5}">
                      <a16:colId xmlns:a16="http://schemas.microsoft.com/office/drawing/2014/main" val="2706450470"/>
                    </a:ext>
                  </a:extLst>
                </a:gridCol>
                <a:gridCol w="520262">
                  <a:extLst>
                    <a:ext uri="{9D8B030D-6E8A-4147-A177-3AD203B41FA5}">
                      <a16:colId xmlns:a16="http://schemas.microsoft.com/office/drawing/2014/main" val="2040232837"/>
                    </a:ext>
                  </a:extLst>
                </a:gridCol>
                <a:gridCol w="520262">
                  <a:extLst>
                    <a:ext uri="{9D8B030D-6E8A-4147-A177-3AD203B41FA5}">
                      <a16:colId xmlns:a16="http://schemas.microsoft.com/office/drawing/2014/main" val="2270235163"/>
                    </a:ext>
                  </a:extLst>
                </a:gridCol>
                <a:gridCol w="620113">
                  <a:extLst>
                    <a:ext uri="{9D8B030D-6E8A-4147-A177-3AD203B41FA5}">
                      <a16:colId xmlns:a16="http://schemas.microsoft.com/office/drawing/2014/main" val="351779646"/>
                    </a:ext>
                  </a:extLst>
                </a:gridCol>
              </a:tblGrid>
              <a:tr h="370840">
                <a:tc>
                  <a:txBody>
                    <a:bodyPr/>
                    <a:lstStyle/>
                    <a:p>
                      <a:r>
                        <a:rPr lang="zh-TW" altLang="en-US" sz="1200" dirty="0">
                          <a:solidFill>
                            <a:schemeClr val="tx1"/>
                          </a:solidFill>
                          <a:latin typeface="微軟正黑體" panose="020B0604030504040204" pitchFamily="34" charset="-120"/>
                          <a:ea typeface="微軟正黑體" panose="020B0604030504040204" pitchFamily="34" charset="-120"/>
                        </a:rPr>
                        <a:t>主項目名稱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志願序</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多元學習表現</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技藝優良</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弱勢身分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均衡學習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國中教育會考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3">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比序總積分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19395414"/>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競賽</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服務學習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國文</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數學</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英語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自然</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社會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寫作測驗</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2413842"/>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0.6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7232545"/>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一般生</a:t>
                      </a:r>
                      <a:br>
                        <a:rPr lang="en-US" altLang="zh-TW" sz="1200" b="1" dirty="0">
                          <a:solidFill>
                            <a:schemeClr val="tx1"/>
                          </a:solidFill>
                          <a:latin typeface="微軟正黑體" panose="020B0604030504040204" pitchFamily="34" charset="-120"/>
                          <a:ea typeface="微軟正黑體" panose="020B0604030504040204" pitchFamily="34" charset="-120"/>
                        </a:rPr>
                      </a:br>
                      <a:r>
                        <a:rPr lang="zh-TW" altLang="en-US" sz="1200" b="1" dirty="0">
                          <a:solidFill>
                            <a:schemeClr val="tx1"/>
                          </a:solidFill>
                          <a:latin typeface="微軟正黑體" panose="020B0604030504040204" pitchFamily="34" charset="-120"/>
                          <a:ea typeface="微軟正黑體" panose="020B0604030504040204" pitchFamily="34" charset="-120"/>
                        </a:rPr>
                        <a:t>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19.6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87.1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19585420"/>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特種身分生主項目積分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28.60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16.50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2.75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3.30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23.10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21.56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95.81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2)</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1611905"/>
                  </a:ext>
                </a:extLst>
              </a:tr>
            </a:tbl>
          </a:graphicData>
        </a:graphic>
      </p:graphicFrame>
      <p:sp>
        <p:nvSpPr>
          <p:cNvPr id="23" name="投影片編號版面配置區 4">
            <a:extLst>
              <a:ext uri="{FF2B5EF4-FFF2-40B4-BE49-F238E27FC236}">
                <a16:creationId xmlns:a16="http://schemas.microsoft.com/office/drawing/2014/main" id="{C01BEDFB-3AE5-46A8-84EF-F744BA3C835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1822340" y="969512"/>
            <a:ext cx="8537189" cy="432197"/>
          </a:xfrm>
          <a:prstGeom prst="rect">
            <a:avLst/>
          </a:prstGeom>
        </p:spPr>
        <p:txBody>
          <a:bodyPr anchor="ctr"/>
          <a:lstStyle/>
          <a:p>
            <a:pPr>
              <a:spcBef>
                <a:spcPts val="450"/>
              </a:spcBef>
              <a:spcAft>
                <a:spcPts val="450"/>
              </a:spcAft>
              <a:defRPr/>
            </a:pPr>
            <a:r>
              <a:rPr lang="zh-TW" altLang="en-US" b="1" dirty="0">
                <a:solidFill>
                  <a:schemeClr val="accent6">
                    <a:lumMod val="75000"/>
                  </a:schemeClr>
                </a:solidFill>
                <a:latin typeface="微軟正黑體" pitchFamily="34" charset="-120"/>
                <a:ea typeface="微軟正黑體" pitchFamily="34" charset="-120"/>
              </a:rPr>
              <a:t>陳同學選填登記○○科技大學○○科（組）之一般生</a:t>
            </a:r>
            <a:r>
              <a:rPr lang="zh-TW" altLang="en-US" b="1" dirty="0">
                <a:solidFill>
                  <a:srgbClr val="FF0000"/>
                </a:solidFill>
                <a:latin typeface="微軟正黑體" pitchFamily="34" charset="-120"/>
                <a:ea typeface="微軟正黑體" pitchFamily="34" charset="-120"/>
              </a:rPr>
              <a:t>同分比序項目積分順序採計表</a:t>
            </a:r>
            <a:endParaRPr lang="zh-TW" altLang="en-US" sz="1600" b="1" dirty="0">
              <a:solidFill>
                <a:srgbClr val="FF0000"/>
              </a:solidFill>
              <a:latin typeface="微軟正黑體" pitchFamily="34" charset="-120"/>
              <a:ea typeface="微軟正黑體" pitchFamily="34" charset="-120"/>
            </a:endParaRPr>
          </a:p>
        </p:txBody>
      </p:sp>
      <p:sp>
        <p:nvSpPr>
          <p:cNvPr id="14" name="標題 1"/>
          <p:cNvSpPr txBox="1">
            <a:spLocks/>
          </p:cNvSpPr>
          <p:nvPr/>
        </p:nvSpPr>
        <p:spPr>
          <a:xfrm>
            <a:off x="1822340" y="3665500"/>
            <a:ext cx="8893249" cy="432197"/>
          </a:xfrm>
          <a:prstGeom prst="rect">
            <a:avLst/>
          </a:prstGeom>
        </p:spPr>
        <p:txBody>
          <a:bodyPr anchor="ctr"/>
          <a:lstStyle/>
          <a:p>
            <a:pPr>
              <a:spcBef>
                <a:spcPts val="450"/>
              </a:spcBef>
              <a:spcAft>
                <a:spcPts val="450"/>
              </a:spcAft>
              <a:defRPr/>
            </a:pPr>
            <a:r>
              <a:rPr lang="zh-TW" altLang="en-US" sz="1750" b="1" dirty="0">
                <a:solidFill>
                  <a:schemeClr val="accent6">
                    <a:lumMod val="75000"/>
                  </a:schemeClr>
                </a:solidFill>
                <a:latin typeface="微軟正黑體" pitchFamily="34" charset="-120"/>
                <a:ea typeface="微軟正黑體" pitchFamily="34" charset="-120"/>
              </a:rPr>
              <a:t>陳同學選填登記○○科技大學○○科（組）特種身分生之</a:t>
            </a:r>
            <a:r>
              <a:rPr lang="zh-TW" altLang="en-US" sz="1750" b="1" dirty="0">
                <a:solidFill>
                  <a:srgbClr val="FF0000"/>
                </a:solidFill>
                <a:latin typeface="微軟正黑體" pitchFamily="34" charset="-120"/>
                <a:ea typeface="微軟正黑體" pitchFamily="34" charset="-120"/>
              </a:rPr>
              <a:t>同分比序項目積分順序採計表</a:t>
            </a:r>
          </a:p>
        </p:txBody>
      </p:sp>
      <p:graphicFrame>
        <p:nvGraphicFramePr>
          <p:cNvPr id="3" name="表格 2"/>
          <p:cNvGraphicFramePr>
            <a:graphicFrameLocks noGrp="1"/>
          </p:cNvGraphicFramePr>
          <p:nvPr>
            <p:extLst>
              <p:ext uri="{D42A27DB-BD31-4B8C-83A1-F6EECF244321}">
                <p14:modId xmlns:p14="http://schemas.microsoft.com/office/powerpoint/2010/main" val="255836679"/>
              </p:ext>
            </p:extLst>
          </p:nvPr>
        </p:nvGraphicFramePr>
        <p:xfrm>
          <a:off x="2439897" y="1498227"/>
          <a:ext cx="7302073" cy="1939863"/>
        </p:xfrm>
        <a:graphic>
          <a:graphicData uri="http://schemas.openxmlformats.org/drawingml/2006/table">
            <a:tbl>
              <a:tblPr>
                <a:tableStyleId>{D27102A9-8310-4765-A935-A1911B00CA55}</a:tableStyleId>
              </a:tblPr>
              <a:tblGrid>
                <a:gridCol w="807609">
                  <a:extLst>
                    <a:ext uri="{9D8B030D-6E8A-4147-A177-3AD203B41FA5}">
                      <a16:colId xmlns:a16="http://schemas.microsoft.com/office/drawing/2014/main" val="20000"/>
                    </a:ext>
                  </a:extLst>
                </a:gridCol>
                <a:gridCol w="457202">
                  <a:extLst>
                    <a:ext uri="{9D8B030D-6E8A-4147-A177-3AD203B41FA5}">
                      <a16:colId xmlns:a16="http://schemas.microsoft.com/office/drawing/2014/main" val="20001"/>
                    </a:ext>
                  </a:extLst>
                </a:gridCol>
                <a:gridCol w="457202">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gridCol w="457202">
                  <a:extLst>
                    <a:ext uri="{9D8B030D-6E8A-4147-A177-3AD203B41FA5}">
                      <a16:colId xmlns:a16="http://schemas.microsoft.com/office/drawing/2014/main" val="20004"/>
                    </a:ext>
                  </a:extLst>
                </a:gridCol>
                <a:gridCol w="457202">
                  <a:extLst>
                    <a:ext uri="{9D8B030D-6E8A-4147-A177-3AD203B41FA5}">
                      <a16:colId xmlns:a16="http://schemas.microsoft.com/office/drawing/2014/main" val="20005"/>
                    </a:ext>
                  </a:extLst>
                </a:gridCol>
                <a:gridCol w="457202">
                  <a:extLst>
                    <a:ext uri="{9D8B030D-6E8A-4147-A177-3AD203B41FA5}">
                      <a16:colId xmlns:a16="http://schemas.microsoft.com/office/drawing/2014/main" val="20006"/>
                    </a:ext>
                  </a:extLst>
                </a:gridCol>
                <a:gridCol w="457202">
                  <a:extLst>
                    <a:ext uri="{9D8B030D-6E8A-4147-A177-3AD203B41FA5}">
                      <a16:colId xmlns:a16="http://schemas.microsoft.com/office/drawing/2014/main" val="20007"/>
                    </a:ext>
                  </a:extLst>
                </a:gridCol>
                <a:gridCol w="457202">
                  <a:extLst>
                    <a:ext uri="{9D8B030D-6E8A-4147-A177-3AD203B41FA5}">
                      <a16:colId xmlns:a16="http://schemas.microsoft.com/office/drawing/2014/main" val="20008"/>
                    </a:ext>
                  </a:extLst>
                </a:gridCol>
                <a:gridCol w="457202">
                  <a:extLst>
                    <a:ext uri="{9D8B030D-6E8A-4147-A177-3AD203B41FA5}">
                      <a16:colId xmlns:a16="http://schemas.microsoft.com/office/drawing/2014/main" val="20009"/>
                    </a:ext>
                  </a:extLst>
                </a:gridCol>
                <a:gridCol w="457202">
                  <a:extLst>
                    <a:ext uri="{9D8B030D-6E8A-4147-A177-3AD203B41FA5}">
                      <a16:colId xmlns:a16="http://schemas.microsoft.com/office/drawing/2014/main" val="20010"/>
                    </a:ext>
                  </a:extLst>
                </a:gridCol>
                <a:gridCol w="457202">
                  <a:extLst>
                    <a:ext uri="{9D8B030D-6E8A-4147-A177-3AD203B41FA5}">
                      <a16:colId xmlns:a16="http://schemas.microsoft.com/office/drawing/2014/main" val="20011"/>
                    </a:ext>
                  </a:extLst>
                </a:gridCol>
                <a:gridCol w="457202">
                  <a:extLst>
                    <a:ext uri="{9D8B030D-6E8A-4147-A177-3AD203B41FA5}">
                      <a16:colId xmlns:a16="http://schemas.microsoft.com/office/drawing/2014/main" val="20012"/>
                    </a:ext>
                  </a:extLst>
                </a:gridCol>
                <a:gridCol w="457202">
                  <a:extLst>
                    <a:ext uri="{9D8B030D-6E8A-4147-A177-3AD203B41FA5}">
                      <a16:colId xmlns:a16="http://schemas.microsoft.com/office/drawing/2014/main" val="20013"/>
                    </a:ext>
                  </a:extLst>
                </a:gridCol>
                <a:gridCol w="550838">
                  <a:extLst>
                    <a:ext uri="{9D8B030D-6E8A-4147-A177-3AD203B41FA5}">
                      <a16:colId xmlns:a16="http://schemas.microsoft.com/office/drawing/2014/main" val="20014"/>
                    </a:ext>
                  </a:extLst>
                </a:gridCol>
              </a:tblGrid>
              <a:tr h="31415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8987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同分比序項目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72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endParaRPr>
                    </a:p>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5276">
                <a:tc rowSpan="2">
                  <a:txBody>
                    <a:bodyPr/>
                    <a:lstStyle/>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比序積分</a:t>
                      </a:r>
                      <a:endParaRPr lang="zh-TW" sz="1400" kern="100" dirty="0">
                        <a:effectLst/>
                        <a:latin typeface="微軟正黑體" panose="020B0604030504040204" pitchFamily="34" charset="-120"/>
                        <a:ea typeface="微軟正黑體" panose="020B0604030504040204" pitchFamily="34" charset="-120"/>
                      </a:endParaRPr>
                    </a:p>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與級分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一般生同分比序項目積分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0553">
                <a:tc vMerge="1">
                  <a:txBody>
                    <a:bodyPr/>
                    <a:lstStyle/>
                    <a:p>
                      <a:endParaRPr lang="zh-TW" altLang="en-US"/>
                    </a:p>
                  </a:txBody>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21</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3</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19.6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7</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400" b="1" kern="0" dirty="0">
                          <a:effectLst/>
                          <a:latin typeface="微軟正黑體" panose="020B0604030504040204" pitchFamily="34" charset="-120"/>
                          <a:ea typeface="微軟正黑體" panose="020B0604030504040204" pitchFamily="34" charset="-120"/>
                        </a:rPr>
                        <a:t>4</a:t>
                      </a:r>
                      <a:r>
                        <a:rPr lang="zh-TW" sz="1400" b="1" kern="0" dirty="0">
                          <a:effectLst/>
                          <a:latin typeface="微軟正黑體" panose="020B0604030504040204" pitchFamily="34" charset="-120"/>
                          <a:ea typeface="微軟正黑體" panose="020B0604030504040204" pitchFamily="34" charset="-120"/>
                        </a:rPr>
                        <a:t>級分</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矩形 12"/>
          <p:cNvSpPr/>
          <p:nvPr/>
        </p:nvSpPr>
        <p:spPr>
          <a:xfrm>
            <a:off x="2415269" y="2676689"/>
            <a:ext cx="7326700" cy="761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62686247"/>
              </p:ext>
            </p:extLst>
          </p:nvPr>
        </p:nvGraphicFramePr>
        <p:xfrm>
          <a:off x="2329417" y="4199648"/>
          <a:ext cx="7523030" cy="2246916"/>
        </p:xfrm>
        <a:graphic>
          <a:graphicData uri="http://schemas.openxmlformats.org/drawingml/2006/table">
            <a:tbl>
              <a:tblPr>
                <a:tableStyleId>{D27102A9-8310-4765-A935-A1911B00CA55}</a:tableStyleId>
              </a:tblPr>
              <a:tblGrid>
                <a:gridCol w="830541">
                  <a:extLst>
                    <a:ext uri="{9D8B030D-6E8A-4147-A177-3AD203B41FA5}">
                      <a16:colId xmlns:a16="http://schemas.microsoft.com/office/drawing/2014/main" val="20000"/>
                    </a:ext>
                  </a:extLst>
                </a:gridCol>
                <a:gridCol w="478812">
                  <a:extLst>
                    <a:ext uri="{9D8B030D-6E8A-4147-A177-3AD203B41FA5}">
                      <a16:colId xmlns:a16="http://schemas.microsoft.com/office/drawing/2014/main" val="20001"/>
                    </a:ext>
                  </a:extLst>
                </a:gridCol>
                <a:gridCol w="478812">
                  <a:extLst>
                    <a:ext uri="{9D8B030D-6E8A-4147-A177-3AD203B41FA5}">
                      <a16:colId xmlns:a16="http://schemas.microsoft.com/office/drawing/2014/main" val="20002"/>
                    </a:ext>
                  </a:extLst>
                </a:gridCol>
                <a:gridCol w="478812">
                  <a:extLst>
                    <a:ext uri="{9D8B030D-6E8A-4147-A177-3AD203B41FA5}">
                      <a16:colId xmlns:a16="http://schemas.microsoft.com/office/drawing/2014/main" val="20003"/>
                    </a:ext>
                  </a:extLst>
                </a:gridCol>
                <a:gridCol w="478812">
                  <a:extLst>
                    <a:ext uri="{9D8B030D-6E8A-4147-A177-3AD203B41FA5}">
                      <a16:colId xmlns:a16="http://schemas.microsoft.com/office/drawing/2014/main" val="20004"/>
                    </a:ext>
                  </a:extLst>
                </a:gridCol>
                <a:gridCol w="478812">
                  <a:extLst>
                    <a:ext uri="{9D8B030D-6E8A-4147-A177-3AD203B41FA5}">
                      <a16:colId xmlns:a16="http://schemas.microsoft.com/office/drawing/2014/main" val="20005"/>
                    </a:ext>
                  </a:extLst>
                </a:gridCol>
                <a:gridCol w="478812">
                  <a:extLst>
                    <a:ext uri="{9D8B030D-6E8A-4147-A177-3AD203B41FA5}">
                      <a16:colId xmlns:a16="http://schemas.microsoft.com/office/drawing/2014/main" val="20006"/>
                    </a:ext>
                  </a:extLst>
                </a:gridCol>
                <a:gridCol w="478812">
                  <a:extLst>
                    <a:ext uri="{9D8B030D-6E8A-4147-A177-3AD203B41FA5}">
                      <a16:colId xmlns:a16="http://schemas.microsoft.com/office/drawing/2014/main" val="20007"/>
                    </a:ext>
                  </a:extLst>
                </a:gridCol>
                <a:gridCol w="478812">
                  <a:extLst>
                    <a:ext uri="{9D8B030D-6E8A-4147-A177-3AD203B41FA5}">
                      <a16:colId xmlns:a16="http://schemas.microsoft.com/office/drawing/2014/main" val="20008"/>
                    </a:ext>
                  </a:extLst>
                </a:gridCol>
                <a:gridCol w="478812">
                  <a:extLst>
                    <a:ext uri="{9D8B030D-6E8A-4147-A177-3AD203B41FA5}">
                      <a16:colId xmlns:a16="http://schemas.microsoft.com/office/drawing/2014/main" val="20009"/>
                    </a:ext>
                  </a:extLst>
                </a:gridCol>
                <a:gridCol w="478812">
                  <a:extLst>
                    <a:ext uri="{9D8B030D-6E8A-4147-A177-3AD203B41FA5}">
                      <a16:colId xmlns:a16="http://schemas.microsoft.com/office/drawing/2014/main" val="20010"/>
                    </a:ext>
                  </a:extLst>
                </a:gridCol>
                <a:gridCol w="478812">
                  <a:extLst>
                    <a:ext uri="{9D8B030D-6E8A-4147-A177-3AD203B41FA5}">
                      <a16:colId xmlns:a16="http://schemas.microsoft.com/office/drawing/2014/main" val="20011"/>
                    </a:ext>
                  </a:extLst>
                </a:gridCol>
                <a:gridCol w="478812">
                  <a:extLst>
                    <a:ext uri="{9D8B030D-6E8A-4147-A177-3AD203B41FA5}">
                      <a16:colId xmlns:a16="http://schemas.microsoft.com/office/drawing/2014/main" val="20012"/>
                    </a:ext>
                  </a:extLst>
                </a:gridCol>
                <a:gridCol w="478812">
                  <a:extLst>
                    <a:ext uri="{9D8B030D-6E8A-4147-A177-3AD203B41FA5}">
                      <a16:colId xmlns:a16="http://schemas.microsoft.com/office/drawing/2014/main" val="20013"/>
                    </a:ext>
                  </a:extLst>
                </a:gridCol>
                <a:gridCol w="467933">
                  <a:extLst>
                    <a:ext uri="{9D8B030D-6E8A-4147-A177-3AD203B41FA5}">
                      <a16:colId xmlns:a16="http://schemas.microsoft.com/office/drawing/2014/main" val="20014"/>
                    </a:ext>
                  </a:extLst>
                </a:gridCol>
              </a:tblGrid>
              <a:tr h="286563">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14099">
                <a:tc>
                  <a:txBody>
                    <a:bodyPr/>
                    <a:lstStyle/>
                    <a:p>
                      <a:pPr algn="ctr">
                        <a:spcAft>
                          <a:spcPts val="0"/>
                        </a:spcAft>
                      </a:pPr>
                      <a:r>
                        <a:rPr lang="zh-TW" sz="1400" kern="0" spc="-30">
                          <a:effectLst/>
                          <a:latin typeface="微軟正黑體" panose="020B0604030504040204" pitchFamily="34" charset="-120"/>
                          <a:ea typeface="微軟正黑體" panose="020B0604030504040204" pitchFamily="34" charset="-120"/>
                        </a:rPr>
                        <a:t>同分比序項目</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36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en-US" altLang="zh-TW" sz="1400" kern="100" dirty="0">
                        <a:effectLst/>
                        <a:latin typeface="微軟正黑體" panose="020B0604030504040204" pitchFamily="34" charset="-120"/>
                        <a:ea typeface="微軟正黑體" panose="020B0604030504040204" pitchFamily="34" charset="-120"/>
                      </a:endParaRPr>
                    </a:p>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86563">
                <a:tc rowSpan="2">
                  <a:txBody>
                    <a:bodyPr/>
                    <a:lstStyle/>
                    <a:p>
                      <a:pPr marL="17780" algn="ctr">
                        <a:spcAft>
                          <a:spcPts val="0"/>
                        </a:spcAft>
                      </a:pPr>
                      <a:r>
                        <a:rPr lang="zh-TW" sz="1400" kern="0" dirty="0">
                          <a:effectLst/>
                          <a:latin typeface="微軟正黑體" panose="020B0604030504040204" pitchFamily="34" charset="-120"/>
                          <a:ea typeface="微軟正黑體" panose="020B0604030504040204" pitchFamily="34" charset="-120"/>
                        </a:rPr>
                        <a:t>特種身分生加分</a:t>
                      </a:r>
                      <a:endParaRPr lang="zh-TW" sz="1400" kern="100" dirty="0">
                        <a:effectLst/>
                        <a:latin typeface="微軟正黑體" panose="020B0604030504040204" pitchFamily="34" charset="-120"/>
                        <a:ea typeface="微軟正黑體" panose="020B0604030504040204" pitchFamily="34" charset="-120"/>
                      </a:endParaRPr>
                    </a:p>
                    <a:p>
                      <a:pPr indent="-62230" algn="ctr">
                        <a:spcAft>
                          <a:spcPts val="0"/>
                        </a:spcAft>
                      </a:pPr>
                      <a:r>
                        <a:rPr lang="zh-TW" sz="1400" kern="0" spc="-60" dirty="0">
                          <a:effectLst/>
                          <a:latin typeface="微軟正黑體" panose="020B0604030504040204" pitchFamily="34" charset="-120"/>
                          <a:ea typeface="微軟正黑體" panose="020B0604030504040204" pitchFamily="34" charset="-120"/>
                        </a:rPr>
                        <a:t>（加</a:t>
                      </a:r>
                      <a:r>
                        <a:rPr lang="en-US" sz="1400" kern="0" spc="-60" dirty="0">
                          <a:effectLst/>
                          <a:latin typeface="微軟正黑體" panose="020B0604030504040204" pitchFamily="34" charset="-120"/>
                          <a:ea typeface="微軟正黑體" panose="020B0604030504040204" pitchFamily="34" charset="-120"/>
                        </a:rPr>
                        <a:t>10%</a:t>
                      </a:r>
                      <a:r>
                        <a:rPr lang="zh-TW" sz="1400" kern="0" spc="-6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特種身分生同分比序項目積分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3128">
                <a:tc vMerge="1">
                  <a:txBody>
                    <a:bodyPr/>
                    <a:lstStyle/>
                    <a:p>
                      <a:endParaRPr lang="zh-TW" altLang="en-US"/>
                    </a:p>
                  </a:txBody>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23.1</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2.75</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28.6</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3.3</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21.56</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7.7</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300" b="1" kern="0" dirty="0">
                          <a:effectLst/>
                          <a:latin typeface="微軟正黑體" panose="020B0604030504040204" pitchFamily="34" charset="-120"/>
                          <a:ea typeface="微軟正黑體" panose="020B0604030504040204" pitchFamily="34" charset="-120"/>
                        </a:rPr>
                        <a:t>4</a:t>
                      </a:r>
                      <a:r>
                        <a:rPr lang="zh-TW" sz="1300" b="1" kern="0" dirty="0">
                          <a:effectLst/>
                          <a:latin typeface="微軟正黑體" panose="020B0604030504040204" pitchFamily="34" charset="-120"/>
                          <a:ea typeface="微軟正黑體" panose="020B0604030504040204" pitchFamily="34" charset="-120"/>
                        </a:rPr>
                        <a:t>級分</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86563">
                <a:tc gridSpan="15">
                  <a:txBody>
                    <a:bodyPr/>
                    <a:lstStyle/>
                    <a:p>
                      <a:pPr marL="43180" algn="just">
                        <a:spcAft>
                          <a:spcPts val="0"/>
                        </a:spcAft>
                      </a:pPr>
                      <a:r>
                        <a:rPr lang="zh-TW" sz="1400" kern="0" dirty="0">
                          <a:effectLst/>
                          <a:latin typeface="微軟正黑體" panose="020B0604030504040204" pitchFamily="34" charset="-120"/>
                          <a:ea typeface="微軟正黑體" panose="020B0604030504040204" pitchFamily="34" charset="-120"/>
                        </a:rPr>
                        <a:t>註：陳同學未持有原住民文化及語言能力證明，加分比率以</a:t>
                      </a:r>
                      <a:r>
                        <a:rPr lang="en-US" sz="1400" kern="0" dirty="0">
                          <a:effectLst/>
                          <a:latin typeface="微軟正黑體" panose="020B0604030504040204" pitchFamily="34" charset="-120"/>
                          <a:ea typeface="微軟正黑體" panose="020B0604030504040204" pitchFamily="34" charset="-120"/>
                        </a:rPr>
                        <a:t>10%</a:t>
                      </a:r>
                      <a:r>
                        <a:rPr lang="zh-TW" sz="1400" kern="0" dirty="0">
                          <a:effectLst/>
                          <a:latin typeface="微軟正黑體" panose="020B0604030504040204" pitchFamily="34" charset="-120"/>
                          <a:ea typeface="微軟正黑體" panose="020B0604030504040204" pitchFamily="34" charset="-120"/>
                        </a:rPr>
                        <a:t>計算。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9" name="矩形 18"/>
          <p:cNvSpPr/>
          <p:nvPr/>
        </p:nvSpPr>
        <p:spPr>
          <a:xfrm>
            <a:off x="2304791" y="5266715"/>
            <a:ext cx="7547657" cy="87033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786019" y="75194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982978" y="25859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5" name="標題 1"/>
          <p:cNvSpPr txBox="1">
            <a:spLocks/>
          </p:cNvSpPr>
          <p:nvPr/>
        </p:nvSpPr>
        <p:spPr bwMode="auto">
          <a:xfrm>
            <a:off x="738433" y="315827"/>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柒</a:t>
            </a:r>
            <a:r>
              <a:rPr lang="zh-TW" altLang="en-US" sz="3000" b="1" dirty="0">
                <a:solidFill>
                  <a:srgbClr val="002060"/>
                </a:solidFill>
                <a:latin typeface="微軟正黑體" panose="020B0604030504040204" pitchFamily="34" charset="-120"/>
                <a:ea typeface="微軟正黑體" panose="020B0604030504040204" pitchFamily="34" charset="-120"/>
              </a:rPr>
              <a:t>、分發順位比序原則（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3/4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7" name="投影片編號版面配置區 4">
            <a:extLst>
              <a:ext uri="{FF2B5EF4-FFF2-40B4-BE49-F238E27FC236}">
                <a16:creationId xmlns:a16="http://schemas.microsoft.com/office/drawing/2014/main" id="{6F039EF8-9E19-4BB5-AFDE-3FE00F66155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投影片編號版面配置區 4">
            <a:extLst>
              <a:ext uri="{FF2B5EF4-FFF2-40B4-BE49-F238E27FC236}">
                <a16:creationId xmlns:a16="http://schemas.microsoft.com/office/drawing/2014/main" id="{4732989B-28B1-40D7-AF61-1F1E00304CC3}"/>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1" name="群組 10">
            <a:extLst>
              <a:ext uri="{FF2B5EF4-FFF2-40B4-BE49-F238E27FC236}">
                <a16:creationId xmlns:a16="http://schemas.microsoft.com/office/drawing/2014/main" id="{7275138E-14C6-DC4A-D570-56DA62637A43}"/>
              </a:ext>
            </a:extLst>
          </p:cNvPr>
          <p:cNvGrpSpPr/>
          <p:nvPr/>
        </p:nvGrpSpPr>
        <p:grpSpPr>
          <a:xfrm>
            <a:off x="1112894" y="1121913"/>
            <a:ext cx="3421196" cy="493985"/>
            <a:chOff x="1018828" y="947610"/>
            <a:chExt cx="3421196" cy="493985"/>
          </a:xfrm>
        </p:grpSpPr>
        <p:sp>
          <p:nvSpPr>
            <p:cNvPr id="7" name="梯形 6">
              <a:extLst>
                <a:ext uri="{FF2B5EF4-FFF2-40B4-BE49-F238E27FC236}">
                  <a16:creationId xmlns:a16="http://schemas.microsoft.com/office/drawing/2014/main" id="{32905B89-74AC-F92C-4BB5-110D1812D8DF}"/>
                </a:ext>
              </a:extLst>
            </p:cNvPr>
            <p:cNvSpPr/>
            <p:nvPr/>
          </p:nvSpPr>
          <p:spPr>
            <a:xfrm flipH="1">
              <a:off x="1018828" y="947610"/>
              <a:ext cx="3421196"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8" name="任意多边形 198">
              <a:extLst>
                <a:ext uri="{FF2B5EF4-FFF2-40B4-BE49-F238E27FC236}">
                  <a16:creationId xmlns:a16="http://schemas.microsoft.com/office/drawing/2014/main" id="{C475B13E-BFA4-54FE-EB8D-B0E00A0F2C4C}"/>
                </a:ext>
              </a:extLst>
            </p:cNvPr>
            <p:cNvSpPr>
              <a:spLocks/>
            </p:cNvSpPr>
            <p:nvPr/>
          </p:nvSpPr>
          <p:spPr bwMode="auto">
            <a:xfrm rot="21378434">
              <a:off x="1174828" y="1100640"/>
              <a:ext cx="569499" cy="216000"/>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a:scene3d>
              <a:camera prst="orthographicFront">
                <a:rot lat="20944032" lon="19239453" rev="161931"/>
              </a:camera>
              <a:lightRig rig="threePt" dir="t"/>
            </a:scene3d>
          </p:spPr>
          <p:txBody>
            <a:bodyPr vert="horz" wrap="square" lIns="91440" tIns="45720" rIns="91440" bIns="45720" numCol="1" anchor="t" anchorCtr="0" compatLnSpc="1">
              <a:prstTxWarp prst="textNoShape">
                <a:avLst/>
              </a:prstTxWarp>
              <a:noAutofit/>
            </a:bodyPr>
            <a:lstStyle/>
            <a:p>
              <a:pPr defTabSz="914400">
                <a:defRPr/>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字方塊 8">
              <a:extLst>
                <a:ext uri="{FF2B5EF4-FFF2-40B4-BE49-F238E27FC236}">
                  <a16:creationId xmlns:a16="http://schemas.microsoft.com/office/drawing/2014/main" id="{151BFE63-C3CF-FCEE-C75D-9A71E687B522}"/>
                </a:ext>
              </a:extLst>
            </p:cNvPr>
            <p:cNvSpPr txBox="1"/>
            <p:nvPr/>
          </p:nvSpPr>
          <p:spPr>
            <a:xfrm>
              <a:off x="1723535" y="979930"/>
              <a:ext cx="2646878" cy="461665"/>
            </a:xfrm>
            <a:prstGeom prst="rect">
              <a:avLst/>
            </a:prstGeom>
            <a:noFill/>
          </p:spPr>
          <p:txBody>
            <a:bodyPr wrap="none" rtlCol="0">
              <a:spAutoFit/>
            </a:bodyPr>
            <a:lstStyle/>
            <a:p>
              <a:r>
                <a:rPr lang="zh-TW" altLang="en-US" sz="2400" b="1" dirty="0">
                  <a:solidFill>
                    <a:srgbClr val="385723"/>
                  </a:solidFill>
                  <a:latin typeface="微軟正黑體" pitchFamily="34" charset="-120"/>
                  <a:ea typeface="微軟正黑體" pitchFamily="34" charset="-120"/>
                </a:rPr>
                <a:t>集體報名注意事項</a:t>
              </a:r>
              <a:endParaRPr lang="en-US" altLang="zh-TW" sz="2400" b="1" dirty="0">
                <a:solidFill>
                  <a:srgbClr val="385723"/>
                </a:solidFill>
                <a:latin typeface="微軟正黑體" pitchFamily="34" charset="-120"/>
                <a:ea typeface="微軟正黑體" pitchFamily="34" charset="-120"/>
              </a:endParaRPr>
            </a:p>
          </p:txBody>
        </p:sp>
      </p:grpSp>
      <p:grpSp>
        <p:nvGrpSpPr>
          <p:cNvPr id="14" name="群組 13">
            <a:extLst>
              <a:ext uri="{FF2B5EF4-FFF2-40B4-BE49-F238E27FC236}">
                <a16:creationId xmlns:a16="http://schemas.microsoft.com/office/drawing/2014/main" id="{BFB01C33-13BA-59C0-5121-2EB571FDC4CD}"/>
              </a:ext>
            </a:extLst>
          </p:cNvPr>
          <p:cNvGrpSpPr/>
          <p:nvPr/>
        </p:nvGrpSpPr>
        <p:grpSpPr>
          <a:xfrm>
            <a:off x="1112894" y="1799425"/>
            <a:ext cx="9683062" cy="673654"/>
            <a:chOff x="250751" y="3123680"/>
            <a:chExt cx="5255607" cy="673654"/>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grpSpPr>
        <p:grpSp>
          <p:nvGrpSpPr>
            <p:cNvPr id="15" name="组合 7">
              <a:extLst>
                <a:ext uri="{FF2B5EF4-FFF2-40B4-BE49-F238E27FC236}">
                  <a16:creationId xmlns:a16="http://schemas.microsoft.com/office/drawing/2014/main" id="{2A1EB350-BD7F-A16A-82FF-78A6D6859B53}"/>
                </a:ext>
              </a:extLst>
            </p:cNvPr>
            <p:cNvGrpSpPr/>
            <p:nvPr/>
          </p:nvGrpSpPr>
          <p:grpSpPr>
            <a:xfrm>
              <a:off x="250751" y="3123680"/>
              <a:ext cx="5255607" cy="673654"/>
              <a:chOff x="0" y="194742"/>
              <a:chExt cx="4089164" cy="655611"/>
            </a:xfrm>
            <a:grpFill/>
          </p:grpSpPr>
          <p:sp>
            <p:nvSpPr>
              <p:cNvPr id="19" name="圆角矩形 8">
                <a:extLst>
                  <a:ext uri="{FF2B5EF4-FFF2-40B4-BE49-F238E27FC236}">
                    <a16:creationId xmlns:a16="http://schemas.microsoft.com/office/drawing/2014/main" id="{2DE25633-3879-ACBD-256B-CA8565BF72D5}"/>
                  </a:ext>
                </a:extLst>
              </p:cNvPr>
              <p:cNvSpPr/>
              <p:nvPr/>
            </p:nvSpPr>
            <p:spPr>
              <a:xfrm>
                <a:off x="173209" y="194742"/>
                <a:ext cx="3915955" cy="655611"/>
              </a:xfrm>
              <a:prstGeom prst="roundRect">
                <a:avLst>
                  <a:gd name="adj" fmla="val 9976"/>
                </a:avLst>
              </a:prstGeom>
              <a:grp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20" name="组合 9">
                <a:extLst>
                  <a:ext uri="{FF2B5EF4-FFF2-40B4-BE49-F238E27FC236}">
                    <a16:creationId xmlns:a16="http://schemas.microsoft.com/office/drawing/2014/main" id="{7A54790E-E171-4B91-E851-B9164071A579}"/>
                  </a:ext>
                </a:extLst>
              </p:cNvPr>
              <p:cNvGrpSpPr/>
              <p:nvPr/>
            </p:nvGrpSpPr>
            <p:grpSpPr>
              <a:xfrm>
                <a:off x="0" y="290669"/>
                <a:ext cx="424561" cy="355906"/>
                <a:chOff x="469900" y="728859"/>
                <a:chExt cx="424561" cy="355906"/>
              </a:xfrm>
              <a:grpFill/>
            </p:grpSpPr>
            <p:sp>
              <p:nvSpPr>
                <p:cNvPr id="21" name="椭圆 10">
                  <a:extLst>
                    <a:ext uri="{FF2B5EF4-FFF2-40B4-BE49-F238E27FC236}">
                      <a16:creationId xmlns:a16="http://schemas.microsoft.com/office/drawing/2014/main" id="{977DC4F5-D797-3970-AB27-E2E63E5F17B9}"/>
                    </a:ext>
                  </a:extLst>
                </p:cNvPr>
                <p:cNvSpPr/>
                <p:nvPr/>
              </p:nvSpPr>
              <p:spPr>
                <a:xfrm rot="16200000">
                  <a:off x="738264" y="928568"/>
                  <a:ext cx="156198" cy="156196"/>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椭圆 11">
                  <a:extLst>
                    <a:ext uri="{FF2B5EF4-FFF2-40B4-BE49-F238E27FC236}">
                      <a16:creationId xmlns:a16="http://schemas.microsoft.com/office/drawing/2014/main" id="{9C03A0F4-FD8F-C372-52F3-102471CEFE96}"/>
                    </a:ext>
                  </a:extLst>
                </p:cNvPr>
                <p:cNvSpPr/>
                <p:nvPr/>
              </p:nvSpPr>
              <p:spPr>
                <a:xfrm rot="16200000">
                  <a:off x="752463" y="942770"/>
                  <a:ext cx="127798" cy="127797"/>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椭圆 12">
                  <a:extLst>
                    <a:ext uri="{FF2B5EF4-FFF2-40B4-BE49-F238E27FC236}">
                      <a16:creationId xmlns:a16="http://schemas.microsoft.com/office/drawing/2014/main" id="{6201822A-9CB7-E3CD-F768-B7C0E0BE776E}"/>
                    </a:ext>
                  </a:extLst>
                </p:cNvPr>
                <p:cNvSpPr/>
                <p:nvPr/>
              </p:nvSpPr>
              <p:spPr>
                <a:xfrm rot="16200000">
                  <a:off x="738264" y="728860"/>
                  <a:ext cx="156198" cy="156196"/>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3" name="椭圆 13">
                  <a:extLst>
                    <a:ext uri="{FF2B5EF4-FFF2-40B4-BE49-F238E27FC236}">
                      <a16:creationId xmlns:a16="http://schemas.microsoft.com/office/drawing/2014/main" id="{8FFC9393-C5A7-AE76-0FA0-F7CEEF967F36}"/>
                    </a:ext>
                  </a:extLst>
                </p:cNvPr>
                <p:cNvSpPr/>
                <p:nvPr/>
              </p:nvSpPr>
              <p:spPr>
                <a:xfrm rot="16200000">
                  <a:off x="752463" y="743063"/>
                  <a:ext cx="127798" cy="127797"/>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4" name="圆角矩形 14">
                  <a:extLst>
                    <a:ext uri="{FF2B5EF4-FFF2-40B4-BE49-F238E27FC236}">
                      <a16:creationId xmlns:a16="http://schemas.microsoft.com/office/drawing/2014/main" id="{BEA6296B-A9FB-79DF-5D17-4CE757E69B25}"/>
                    </a:ext>
                  </a:extLst>
                </p:cNvPr>
                <p:cNvSpPr/>
                <p:nvPr/>
              </p:nvSpPr>
              <p:spPr>
                <a:xfrm rot="16200000">
                  <a:off x="636543" y="859458"/>
                  <a:ext cx="18656" cy="351942"/>
                </a:xfrm>
                <a:prstGeom prst="roundRect">
                  <a:avLst>
                    <a:gd name="adj" fmla="val 50000"/>
                  </a:avLst>
                </a:prstGeom>
                <a:grp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5" name="圆角矩形 15">
                  <a:extLst>
                    <a:ext uri="{FF2B5EF4-FFF2-40B4-BE49-F238E27FC236}">
                      <a16:creationId xmlns:a16="http://schemas.microsoft.com/office/drawing/2014/main" id="{3BAA5A8F-FA32-AD26-8396-DE7EFAA6FE29}"/>
                    </a:ext>
                  </a:extLst>
                </p:cNvPr>
                <p:cNvSpPr/>
                <p:nvPr/>
              </p:nvSpPr>
              <p:spPr>
                <a:xfrm rot="16200000">
                  <a:off x="636543" y="809416"/>
                  <a:ext cx="18656" cy="351942"/>
                </a:xfrm>
                <a:prstGeom prst="roundRect">
                  <a:avLst>
                    <a:gd name="adj" fmla="val 50000"/>
                  </a:avLst>
                </a:prstGeom>
                <a:grp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6" name="圆角矩形 16">
                  <a:extLst>
                    <a:ext uri="{FF2B5EF4-FFF2-40B4-BE49-F238E27FC236}">
                      <a16:creationId xmlns:a16="http://schemas.microsoft.com/office/drawing/2014/main" id="{F2C92EAA-CC12-05DA-2E48-F1EED2729478}"/>
                    </a:ext>
                  </a:extLst>
                </p:cNvPr>
                <p:cNvSpPr/>
                <p:nvPr/>
              </p:nvSpPr>
              <p:spPr>
                <a:xfrm rot="16200000">
                  <a:off x="636543" y="655035"/>
                  <a:ext cx="18656" cy="351942"/>
                </a:xfrm>
                <a:prstGeom prst="roundRect">
                  <a:avLst>
                    <a:gd name="adj" fmla="val 50000"/>
                  </a:avLst>
                </a:prstGeom>
                <a:grp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7" name="圆角矩形 17">
                  <a:extLst>
                    <a:ext uri="{FF2B5EF4-FFF2-40B4-BE49-F238E27FC236}">
                      <a16:creationId xmlns:a16="http://schemas.microsoft.com/office/drawing/2014/main" id="{8C1264CE-2928-9BFE-6D85-ED142C611CB3}"/>
                    </a:ext>
                  </a:extLst>
                </p:cNvPr>
                <p:cNvSpPr/>
                <p:nvPr/>
              </p:nvSpPr>
              <p:spPr>
                <a:xfrm rot="16200000">
                  <a:off x="636543" y="604992"/>
                  <a:ext cx="18656" cy="351942"/>
                </a:xfrm>
                <a:prstGeom prst="roundRect">
                  <a:avLst>
                    <a:gd name="adj" fmla="val 50000"/>
                  </a:avLst>
                </a:prstGeom>
                <a:grp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8" name="文字方塊 17">
              <a:extLst>
                <a:ext uri="{FF2B5EF4-FFF2-40B4-BE49-F238E27FC236}">
                  <a16:creationId xmlns:a16="http://schemas.microsoft.com/office/drawing/2014/main" id="{29F808DF-CC4D-C2BF-E131-C9DAF5FAAD48}"/>
                </a:ext>
              </a:extLst>
            </p:cNvPr>
            <p:cNvSpPr txBox="1"/>
            <p:nvPr/>
          </p:nvSpPr>
          <p:spPr>
            <a:xfrm>
              <a:off x="782953" y="3236737"/>
              <a:ext cx="4654470" cy="461665"/>
            </a:xfrm>
            <a:prstGeom prst="rect">
              <a:avLst/>
            </a:prstGeom>
            <a:grpFill/>
          </p:spPr>
          <p:txBody>
            <a:bodyPr wrap="square" rtlCol="0">
              <a:spAutoFit/>
            </a:bodyPr>
            <a:lstStyle/>
            <a:p>
              <a:r>
                <a:rPr lang="zh-TW" altLang="en-US" sz="2400" b="1" dirty="0">
                  <a:solidFill>
                    <a:srgbClr val="3C5D25"/>
                  </a:solidFill>
                  <a:latin typeface="微軟正黑體" pitchFamily="34" charset="-120"/>
                  <a:ea typeface="微軟正黑體" pitchFamily="34" charset="-120"/>
                </a:rPr>
                <a:t>每位學生須將報名資料獨立裝至</a:t>
              </a:r>
              <a:r>
                <a:rPr lang="zh-TW" altLang="en-US" sz="2400" b="1" dirty="0">
                  <a:solidFill>
                    <a:srgbClr val="C00000"/>
                  </a:solidFill>
                  <a:latin typeface="微軟正黑體" pitchFamily="34" charset="-120"/>
                  <a:ea typeface="微軟正黑體" pitchFamily="34" charset="-120"/>
                </a:rPr>
                <a:t>個人信封袋</a:t>
              </a:r>
              <a:endParaRPr lang="en-US" altLang="zh-TW" sz="2400" b="1" dirty="0">
                <a:solidFill>
                  <a:srgbClr val="C00000"/>
                </a:solidFill>
                <a:latin typeface="微軟正黑體" pitchFamily="34" charset="-120"/>
                <a:ea typeface="微軟正黑體" pitchFamily="34" charset="-120"/>
              </a:endParaRPr>
            </a:p>
          </p:txBody>
        </p:sp>
      </p:grpSp>
      <p:grpSp>
        <p:nvGrpSpPr>
          <p:cNvPr id="2" name="群組 1">
            <a:extLst>
              <a:ext uri="{FF2B5EF4-FFF2-40B4-BE49-F238E27FC236}">
                <a16:creationId xmlns:a16="http://schemas.microsoft.com/office/drawing/2014/main" id="{1D412CD8-1F60-BF77-EA02-4441FF62F079}"/>
              </a:ext>
            </a:extLst>
          </p:cNvPr>
          <p:cNvGrpSpPr/>
          <p:nvPr/>
        </p:nvGrpSpPr>
        <p:grpSpPr>
          <a:xfrm>
            <a:off x="1112894" y="2857449"/>
            <a:ext cx="10006709" cy="1629385"/>
            <a:chOff x="314243" y="1000029"/>
            <a:chExt cx="5705119" cy="1629385"/>
          </a:xfrm>
        </p:grpSpPr>
        <p:sp>
          <p:nvSpPr>
            <p:cNvPr id="3" name="梯形 2">
              <a:extLst>
                <a:ext uri="{FF2B5EF4-FFF2-40B4-BE49-F238E27FC236}">
                  <a16:creationId xmlns:a16="http://schemas.microsoft.com/office/drawing/2014/main" id="{4F9B9387-3B8A-AD96-0789-A760FD4EB8FA}"/>
                </a:ext>
              </a:extLst>
            </p:cNvPr>
            <p:cNvSpPr/>
            <p:nvPr/>
          </p:nvSpPr>
          <p:spPr>
            <a:xfrm flipH="1">
              <a:off x="314243" y="1000029"/>
              <a:ext cx="3285602"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nvGrpSpPr>
            <p:cNvPr id="4" name="组合 196">
              <a:extLst>
                <a:ext uri="{FF2B5EF4-FFF2-40B4-BE49-F238E27FC236}">
                  <a16:creationId xmlns:a16="http://schemas.microsoft.com/office/drawing/2014/main" id="{07E3E83F-B551-8220-3828-560A332B97AD}"/>
                </a:ext>
              </a:extLst>
            </p:cNvPr>
            <p:cNvGrpSpPr/>
            <p:nvPr/>
          </p:nvGrpSpPr>
          <p:grpSpPr>
            <a:xfrm rot="16200000">
              <a:off x="442332" y="1121108"/>
              <a:ext cx="255531" cy="288000"/>
              <a:chOff x="5732082" y="977140"/>
              <a:chExt cx="739998" cy="1096651"/>
            </a:xfrm>
            <a:scene3d>
              <a:camera prst="orthographicFront">
                <a:rot lat="20944032" lon="19239453" rev="161931"/>
              </a:camera>
              <a:lightRig rig="threePt" dir="t"/>
            </a:scene3d>
          </p:grpSpPr>
          <p:sp>
            <p:nvSpPr>
              <p:cNvPr id="44" name="任意多边形 197">
                <a:extLst>
                  <a:ext uri="{FF2B5EF4-FFF2-40B4-BE49-F238E27FC236}">
                    <a16:creationId xmlns:a16="http://schemas.microsoft.com/office/drawing/2014/main" id="{3A73D3AE-9B46-6441-8D3B-F83059AE2139}"/>
                  </a:ext>
                </a:extLst>
              </p:cNvPr>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defTabSz="914400">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198">
                <a:extLst>
                  <a:ext uri="{FF2B5EF4-FFF2-40B4-BE49-F238E27FC236}">
                    <a16:creationId xmlns:a16="http://schemas.microsoft.com/office/drawing/2014/main" id="{6C11C74B-2F2D-187D-BF74-222136FBD0E7}"/>
                  </a:ext>
                </a:extLst>
              </p:cNvPr>
              <p:cNvSpPr>
                <a:spLocks/>
              </p:cNvSpPr>
              <p:nvPr/>
            </p:nvSpPr>
            <p:spPr bwMode="auto">
              <a:xfrm rot="5400000">
                <a:off x="5610997" y="1212708"/>
                <a:ext cx="1096651" cy="625515"/>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defTabSz="914400">
                  <a:defRPr/>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文字方塊 4">
              <a:extLst>
                <a:ext uri="{FF2B5EF4-FFF2-40B4-BE49-F238E27FC236}">
                  <a16:creationId xmlns:a16="http://schemas.microsoft.com/office/drawing/2014/main" id="{88D82A5A-CAFF-2E25-0178-EF150BC7FE0A}"/>
                </a:ext>
              </a:extLst>
            </p:cNvPr>
            <p:cNvSpPr txBox="1"/>
            <p:nvPr/>
          </p:nvSpPr>
          <p:spPr>
            <a:xfrm>
              <a:off x="705412" y="1025432"/>
              <a:ext cx="2887884" cy="461665"/>
            </a:xfrm>
            <a:prstGeom prst="rect">
              <a:avLst/>
            </a:prstGeom>
            <a:noFill/>
          </p:spPr>
          <p:txBody>
            <a:bodyPr wrap="square" rtlCol="0">
              <a:spAutoFit/>
            </a:bodyPr>
            <a:lstStyle/>
            <a:p>
              <a:r>
                <a:rPr lang="zh-TW" altLang="zh-TW" sz="2400" b="1" dirty="0">
                  <a:solidFill>
                    <a:srgbClr val="385723"/>
                  </a:solidFill>
                  <a:latin typeface="微軟正黑體" pitchFamily="34" charset="-120"/>
                  <a:ea typeface="微軟正黑體" pitchFamily="34" charset="-120"/>
                </a:rPr>
                <a:t>錄取生報到或放棄錄取資格截止</a:t>
              </a:r>
              <a:r>
                <a:rPr lang="zh-TW" altLang="en-US" sz="2400" b="1" dirty="0">
                  <a:solidFill>
                    <a:srgbClr val="C00000"/>
                  </a:solidFill>
                  <a:latin typeface="微軟正黑體" panose="020B0604030504040204" pitchFamily="34" charset="-120"/>
                  <a:ea typeface="微軟正黑體" panose="020B0604030504040204" pitchFamily="34" charset="-120"/>
                </a:rPr>
                <a:t>時間</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grpSp>
          <p:nvGrpSpPr>
            <p:cNvPr id="6" name="群組 5">
              <a:extLst>
                <a:ext uri="{FF2B5EF4-FFF2-40B4-BE49-F238E27FC236}">
                  <a16:creationId xmlns:a16="http://schemas.microsoft.com/office/drawing/2014/main" id="{CE8A3477-EF8B-D8B8-918C-0A86EEA6B872}"/>
                </a:ext>
              </a:extLst>
            </p:cNvPr>
            <p:cNvGrpSpPr/>
            <p:nvPr/>
          </p:nvGrpSpPr>
          <p:grpSpPr>
            <a:xfrm>
              <a:off x="314243" y="1676651"/>
              <a:ext cx="5705119" cy="952763"/>
              <a:chOff x="250751" y="3123680"/>
              <a:chExt cx="5705119" cy="952763"/>
            </a:xfrm>
          </p:grpSpPr>
          <p:grpSp>
            <p:nvGrpSpPr>
              <p:cNvPr id="12" name="组合 7">
                <a:extLst>
                  <a:ext uri="{FF2B5EF4-FFF2-40B4-BE49-F238E27FC236}">
                    <a16:creationId xmlns:a16="http://schemas.microsoft.com/office/drawing/2014/main" id="{08EAA8A8-3358-5E26-AEB3-F91CAFB11329}"/>
                  </a:ext>
                </a:extLst>
              </p:cNvPr>
              <p:cNvGrpSpPr/>
              <p:nvPr/>
            </p:nvGrpSpPr>
            <p:grpSpPr>
              <a:xfrm>
                <a:off x="250751" y="3123680"/>
                <a:ext cx="5495600" cy="673654"/>
                <a:chOff x="0" y="194742"/>
                <a:chExt cx="4275892" cy="655611"/>
              </a:xfrm>
            </p:grpSpPr>
            <p:sp>
              <p:nvSpPr>
                <p:cNvPr id="25" name="圆角矩形 8">
                  <a:extLst>
                    <a:ext uri="{FF2B5EF4-FFF2-40B4-BE49-F238E27FC236}">
                      <a16:creationId xmlns:a16="http://schemas.microsoft.com/office/drawing/2014/main" id="{333B85B0-837A-6549-2B4C-8E9321AD2BB5}"/>
                    </a:ext>
                  </a:extLst>
                </p:cNvPr>
                <p:cNvSpPr/>
                <p:nvPr/>
              </p:nvSpPr>
              <p:spPr>
                <a:xfrm>
                  <a:off x="173209" y="194742"/>
                  <a:ext cx="4102683" cy="655611"/>
                </a:xfrm>
                <a:prstGeom prst="roundRect">
                  <a:avLst>
                    <a:gd name="adj" fmla="val 9976"/>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30" name="组合 9">
                  <a:extLst>
                    <a:ext uri="{FF2B5EF4-FFF2-40B4-BE49-F238E27FC236}">
                      <a16:creationId xmlns:a16="http://schemas.microsoft.com/office/drawing/2014/main" id="{3321A4C0-BF42-8E34-3DA9-9573D319E7FC}"/>
                    </a:ext>
                  </a:extLst>
                </p:cNvPr>
                <p:cNvGrpSpPr/>
                <p:nvPr/>
              </p:nvGrpSpPr>
              <p:grpSpPr>
                <a:xfrm>
                  <a:off x="0" y="290669"/>
                  <a:ext cx="424561" cy="355906"/>
                  <a:chOff x="469900" y="728859"/>
                  <a:chExt cx="424561" cy="355906"/>
                </a:xfrm>
              </p:grpSpPr>
              <p:sp>
                <p:nvSpPr>
                  <p:cNvPr id="31" name="椭圆 10">
                    <a:extLst>
                      <a:ext uri="{FF2B5EF4-FFF2-40B4-BE49-F238E27FC236}">
                        <a16:creationId xmlns:a16="http://schemas.microsoft.com/office/drawing/2014/main" id="{C711D092-C8E0-62DA-0420-561B28EC2441}"/>
                      </a:ext>
                    </a:extLst>
                  </p:cNvPr>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2" name="椭圆 11">
                    <a:extLst>
                      <a:ext uri="{FF2B5EF4-FFF2-40B4-BE49-F238E27FC236}">
                        <a16:creationId xmlns:a16="http://schemas.microsoft.com/office/drawing/2014/main" id="{162417E4-07BC-D4A5-731E-1458921313C9}"/>
                      </a:ext>
                    </a:extLst>
                  </p:cNvPr>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6" name="椭圆 12">
                    <a:extLst>
                      <a:ext uri="{FF2B5EF4-FFF2-40B4-BE49-F238E27FC236}">
                        <a16:creationId xmlns:a16="http://schemas.microsoft.com/office/drawing/2014/main" id="{C8924AF5-83E9-57D0-B37B-9B0D470C2F38}"/>
                      </a:ext>
                    </a:extLst>
                  </p:cNvPr>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9" name="椭圆 13">
                    <a:extLst>
                      <a:ext uri="{FF2B5EF4-FFF2-40B4-BE49-F238E27FC236}">
                        <a16:creationId xmlns:a16="http://schemas.microsoft.com/office/drawing/2014/main" id="{CA85F74D-5212-787E-11AE-1CD810B8C212}"/>
                      </a:ext>
                    </a:extLst>
                  </p:cNvPr>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0" name="圆角矩形 14">
                    <a:extLst>
                      <a:ext uri="{FF2B5EF4-FFF2-40B4-BE49-F238E27FC236}">
                        <a16:creationId xmlns:a16="http://schemas.microsoft.com/office/drawing/2014/main" id="{4796AFF2-1F7B-80F4-97C6-EE61168BC437}"/>
                      </a:ext>
                    </a:extLst>
                  </p:cNvPr>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1" name="圆角矩形 15">
                    <a:extLst>
                      <a:ext uri="{FF2B5EF4-FFF2-40B4-BE49-F238E27FC236}">
                        <a16:creationId xmlns:a16="http://schemas.microsoft.com/office/drawing/2014/main" id="{431A2789-2ED3-C954-9063-00F61F6BBFF0}"/>
                      </a:ext>
                    </a:extLst>
                  </p:cNvPr>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2" name="圆角矩形 16">
                    <a:extLst>
                      <a:ext uri="{FF2B5EF4-FFF2-40B4-BE49-F238E27FC236}">
                        <a16:creationId xmlns:a16="http://schemas.microsoft.com/office/drawing/2014/main" id="{FEA94FED-B35B-3390-AC60-E790DB3E53AB}"/>
                      </a:ext>
                    </a:extLst>
                  </p:cNvPr>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3" name="圆角矩形 17">
                    <a:extLst>
                      <a:ext uri="{FF2B5EF4-FFF2-40B4-BE49-F238E27FC236}">
                        <a16:creationId xmlns:a16="http://schemas.microsoft.com/office/drawing/2014/main" id="{DB4E2A8F-ED56-BCCC-5FCE-0F7B26614CDB}"/>
                      </a:ext>
                    </a:extLst>
                  </p:cNvPr>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3" name="文字方塊 12">
                <a:extLst>
                  <a:ext uri="{FF2B5EF4-FFF2-40B4-BE49-F238E27FC236}">
                    <a16:creationId xmlns:a16="http://schemas.microsoft.com/office/drawing/2014/main" id="{648D7280-B36D-5C09-FAA9-4CCA2F77EB7E}"/>
                  </a:ext>
                </a:extLst>
              </p:cNvPr>
              <p:cNvSpPr txBox="1"/>
              <p:nvPr/>
            </p:nvSpPr>
            <p:spPr>
              <a:xfrm>
                <a:off x="782953" y="3245446"/>
                <a:ext cx="5172917" cy="830997"/>
              </a:xfrm>
              <a:prstGeom prst="rect">
                <a:avLst/>
              </a:prstGeom>
              <a:noFill/>
            </p:spPr>
            <p:txBody>
              <a:bodyPr wrap="square" rtlCol="0">
                <a:spAutoFit/>
              </a:bodyPr>
              <a:lstStyle/>
              <a:p>
                <a:r>
                  <a:rPr lang="en-US" altLang="zh-TW" sz="2400" b="1" dirty="0">
                    <a:solidFill>
                      <a:srgbClr val="3C5D25"/>
                    </a:solidFill>
                    <a:latin typeface="微軟正黑體" pitchFamily="34" charset="-120"/>
                    <a:ea typeface="微軟正黑體" pitchFamily="34" charset="-120"/>
                  </a:rPr>
                  <a:t>115</a:t>
                </a:r>
                <a:r>
                  <a:rPr lang="zh-TW" altLang="en-US" sz="2400" b="1" dirty="0">
                    <a:solidFill>
                      <a:srgbClr val="3C5D25"/>
                    </a:solidFill>
                    <a:latin typeface="微軟正黑體" pitchFamily="34" charset="-120"/>
                    <a:ea typeface="微軟正黑體" pitchFamily="34" charset="-120"/>
                  </a:rPr>
                  <a:t>年</a:t>
                </a:r>
                <a:r>
                  <a:rPr lang="en-US" altLang="zh-TW" sz="2400" b="1" dirty="0">
                    <a:solidFill>
                      <a:srgbClr val="3C5D25"/>
                    </a:solidFill>
                    <a:latin typeface="微軟正黑體" pitchFamily="34" charset="-120"/>
                    <a:ea typeface="微軟正黑體" pitchFamily="34" charset="-120"/>
                  </a:rPr>
                  <a:t>6</a:t>
                </a:r>
                <a:r>
                  <a:rPr lang="zh-TW" altLang="en-US" sz="2400" b="1" dirty="0">
                    <a:solidFill>
                      <a:srgbClr val="3C5D25"/>
                    </a:solidFill>
                    <a:latin typeface="微軟正黑體" pitchFamily="34" charset="-120"/>
                    <a:ea typeface="微軟正黑體" pitchFamily="34" charset="-120"/>
                  </a:rPr>
                  <a:t>月</a:t>
                </a:r>
                <a:r>
                  <a:rPr lang="en-US" altLang="zh-TW" sz="2400" b="1" dirty="0">
                    <a:solidFill>
                      <a:srgbClr val="3C5D25"/>
                    </a:solidFill>
                    <a:latin typeface="微軟正黑體" pitchFamily="34" charset="-120"/>
                    <a:ea typeface="微軟正黑體" pitchFamily="34" charset="-120"/>
                  </a:rPr>
                  <a:t>15</a:t>
                </a:r>
                <a:r>
                  <a:rPr lang="zh-TW" altLang="en-US" sz="2400" b="1" dirty="0">
                    <a:solidFill>
                      <a:srgbClr val="3C5D25"/>
                    </a:solidFill>
                    <a:latin typeface="微軟正黑體" pitchFamily="34" charset="-120"/>
                    <a:ea typeface="微軟正黑體" pitchFamily="34" charset="-120"/>
                  </a:rPr>
                  <a:t>日</a:t>
                </a:r>
                <a:r>
                  <a:rPr lang="en-US" altLang="zh-TW" sz="2400" b="1" dirty="0">
                    <a:solidFill>
                      <a:srgbClr val="3C5D25"/>
                    </a:solidFill>
                    <a:latin typeface="微軟正黑體" pitchFamily="34" charset="-120"/>
                    <a:ea typeface="微軟正黑體" pitchFamily="34" charset="-120"/>
                  </a:rPr>
                  <a:t>(</a:t>
                </a:r>
                <a:r>
                  <a:rPr lang="zh-TW" altLang="en-US" sz="2400" b="1" dirty="0">
                    <a:solidFill>
                      <a:srgbClr val="3C5D25"/>
                    </a:solidFill>
                    <a:latin typeface="微軟正黑體" pitchFamily="34" charset="-120"/>
                    <a:ea typeface="微軟正黑體" pitchFamily="34" charset="-120"/>
                  </a:rPr>
                  <a:t>星期一</a:t>
                </a:r>
                <a:r>
                  <a:rPr lang="en-US" altLang="zh-TW" sz="2400" b="1" dirty="0">
                    <a:solidFill>
                      <a:srgbClr val="3C5D25"/>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12:00</a:t>
                </a:r>
                <a:r>
                  <a:rPr lang="zh-TW" altLang="en-US" sz="2400" b="1" dirty="0">
                    <a:solidFill>
                      <a:srgbClr val="3C5D25"/>
                    </a:solidFill>
                    <a:latin typeface="微軟正黑體" pitchFamily="34" charset="-120"/>
                    <a:ea typeface="微軟正黑體" pitchFamily="34" charset="-120"/>
                  </a:rPr>
                  <a:t>止</a:t>
                </a:r>
              </a:p>
              <a:p>
                <a:endParaRPr lang="en-US" altLang="zh-TW" sz="2400" b="1" dirty="0">
                  <a:solidFill>
                    <a:srgbClr val="3C5D25"/>
                  </a:solidFill>
                  <a:latin typeface="微軟正黑體" pitchFamily="34" charset="-120"/>
                  <a:ea typeface="微軟正黑體" pitchFamily="34" charset="-120"/>
                </a:endParaRPr>
              </a:p>
            </p:txBody>
          </p:sp>
        </p:grpSp>
      </p:grpSp>
      <p:grpSp>
        <p:nvGrpSpPr>
          <p:cNvPr id="66" name="群組 65">
            <a:extLst>
              <a:ext uri="{FF2B5EF4-FFF2-40B4-BE49-F238E27FC236}">
                <a16:creationId xmlns:a16="http://schemas.microsoft.com/office/drawing/2014/main" id="{486B47C5-307D-A10B-34B2-C3AC2DCBBA8B}"/>
              </a:ext>
            </a:extLst>
          </p:cNvPr>
          <p:cNvGrpSpPr/>
          <p:nvPr/>
        </p:nvGrpSpPr>
        <p:grpSpPr>
          <a:xfrm>
            <a:off x="1112896" y="4504658"/>
            <a:ext cx="9816359" cy="1993790"/>
            <a:chOff x="1112896" y="4095353"/>
            <a:chExt cx="9816359" cy="1993790"/>
          </a:xfrm>
        </p:grpSpPr>
        <p:sp>
          <p:nvSpPr>
            <p:cNvPr id="46" name="梯形 45">
              <a:extLst>
                <a:ext uri="{FF2B5EF4-FFF2-40B4-BE49-F238E27FC236}">
                  <a16:creationId xmlns:a16="http://schemas.microsoft.com/office/drawing/2014/main" id="{2C9E9127-584F-B7D6-EECB-64D4C8974B58}"/>
                </a:ext>
              </a:extLst>
            </p:cNvPr>
            <p:cNvSpPr/>
            <p:nvPr/>
          </p:nvSpPr>
          <p:spPr>
            <a:xfrm flipH="1">
              <a:off x="1141169" y="4095353"/>
              <a:ext cx="2805961"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sp>
          <p:nvSpPr>
            <p:cNvPr id="47" name="任意多边形 198">
              <a:extLst>
                <a:ext uri="{FF2B5EF4-FFF2-40B4-BE49-F238E27FC236}">
                  <a16:creationId xmlns:a16="http://schemas.microsoft.com/office/drawing/2014/main" id="{817723D4-E3A7-4E66-29CD-ABE1D33F3269}"/>
                </a:ext>
              </a:extLst>
            </p:cNvPr>
            <p:cNvSpPr>
              <a:spLocks/>
            </p:cNvSpPr>
            <p:nvPr/>
          </p:nvSpPr>
          <p:spPr bwMode="auto">
            <a:xfrm rot="21378434">
              <a:off x="1268894" y="4240199"/>
              <a:ext cx="569499" cy="216000"/>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a:scene3d>
              <a:camera prst="orthographicFront">
                <a:rot lat="20944032" lon="19239453" rev="161931"/>
              </a:camera>
              <a:lightRig rig="threePt" dir="t"/>
            </a:scene3d>
          </p:spPr>
          <p:txBody>
            <a:bodyPr vert="horz" wrap="square" lIns="91440" tIns="45720" rIns="91440" bIns="45720" numCol="1" anchor="t" anchorCtr="0" compatLnSpc="1">
              <a:prstTxWarp prst="textNoShape">
                <a:avLst/>
              </a:prstTxWarp>
              <a:noAutofit/>
            </a:bodyPr>
            <a:lstStyle/>
            <a:p>
              <a:pPr defTabSz="914400">
                <a:defRPr/>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文字方塊 47">
              <a:extLst>
                <a:ext uri="{FF2B5EF4-FFF2-40B4-BE49-F238E27FC236}">
                  <a16:creationId xmlns:a16="http://schemas.microsoft.com/office/drawing/2014/main" id="{2A7EC2E3-908A-55F6-7173-E03550890AFF}"/>
                </a:ext>
              </a:extLst>
            </p:cNvPr>
            <p:cNvSpPr txBox="1"/>
            <p:nvPr/>
          </p:nvSpPr>
          <p:spPr>
            <a:xfrm>
              <a:off x="1817601" y="4119489"/>
              <a:ext cx="2031325" cy="461665"/>
            </a:xfrm>
            <a:prstGeom prst="rect">
              <a:avLst/>
            </a:prstGeom>
            <a:noFill/>
          </p:spPr>
          <p:txBody>
            <a:bodyPr wrap="none" rtlCol="0">
              <a:spAutoFit/>
            </a:bodyPr>
            <a:lstStyle/>
            <a:p>
              <a:r>
                <a:rPr lang="zh-TW" altLang="en-US" sz="2400" b="1" dirty="0">
                  <a:solidFill>
                    <a:srgbClr val="385723"/>
                  </a:solidFill>
                  <a:latin typeface="微軟正黑體" pitchFamily="34" charset="-120"/>
                  <a:ea typeface="微軟正黑體" pitchFamily="34" charset="-120"/>
                </a:rPr>
                <a:t>報到注意事項</a:t>
              </a:r>
              <a:endParaRPr lang="en-US" altLang="zh-TW" sz="2400" b="1" dirty="0">
                <a:solidFill>
                  <a:srgbClr val="385723"/>
                </a:solidFill>
                <a:latin typeface="微軟正黑體" pitchFamily="34" charset="-120"/>
                <a:ea typeface="微軟正黑體" pitchFamily="34" charset="-120"/>
              </a:endParaRPr>
            </a:p>
          </p:txBody>
        </p:sp>
        <p:sp>
          <p:nvSpPr>
            <p:cNvPr id="49" name="圆角矩形 8">
              <a:extLst>
                <a:ext uri="{FF2B5EF4-FFF2-40B4-BE49-F238E27FC236}">
                  <a16:creationId xmlns:a16="http://schemas.microsoft.com/office/drawing/2014/main" id="{39CB380C-9166-0788-2E61-A3A8D1CDBBE8}"/>
                </a:ext>
              </a:extLst>
            </p:cNvPr>
            <p:cNvSpPr/>
            <p:nvPr/>
          </p:nvSpPr>
          <p:spPr>
            <a:xfrm>
              <a:off x="1527521" y="4744000"/>
              <a:ext cx="9272907" cy="1345143"/>
            </a:xfrm>
            <a:prstGeom prst="roundRect">
              <a:avLst>
                <a:gd name="adj" fmla="val 9976"/>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sp>
          <p:nvSpPr>
            <p:cNvPr id="60" name="圆角矩形 14">
              <a:extLst>
                <a:ext uri="{FF2B5EF4-FFF2-40B4-BE49-F238E27FC236}">
                  <a16:creationId xmlns:a16="http://schemas.microsoft.com/office/drawing/2014/main" id="{33CFA01A-FDE8-E1B6-B52F-7158B87EF4D2}"/>
                </a:ext>
              </a:extLst>
            </p:cNvPr>
            <p:cNvSpPr/>
            <p:nvPr/>
          </p:nvSpPr>
          <p:spPr>
            <a:xfrm rot="16200000">
              <a:off x="1500006" y="4770993"/>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61" name="圆角矩形 15">
              <a:extLst>
                <a:ext uri="{FF2B5EF4-FFF2-40B4-BE49-F238E27FC236}">
                  <a16:creationId xmlns:a16="http://schemas.microsoft.com/office/drawing/2014/main" id="{0A9163CD-E4EF-4404-09B7-DD1AD6528664}"/>
                </a:ext>
              </a:extLst>
            </p:cNvPr>
            <p:cNvSpPr/>
            <p:nvPr/>
          </p:nvSpPr>
          <p:spPr>
            <a:xfrm rot="16200000">
              <a:off x="1500006" y="4719574"/>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62" name="圆角矩形 16">
              <a:extLst>
                <a:ext uri="{FF2B5EF4-FFF2-40B4-BE49-F238E27FC236}">
                  <a16:creationId xmlns:a16="http://schemas.microsoft.com/office/drawing/2014/main" id="{A418A656-E94B-ED9F-4984-C922CB30DD76}"/>
                </a:ext>
              </a:extLst>
            </p:cNvPr>
            <p:cNvSpPr/>
            <p:nvPr/>
          </p:nvSpPr>
          <p:spPr>
            <a:xfrm rot="16200000">
              <a:off x="1500006" y="4560944"/>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63" name="圆角矩形 17">
              <a:extLst>
                <a:ext uri="{FF2B5EF4-FFF2-40B4-BE49-F238E27FC236}">
                  <a16:creationId xmlns:a16="http://schemas.microsoft.com/office/drawing/2014/main" id="{3E97E659-5558-6153-C009-BF73D4C45DC7}"/>
                </a:ext>
              </a:extLst>
            </p:cNvPr>
            <p:cNvSpPr/>
            <p:nvPr/>
          </p:nvSpPr>
          <p:spPr>
            <a:xfrm rot="16200000">
              <a:off x="1500006" y="4509524"/>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64" name="文字方塊 63">
              <a:extLst>
                <a:ext uri="{FF2B5EF4-FFF2-40B4-BE49-F238E27FC236}">
                  <a16:creationId xmlns:a16="http://schemas.microsoft.com/office/drawing/2014/main" id="{52AD9E50-5B8E-BF87-ABDF-B1B390314B48}"/>
                </a:ext>
              </a:extLst>
            </p:cNvPr>
            <p:cNvSpPr txBox="1"/>
            <p:nvPr/>
          </p:nvSpPr>
          <p:spPr>
            <a:xfrm>
              <a:off x="1994308" y="4844172"/>
              <a:ext cx="8934947" cy="1200329"/>
            </a:xfrm>
            <a:prstGeom prst="rect">
              <a:avLst/>
            </a:prstGeom>
            <a:noFill/>
          </p:spPr>
          <p:txBody>
            <a:bodyPr wrap="square">
              <a:spAutoFit/>
            </a:bodyPr>
            <a:lstStyle/>
            <a:p>
              <a:pPr>
                <a:spcBef>
                  <a:spcPts val="900"/>
                </a:spcBef>
                <a:spcAft>
                  <a:spcPts val="1800"/>
                </a:spcAft>
                <a:buClr>
                  <a:schemeClr val="accent2"/>
                </a:buClr>
              </a:pPr>
              <a:r>
                <a:rPr lang="zh-TW" altLang="en-US" sz="2400" b="1" dirty="0">
                  <a:solidFill>
                    <a:srgbClr val="3C5D25"/>
                  </a:solidFill>
                  <a:latin typeface="微軟正黑體" panose="020B0604030504040204" pitchFamily="34" charset="-120"/>
                  <a:ea typeface="微軟正黑體" panose="020B0604030504040204" pitchFamily="34" charset="-120"/>
                </a:rPr>
                <a:t>五專完免</a:t>
              </a:r>
              <a:r>
                <a:rPr lang="zh-TW" altLang="zh-TW" sz="2400" b="1" dirty="0">
                  <a:solidFill>
                    <a:srgbClr val="3C5D25"/>
                  </a:solidFill>
                  <a:latin typeface="微軟正黑體" panose="020B0604030504040204" pitchFamily="34" charset="-120"/>
                  <a:ea typeface="微軟正黑體" panose="020B0604030504040204" pitchFamily="34" charset="-120"/>
                </a:rPr>
                <a:t>錄取生已於本學年度</a:t>
              </a:r>
              <a:r>
                <a:rPr lang="zh-TW" altLang="zh-TW" sz="2400" b="1" u="sng" dirty="0">
                  <a:solidFill>
                    <a:srgbClr val="3C5D25"/>
                  </a:solidFill>
                  <a:highlight>
                    <a:srgbClr val="FFFF00"/>
                  </a:highlight>
                  <a:latin typeface="微軟正黑體" panose="020B0604030504040204" pitchFamily="34" charset="-120"/>
                  <a:ea typeface="微軟正黑體" panose="020B0604030504040204" pitchFamily="34" charset="-120"/>
                </a:rPr>
                <a:t>各招生管道錄取且報到</a:t>
              </a:r>
              <a:r>
                <a:rPr lang="zh-TW" altLang="zh-TW" sz="2400" b="1" dirty="0">
                  <a:solidFill>
                    <a:srgbClr val="3C5D25"/>
                  </a:solidFill>
                  <a:latin typeface="微軟正黑體" panose="020B0604030504040204" pitchFamily="34" charset="-120"/>
                  <a:ea typeface="微軟正黑體" panose="020B0604030504040204" pitchFamily="34" charset="-120"/>
                </a:rPr>
                <a:t>，並未依該招生簡章規定放棄期限內聲明放棄錄取資格者，不得再報到本</a:t>
              </a:r>
              <a:r>
                <a:rPr lang="en-US" altLang="zh-TW" sz="2400" b="1" dirty="0">
                  <a:solidFill>
                    <a:srgbClr val="3C5D25"/>
                  </a:solidFill>
                  <a:latin typeface="微軟正黑體" panose="020B0604030504040204" pitchFamily="34" charset="-120"/>
                  <a:ea typeface="微軟正黑體" panose="020B0604030504040204" pitchFamily="34" charset="-120"/>
                </a:rPr>
                <a:t>(</a:t>
              </a:r>
              <a:r>
                <a:rPr lang="zh-TW" altLang="en-US" sz="2400" b="1" dirty="0">
                  <a:solidFill>
                    <a:srgbClr val="3C5D25"/>
                  </a:solidFill>
                  <a:latin typeface="微軟正黑體" panose="020B0604030504040204" pitchFamily="34" charset="-120"/>
                  <a:ea typeface="微軟正黑體" panose="020B0604030504040204" pitchFamily="34" charset="-120"/>
                </a:rPr>
                <a:t>五專完免</a:t>
              </a:r>
              <a:r>
                <a:rPr lang="en-US" altLang="zh-TW" sz="2400" b="1" dirty="0">
                  <a:solidFill>
                    <a:srgbClr val="3C5D25"/>
                  </a:solidFill>
                  <a:latin typeface="微軟正黑體" panose="020B0604030504040204" pitchFamily="34" charset="-120"/>
                  <a:ea typeface="微軟正黑體" panose="020B0604030504040204" pitchFamily="34" charset="-120"/>
                </a:rPr>
                <a:t>)</a:t>
              </a:r>
              <a:r>
                <a:rPr lang="zh-TW" altLang="zh-TW" sz="2400" b="1" dirty="0">
                  <a:solidFill>
                    <a:srgbClr val="3C5D25"/>
                  </a:solidFill>
                  <a:latin typeface="微軟正黑體" panose="020B0604030504040204" pitchFamily="34" charset="-120"/>
                  <a:ea typeface="微軟正黑體" panose="020B0604030504040204" pitchFamily="34" charset="-120"/>
                </a:rPr>
                <a:t>招生管道，違者取消其五專</a:t>
              </a:r>
              <a:r>
                <a:rPr lang="zh-TW" altLang="en-US" sz="2400" b="1" dirty="0">
                  <a:solidFill>
                    <a:srgbClr val="3C5D25"/>
                  </a:solidFill>
                  <a:latin typeface="微軟正黑體" panose="020B0604030504040204" pitchFamily="34" charset="-120"/>
                  <a:ea typeface="微軟正黑體" panose="020B0604030504040204" pitchFamily="34" charset="-120"/>
                </a:rPr>
                <a:t>完全</a:t>
              </a:r>
              <a:r>
                <a:rPr lang="zh-TW" altLang="zh-TW" sz="2400" b="1" dirty="0">
                  <a:solidFill>
                    <a:srgbClr val="3C5D25"/>
                  </a:solidFill>
                  <a:latin typeface="微軟正黑體" panose="020B0604030504040204" pitchFamily="34" charset="-120"/>
                  <a:ea typeface="微軟正黑體" panose="020B0604030504040204" pitchFamily="34" charset="-120"/>
                </a:rPr>
                <a:t>免試入學錄取資格。</a:t>
              </a:r>
              <a:endParaRPr lang="en-US" altLang="zh-TW" sz="2400" b="1" dirty="0">
                <a:solidFill>
                  <a:srgbClr val="3C5D25"/>
                </a:solidFill>
                <a:latin typeface="微軟正黑體" panose="020B0604030504040204" pitchFamily="34" charset="-120"/>
                <a:ea typeface="微軟正黑體" panose="020B0604030504040204" pitchFamily="34" charset="-120"/>
              </a:endParaRPr>
            </a:p>
          </p:txBody>
        </p:sp>
      </p:grpSp>
      <p:grpSp>
        <p:nvGrpSpPr>
          <p:cNvPr id="10" name="群組 9">
            <a:extLst>
              <a:ext uri="{FF2B5EF4-FFF2-40B4-BE49-F238E27FC236}">
                <a16:creationId xmlns:a16="http://schemas.microsoft.com/office/drawing/2014/main" id="{0DC9CCD0-1CE3-1381-731E-256B69C13D5D}"/>
              </a:ext>
            </a:extLst>
          </p:cNvPr>
          <p:cNvGrpSpPr/>
          <p:nvPr/>
        </p:nvGrpSpPr>
        <p:grpSpPr>
          <a:xfrm>
            <a:off x="511292" y="173432"/>
            <a:ext cx="7722555" cy="565235"/>
            <a:chOff x="511292" y="173432"/>
            <a:chExt cx="7722555" cy="565235"/>
          </a:xfrm>
        </p:grpSpPr>
        <p:sp>
          <p:nvSpPr>
            <p:cNvPr id="26" name="標題 1">
              <a:extLst>
                <a:ext uri="{FF2B5EF4-FFF2-40B4-BE49-F238E27FC236}">
                  <a16:creationId xmlns:a16="http://schemas.microsoft.com/office/drawing/2014/main" id="{593319BC-84B1-A592-BCF2-7C882FDB3D65}"/>
                </a:ext>
              </a:extLst>
            </p:cNvPr>
            <p:cNvSpPr txBox="1">
              <a:spLocks/>
            </p:cNvSpPr>
            <p:nvPr/>
          </p:nvSpPr>
          <p:spPr bwMode="auto">
            <a:xfrm>
              <a:off x="511292" y="296653"/>
              <a:ext cx="6873577"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385723"/>
                  </a:solidFill>
                  <a:latin typeface="微軟正黑體" panose="020B0604030504040204" pitchFamily="34" charset="-120"/>
                  <a:ea typeface="微軟正黑體" panose="020B0604030504040204" pitchFamily="34" charset="-120"/>
                </a:rPr>
                <a:t>参</a:t>
              </a:r>
              <a:r>
                <a:rPr lang="zh-TW" altLang="en-US" sz="3000" b="1" dirty="0">
                  <a:solidFill>
                    <a:srgbClr val="385723"/>
                  </a:solidFill>
                  <a:latin typeface="微軟正黑體" panose="020B0604030504040204" pitchFamily="34" charset="-120"/>
                  <a:ea typeface="微軟正黑體" panose="020B0604030504040204" pitchFamily="34" charset="-120"/>
                </a:rPr>
                <a:t>、</a:t>
              </a:r>
              <a:r>
                <a:rPr lang="en-US" altLang="zh-TW" sz="3000" b="1" dirty="0">
                  <a:solidFill>
                    <a:srgbClr val="385723"/>
                  </a:solidFill>
                  <a:latin typeface="微軟正黑體" panose="020B0604030504040204" pitchFamily="34" charset="-120"/>
                  <a:ea typeface="微軟正黑體" panose="020B0604030504040204" pitchFamily="34" charset="-120"/>
                </a:rPr>
                <a:t>115</a:t>
              </a:r>
              <a:r>
                <a:rPr lang="zh-TW" altLang="en-US" sz="3000" b="1" dirty="0">
                  <a:solidFill>
                    <a:srgbClr val="385723"/>
                  </a:solidFill>
                  <a:latin typeface="微軟正黑體" panose="020B0604030504040204" pitchFamily="34" charset="-120"/>
                  <a:ea typeface="微軟正黑體" panose="020B0604030504040204" pitchFamily="34" charset="-120"/>
                </a:rPr>
                <a:t>學年度五專完免</a:t>
              </a:r>
              <a:r>
                <a:rPr lang="zh-TW" altLang="en-US" sz="3000" b="1" dirty="0">
                  <a:solidFill>
                    <a:srgbClr val="C00000"/>
                  </a:solidFill>
                  <a:latin typeface="微軟正黑體" panose="020B0604030504040204" pitchFamily="34" charset="-120"/>
                  <a:ea typeface="微軟正黑體" panose="020B0604030504040204" pitchFamily="34" charset="-120"/>
                </a:rPr>
                <a:t>重要注意事項</a:t>
              </a:r>
              <a:endParaRPr lang="zh-TW" altLang="en-US" sz="3000" dirty="0">
                <a:solidFill>
                  <a:schemeClr val="accent6">
                    <a:lumMod val="50000"/>
                  </a:schemeClr>
                </a:solidFill>
                <a:latin typeface="微軟正黑體" panose="020B0604030504040204" pitchFamily="34" charset="-120"/>
                <a:ea typeface="微軟正黑體" panose="020B0604030504040204" pitchFamily="34" charset="-120"/>
              </a:endParaRPr>
            </a:p>
          </p:txBody>
        </p:sp>
        <p:cxnSp>
          <p:nvCxnSpPr>
            <p:cNvPr id="27" name="直接连接符 42">
              <a:extLst>
                <a:ext uri="{FF2B5EF4-FFF2-40B4-BE49-F238E27FC236}">
                  <a16:creationId xmlns:a16="http://schemas.microsoft.com/office/drawing/2014/main" id="{CF50E76F-7C99-4290-6AE8-BE6381AFE3B4}"/>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Freeform 6">
              <a:extLst>
                <a:ext uri="{FF2B5EF4-FFF2-40B4-BE49-F238E27FC236}">
                  <a16:creationId xmlns:a16="http://schemas.microsoft.com/office/drawing/2014/main" id="{6E6A626A-A10C-D417-8E48-D520436A15DF}"/>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078040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直接连接符 42">
            <a:extLst>
              <a:ext uri="{FF2B5EF4-FFF2-40B4-BE49-F238E27FC236}">
                <a16:creationId xmlns:a16="http://schemas.microsoft.com/office/drawing/2014/main" id="{2F665846-9C60-44C9-9595-9EC7F9322141}"/>
              </a:ext>
            </a:extLst>
          </p:cNvPr>
          <p:cNvCxnSpPr>
            <a:cxnSpLocks/>
          </p:cNvCxnSpPr>
          <p:nvPr/>
        </p:nvCxnSpPr>
        <p:spPr>
          <a:xfrm>
            <a:off x="857170" y="745227"/>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Freeform 6">
            <a:extLst>
              <a:ext uri="{FF2B5EF4-FFF2-40B4-BE49-F238E27FC236}">
                <a16:creationId xmlns:a16="http://schemas.microsoft.com/office/drawing/2014/main" id="{71AA52EC-7DB1-4E87-8C0D-FAA1C5227515}"/>
              </a:ext>
            </a:extLst>
          </p:cNvPr>
          <p:cNvSpPr>
            <a:spLocks noEditPoints="1"/>
          </p:cNvSpPr>
          <p:nvPr/>
        </p:nvSpPr>
        <p:spPr bwMode="auto">
          <a:xfrm>
            <a:off x="8046962" y="25188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81" name="標題 1"/>
          <p:cNvSpPr txBox="1">
            <a:spLocks/>
          </p:cNvSpPr>
          <p:nvPr/>
        </p:nvSpPr>
        <p:spPr bwMode="auto">
          <a:xfrm>
            <a:off x="809583" y="309114"/>
            <a:ext cx="800088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柒</a:t>
            </a:r>
            <a:r>
              <a:rPr lang="zh-TW" altLang="en-US" sz="2800" b="1" dirty="0">
                <a:solidFill>
                  <a:srgbClr val="002060"/>
                </a:solidFill>
                <a:latin typeface="微軟正黑體" panose="020B0604030504040204" pitchFamily="34" charset="-120"/>
                <a:ea typeface="微軟正黑體" panose="020B0604030504040204" pitchFamily="34" charset="-120"/>
              </a:rPr>
              <a:t>、分發順位排定原則 </a:t>
            </a:r>
            <a:r>
              <a:rPr lang="en-US" altLang="zh-TW" sz="2800" b="1" dirty="0">
                <a:solidFill>
                  <a:srgbClr val="002060"/>
                </a:solidFill>
                <a:latin typeface="微軟正黑體" panose="020B0604030504040204" pitchFamily="34" charset="-120"/>
                <a:ea typeface="微軟正黑體" panose="020B0604030504040204" pitchFamily="34" charset="-120"/>
              </a:rPr>
              <a:t>- </a:t>
            </a:r>
            <a:r>
              <a:rPr lang="zh-TW" altLang="en-US" sz="2300" b="1" dirty="0">
                <a:solidFill>
                  <a:srgbClr val="002060"/>
                </a:solidFill>
                <a:latin typeface="微軟正黑體" panose="020B0604030504040204" pitchFamily="34" charset="-120"/>
                <a:ea typeface="微軟正黑體" panose="020B0604030504040204" pitchFamily="34" charset="-120"/>
              </a:rPr>
              <a:t>同分比序項目順序（</a:t>
            </a:r>
            <a:r>
              <a:rPr lang="en-US" altLang="zh-TW" sz="2300" b="1" dirty="0">
                <a:solidFill>
                  <a:srgbClr val="002060"/>
                </a:solidFill>
                <a:latin typeface="微軟正黑體" panose="020B0604030504040204" pitchFamily="34" charset="-120"/>
                <a:ea typeface="微軟正黑體" panose="020B0604030504040204" pitchFamily="34" charset="-120"/>
              </a:rPr>
              <a:t>4/4</a:t>
            </a:r>
            <a:r>
              <a:rPr lang="zh-TW" altLang="en-US" sz="2300" b="1" dirty="0">
                <a:solidFill>
                  <a:srgbClr val="002060"/>
                </a:solidFill>
                <a:latin typeface="微軟正黑體" panose="020B0604030504040204" pitchFamily="34" charset="-120"/>
                <a:ea typeface="微軟正黑體" panose="020B0604030504040204" pitchFamily="34" charset="-120"/>
              </a:rPr>
              <a:t>）</a:t>
            </a:r>
            <a:endParaRPr lang="zh-TW" altLang="en-US" sz="2300" dirty="0">
              <a:solidFill>
                <a:srgbClr val="002060"/>
              </a:solidFill>
              <a:latin typeface="微軟正黑體" panose="020B0604030504040204" pitchFamily="34" charset="-120"/>
              <a:ea typeface="微軟正黑體" panose="020B0604030504040204" pitchFamily="34" charset="-120"/>
            </a:endParaRPr>
          </a:p>
        </p:txBody>
      </p:sp>
      <p:sp>
        <p:nvSpPr>
          <p:cNvPr id="83" name="投影片編號版面配置區 4">
            <a:extLst>
              <a:ext uri="{FF2B5EF4-FFF2-40B4-BE49-F238E27FC236}">
                <a16:creationId xmlns:a16="http://schemas.microsoft.com/office/drawing/2014/main" id="{ABB5E54C-7610-4958-B86C-F72324C4819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矩形 83">
            <a:extLst>
              <a:ext uri="{FF2B5EF4-FFF2-40B4-BE49-F238E27FC236}">
                <a16:creationId xmlns:a16="http://schemas.microsoft.com/office/drawing/2014/main" id="{F9C75FBC-AF41-4BDE-A2FA-5D186EABC63A}"/>
              </a:ext>
            </a:extLst>
          </p:cNvPr>
          <p:cNvSpPr/>
          <p:nvPr/>
        </p:nvSpPr>
        <p:spPr>
          <a:xfrm>
            <a:off x="896988" y="892772"/>
            <a:ext cx="10398024" cy="4800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5" name="文字方塊 84">
            <a:extLst>
              <a:ext uri="{FF2B5EF4-FFF2-40B4-BE49-F238E27FC236}">
                <a16:creationId xmlns:a16="http://schemas.microsoft.com/office/drawing/2014/main" id="{226CCA3B-899B-49C8-8AAA-761C8DE7C2D8}"/>
              </a:ext>
            </a:extLst>
          </p:cNvPr>
          <p:cNvSpPr txBox="1"/>
          <p:nvPr/>
        </p:nvSpPr>
        <p:spPr>
          <a:xfrm>
            <a:off x="1664184" y="5216263"/>
            <a:ext cx="8937715" cy="1015663"/>
          </a:xfrm>
          <a:prstGeom prst="rect">
            <a:avLst/>
          </a:prstGeom>
          <a:noFill/>
        </p:spPr>
        <p:txBody>
          <a:bodyPr wrap="square">
            <a:spAutoFit/>
          </a:bodyPr>
          <a:lstStyle/>
          <a:p>
            <a:pPr>
              <a:spcBef>
                <a:spcPts val="600"/>
              </a:spcBef>
              <a:defRPr/>
            </a:pP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積分採計</a:t>
            </a:r>
            <a:r>
              <a:rPr lang="zh-TW" altLang="en-US" sz="1600" b="1" dirty="0">
                <a:solidFill>
                  <a:srgbClr val="C00000"/>
                </a:solidFill>
                <a:latin typeface="微軟正黑體" panose="020B0604030504040204" pitchFamily="34" charset="-120"/>
                <a:ea typeface="微軟正黑體" panose="020B0604030504040204" pitchFamily="34" charset="-120"/>
              </a:rPr>
              <a:t>無論是否採計</a:t>
            </a:r>
            <a:r>
              <a:rPr lang="zh-TW" altLang="en-US" sz="1600" b="1" u="sng" dirty="0">
                <a:solidFill>
                  <a:srgbClr val="C00000"/>
                </a:solidFill>
                <a:latin typeface="微軟正黑體" panose="020B0604030504040204" pitchFamily="34" charset="-120"/>
                <a:ea typeface="微軟正黑體" panose="020B0604030504040204" pitchFamily="34" charset="-120"/>
              </a:rPr>
              <a:t>會考成績</a:t>
            </a:r>
            <a:r>
              <a:rPr lang="zh-TW" altLang="en-US" sz="1600" b="1" dirty="0">
                <a:solidFill>
                  <a:srgbClr val="C00000"/>
                </a:solidFill>
                <a:latin typeface="微軟正黑體" panose="020B0604030504040204" pitchFamily="34" charset="-120"/>
                <a:ea typeface="微軟正黑體" panose="020B0604030504040204" pitchFamily="34" charset="-120"/>
              </a:rPr>
              <a:t>，於同分比序項目皆為一致標準，</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且均</a:t>
            </a:r>
            <a:r>
              <a:rPr lang="zh-TW" altLang="en-US" b="1" u="sng" dirty="0">
                <a:solidFill>
                  <a:srgbClr val="C00000"/>
                </a:solidFill>
                <a:highlight>
                  <a:srgbClr val="FFE699"/>
                </a:highlight>
                <a:latin typeface="微軟正黑體" panose="020B0604030504040204" pitchFamily="34" charset="-120"/>
                <a:ea typeface="微軟正黑體" panose="020B0604030504040204" pitchFamily="34" charset="-120"/>
              </a:rPr>
              <a:t>包含</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會考科目之比序</a:t>
            </a:r>
            <a:r>
              <a:rPr lang="zh-TW" altLang="en-US" sz="1600" b="1" dirty="0">
                <a:solidFill>
                  <a:srgbClr val="C00000"/>
                </a:solidFill>
                <a:latin typeface="微軟正黑體" panose="020B0604030504040204" pitchFamily="34" charset="-120"/>
                <a:ea typeface="微軟正黑體" panose="020B0604030504040204" pitchFamily="34" charset="-120"/>
              </a:rPr>
              <a:t>。</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a:spcBef>
                <a:spcPts val="600"/>
              </a:spcBef>
              <a:buFont typeface="Wingdings" panose="05000000000000000000" pitchFamily="2" charset="2"/>
              <a:buChar char="Ø"/>
              <a:defRPr/>
            </a:pPr>
            <a:r>
              <a:rPr lang="zh-TW" altLang="en-US" sz="1600" b="1" dirty="0">
                <a:solidFill>
                  <a:srgbClr val="C00000"/>
                </a:solidFill>
                <a:latin typeface="微軟正黑體" panose="020B0604030504040204" pitchFamily="34" charset="-120"/>
                <a:ea typeface="微軟正黑體" panose="020B0604030504040204" pitchFamily="34" charset="-120"/>
              </a:rPr>
              <a:t>護理科及國立招生學校之各科組，總積分計算項目須採計國中教育會考成績。</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a:spcBef>
                <a:spcPts val="600"/>
              </a:spcBef>
              <a:buFont typeface="Wingdings" panose="05000000000000000000" pitchFamily="2" charset="2"/>
              <a:buChar char="Ø"/>
              <a:defRPr/>
            </a:pPr>
            <a:r>
              <a:rPr lang="zh-TW" altLang="en-US" sz="1600" b="1" dirty="0">
                <a:latin typeface="微軟正黑體" panose="020B0604030504040204" pitchFamily="34" charset="-120"/>
                <a:ea typeface="微軟正黑體" panose="020B0604030504040204" pitchFamily="34" charset="-120"/>
              </a:rPr>
              <a:t>非</a:t>
            </a:r>
            <a:r>
              <a:rPr lang="zh-TW" altLang="en-US" sz="1600" b="1" dirty="0">
                <a:solidFill>
                  <a:srgbClr val="C00000"/>
                </a:solidFill>
                <a:latin typeface="微軟正黑體" panose="020B0604030504040204" pitchFamily="34" charset="-120"/>
                <a:ea typeface="微軟正黑體" panose="020B0604030504040204" pitchFamily="34" charset="-120"/>
              </a:rPr>
              <a:t>護理科</a:t>
            </a:r>
            <a:r>
              <a:rPr lang="zh-TW" altLang="en-US" sz="1600" b="1" dirty="0">
                <a:latin typeface="微軟正黑體" panose="020B0604030504040204" pitchFamily="34" charset="-120"/>
                <a:ea typeface="微軟正黑體" panose="020B0604030504040204" pitchFamily="34" charset="-120"/>
              </a:rPr>
              <a:t>之私立招生學校各科組</a:t>
            </a:r>
            <a:r>
              <a:rPr lang="zh-TW" altLang="en-US" sz="1600" dirty="0">
                <a:latin typeface="微軟正黑體" panose="020B0604030504040204" pitchFamily="34" charset="-120"/>
                <a:ea typeface="微軟正黑體" panose="020B0604030504040204" pitchFamily="34" charset="-120"/>
              </a:rPr>
              <a:t>，</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總積分計算項目由</a:t>
            </a:r>
            <a:r>
              <a:rPr lang="zh-TW" altLang="en-US" sz="1600" b="1" u="sng" dirty="0">
                <a:solidFill>
                  <a:srgbClr val="C00000"/>
                </a:solidFill>
                <a:highlight>
                  <a:srgbClr val="FFE699"/>
                </a:highlight>
                <a:latin typeface="微軟正黑體" panose="020B0604030504040204" pitchFamily="34" charset="-120"/>
                <a:ea typeface="微軟正黑體" panose="020B0604030504040204" pitchFamily="34" charset="-120"/>
              </a:rPr>
              <a:t>各校自行決定是否採計國中教育會考成績</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a:t>
            </a:r>
            <a:endParaRPr lang="en-US" altLang="zh-TW" sz="1600" b="1" dirty="0">
              <a:solidFill>
                <a:srgbClr val="C00000"/>
              </a:solidFill>
              <a:highlight>
                <a:srgbClr val="FFE699"/>
              </a:highlight>
              <a:latin typeface="微軟正黑體" panose="020B0604030504040204" pitchFamily="34" charset="-120"/>
              <a:ea typeface="微軟正黑體" panose="020B0604030504040204" pitchFamily="34" charset="-120"/>
            </a:endParaRPr>
          </a:p>
        </p:txBody>
      </p:sp>
      <p:grpSp>
        <p:nvGrpSpPr>
          <p:cNvPr id="86" name="群組 85">
            <a:extLst>
              <a:ext uri="{FF2B5EF4-FFF2-40B4-BE49-F238E27FC236}">
                <a16:creationId xmlns:a16="http://schemas.microsoft.com/office/drawing/2014/main" id="{217AB2D2-E06F-4F48-89FA-534F2ECAC9ED}"/>
              </a:ext>
            </a:extLst>
          </p:cNvPr>
          <p:cNvGrpSpPr/>
          <p:nvPr/>
        </p:nvGrpSpPr>
        <p:grpSpPr>
          <a:xfrm>
            <a:off x="2553047" y="1669129"/>
            <a:ext cx="7067565" cy="3397573"/>
            <a:chOff x="174141" y="195486"/>
            <a:chExt cx="8788842" cy="4254708"/>
          </a:xfrm>
        </p:grpSpPr>
        <p:grpSp>
          <p:nvGrpSpPr>
            <p:cNvPr id="87" name="群組 86">
              <a:extLst>
                <a:ext uri="{FF2B5EF4-FFF2-40B4-BE49-F238E27FC236}">
                  <a16:creationId xmlns:a16="http://schemas.microsoft.com/office/drawing/2014/main" id="{A34C5934-390E-4EA3-9EC5-8A42C8D1F588}"/>
                </a:ext>
              </a:extLst>
            </p:cNvPr>
            <p:cNvGrpSpPr/>
            <p:nvPr/>
          </p:nvGrpSpPr>
          <p:grpSpPr>
            <a:xfrm>
              <a:off x="174141" y="195486"/>
              <a:ext cx="8788842" cy="1973111"/>
              <a:chOff x="174141" y="195486"/>
              <a:chExt cx="8788842" cy="1973111"/>
            </a:xfrm>
          </p:grpSpPr>
          <p:grpSp>
            <p:nvGrpSpPr>
              <p:cNvPr id="120" name="群組 119">
                <a:extLst>
                  <a:ext uri="{FF2B5EF4-FFF2-40B4-BE49-F238E27FC236}">
                    <a16:creationId xmlns:a16="http://schemas.microsoft.com/office/drawing/2014/main" id="{0A63785E-0DF7-44E5-A6E2-51E2DB0E40FA}"/>
                  </a:ext>
                </a:extLst>
              </p:cNvPr>
              <p:cNvGrpSpPr/>
              <p:nvPr/>
            </p:nvGrpSpPr>
            <p:grpSpPr>
              <a:xfrm>
                <a:off x="174141" y="195486"/>
                <a:ext cx="8788842" cy="1973111"/>
                <a:chOff x="387611" y="1929900"/>
                <a:chExt cx="7476867" cy="1322460"/>
              </a:xfrm>
            </p:grpSpPr>
            <p:grpSp>
              <p:nvGrpSpPr>
                <p:cNvPr id="126" name="组合 63">
                  <a:extLst>
                    <a:ext uri="{FF2B5EF4-FFF2-40B4-BE49-F238E27FC236}">
                      <a16:creationId xmlns:a16="http://schemas.microsoft.com/office/drawing/2014/main" id="{5CC54589-B162-4A30-A144-102D4362659C}"/>
                    </a:ext>
                  </a:extLst>
                </p:cNvPr>
                <p:cNvGrpSpPr/>
                <p:nvPr/>
              </p:nvGrpSpPr>
              <p:grpSpPr>
                <a:xfrm>
                  <a:off x="387611" y="1956216"/>
                  <a:ext cx="7471607" cy="1296144"/>
                  <a:chOff x="387611" y="1956216"/>
                  <a:chExt cx="7471607" cy="1296144"/>
                </a:xfrm>
              </p:grpSpPr>
              <p:cxnSp>
                <p:nvCxnSpPr>
                  <p:cNvPr id="150" name="直接连接符 64">
                    <a:extLst>
                      <a:ext uri="{FF2B5EF4-FFF2-40B4-BE49-F238E27FC236}">
                        <a16:creationId xmlns:a16="http://schemas.microsoft.com/office/drawing/2014/main" id="{91429388-D656-4B68-9DC0-8B76CDCCFFBC}"/>
                      </a:ext>
                    </a:extLst>
                  </p:cNvPr>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65">
                    <a:extLst>
                      <a:ext uri="{FF2B5EF4-FFF2-40B4-BE49-F238E27FC236}">
                        <a16:creationId xmlns:a16="http://schemas.microsoft.com/office/drawing/2014/main" id="{F632D8D4-D13D-4124-94F2-8E906EBA4B2F}"/>
                      </a:ext>
                    </a:extLst>
                  </p:cNvPr>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66">
                    <a:extLst>
                      <a:ext uri="{FF2B5EF4-FFF2-40B4-BE49-F238E27FC236}">
                        <a16:creationId xmlns:a16="http://schemas.microsoft.com/office/drawing/2014/main" id="{F91A6482-1166-4435-8031-3DC8ED2E7E8B}"/>
                      </a:ext>
                    </a:extLst>
                  </p:cNvPr>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67">
                    <a:extLst>
                      <a:ext uri="{FF2B5EF4-FFF2-40B4-BE49-F238E27FC236}">
                        <a16:creationId xmlns:a16="http://schemas.microsoft.com/office/drawing/2014/main" id="{2A064AD2-598A-45AE-A106-DCA99DD2C10F}"/>
                      </a:ext>
                    </a:extLst>
                  </p:cNvPr>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68">
                    <a:extLst>
                      <a:ext uri="{FF2B5EF4-FFF2-40B4-BE49-F238E27FC236}">
                        <a16:creationId xmlns:a16="http://schemas.microsoft.com/office/drawing/2014/main" id="{7F43DEE0-4DCF-438E-B405-88207E42051A}"/>
                      </a:ext>
                    </a:extLst>
                  </p:cNvPr>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69">
                    <a:extLst>
                      <a:ext uri="{FF2B5EF4-FFF2-40B4-BE49-F238E27FC236}">
                        <a16:creationId xmlns:a16="http://schemas.microsoft.com/office/drawing/2014/main" id="{39D3155D-3877-4532-8503-14785FD76384}"/>
                      </a:ext>
                    </a:extLst>
                  </p:cNvPr>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70">
                    <a:extLst>
                      <a:ext uri="{FF2B5EF4-FFF2-40B4-BE49-F238E27FC236}">
                        <a16:creationId xmlns:a16="http://schemas.microsoft.com/office/drawing/2014/main" id="{1AB27AC1-DFA2-4EDB-8426-C4237F4C9377}"/>
                      </a:ext>
                    </a:extLst>
                  </p:cNvPr>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71">
                    <a:extLst>
                      <a:ext uri="{FF2B5EF4-FFF2-40B4-BE49-F238E27FC236}">
                        <a16:creationId xmlns:a16="http://schemas.microsoft.com/office/drawing/2014/main" id="{8E591C82-4C6E-4781-9666-C71229CBCD71}"/>
                      </a:ext>
                    </a:extLst>
                  </p:cNvPr>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73">
                    <a:extLst>
                      <a:ext uri="{FF2B5EF4-FFF2-40B4-BE49-F238E27FC236}">
                        <a16:creationId xmlns:a16="http://schemas.microsoft.com/office/drawing/2014/main" id="{BBB7D447-8A1B-434B-ACB3-7CC7ECA7C800}"/>
                      </a:ext>
                    </a:extLst>
                  </p:cNvPr>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7" name="圆角矩形 74">
                  <a:extLst>
                    <a:ext uri="{FF2B5EF4-FFF2-40B4-BE49-F238E27FC236}">
                      <a16:creationId xmlns:a16="http://schemas.microsoft.com/office/drawing/2014/main" id="{007D9758-7991-4734-95E1-CBB51A2653B1}"/>
                    </a:ext>
                  </a:extLst>
                </p:cNvPr>
                <p:cNvSpPr/>
                <p:nvPr/>
              </p:nvSpPr>
              <p:spPr>
                <a:xfrm>
                  <a:off x="387611" y="2485422"/>
                  <a:ext cx="1114686" cy="219282"/>
                </a:xfrm>
                <a:prstGeom prst="roundRect">
                  <a:avLst>
                    <a:gd name="adj" fmla="val 50000"/>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solidFill>
                      <a:schemeClr val="bg1"/>
                    </a:solidFill>
                  </a:endParaRPr>
                </a:p>
              </p:txBody>
            </p:sp>
            <p:sp>
              <p:nvSpPr>
                <p:cNvPr id="128" name="圆角矩形 75">
                  <a:extLst>
                    <a:ext uri="{FF2B5EF4-FFF2-40B4-BE49-F238E27FC236}">
                      <a16:creationId xmlns:a16="http://schemas.microsoft.com/office/drawing/2014/main" id="{D1E5A125-10CF-4ADA-A735-CC357FF6603F}"/>
                    </a:ext>
                  </a:extLst>
                </p:cNvPr>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29" name="圆角矩形 76">
                  <a:extLst>
                    <a:ext uri="{FF2B5EF4-FFF2-40B4-BE49-F238E27FC236}">
                      <a16:creationId xmlns:a16="http://schemas.microsoft.com/office/drawing/2014/main" id="{EB7D8639-CF90-4A49-A9B5-DC247399E0DD}"/>
                    </a:ext>
                  </a:extLst>
                </p:cNvPr>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0" name="圆角矩形 77">
                  <a:extLst>
                    <a:ext uri="{FF2B5EF4-FFF2-40B4-BE49-F238E27FC236}">
                      <a16:creationId xmlns:a16="http://schemas.microsoft.com/office/drawing/2014/main" id="{B28C315D-F87F-41D5-B4A2-CB709234B72A}"/>
                    </a:ext>
                  </a:extLst>
                </p:cNvPr>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1" name="圆角矩形 78">
                  <a:extLst>
                    <a:ext uri="{FF2B5EF4-FFF2-40B4-BE49-F238E27FC236}">
                      <a16:creationId xmlns:a16="http://schemas.microsoft.com/office/drawing/2014/main" id="{E7474F35-B5B4-44B3-8EB7-EDC738557E3A}"/>
                    </a:ext>
                  </a:extLst>
                </p:cNvPr>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2" name="圆角矩形 79">
                  <a:extLst>
                    <a:ext uri="{FF2B5EF4-FFF2-40B4-BE49-F238E27FC236}">
                      <a16:creationId xmlns:a16="http://schemas.microsoft.com/office/drawing/2014/main" id="{6ECF542D-7340-475A-AB1F-9F0DDB9D4638}"/>
                    </a:ext>
                  </a:extLst>
                </p:cNvPr>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05</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3" name="圆角矩形 80">
                  <a:extLst>
                    <a:ext uri="{FF2B5EF4-FFF2-40B4-BE49-F238E27FC236}">
                      <a16:creationId xmlns:a16="http://schemas.microsoft.com/office/drawing/2014/main" id="{F7C6EA76-9FC5-40B1-91DD-3C7A393156ED}"/>
                    </a:ext>
                  </a:extLst>
                </p:cNvPr>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06</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4" name="圆角矩形 81">
                  <a:extLst>
                    <a:ext uri="{FF2B5EF4-FFF2-40B4-BE49-F238E27FC236}">
                      <a16:creationId xmlns:a16="http://schemas.microsoft.com/office/drawing/2014/main" id="{81A31AC5-3F35-4A19-B948-F7581C7E5B58}"/>
                    </a:ext>
                  </a:extLst>
                </p:cNvPr>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07</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a16="http://schemas.microsoft.com/office/drawing/2014/main" id="{F2C98EB7-80DC-482F-9206-85BB940222DF}"/>
                    </a:ext>
                  </a:extLst>
                </p:cNvPr>
                <p:cNvSpPr/>
                <p:nvPr/>
              </p:nvSpPr>
              <p:spPr>
                <a:xfrm>
                  <a:off x="468305" y="2829900"/>
                  <a:ext cx="902232"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101</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21</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36" name="矩形 135">
                  <a:extLst>
                    <a:ext uri="{FF2B5EF4-FFF2-40B4-BE49-F238E27FC236}">
                      <a16:creationId xmlns:a16="http://schemas.microsoft.com/office/drawing/2014/main" id="{FDC72313-F83A-46BD-873F-CB828CF575B5}"/>
                    </a:ext>
                  </a:extLst>
                </p:cNvPr>
                <p:cNvSpPr/>
                <p:nvPr/>
              </p:nvSpPr>
              <p:spPr>
                <a:xfrm>
                  <a:off x="1398731" y="2829900"/>
                  <a:ext cx="973145" cy="412569"/>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7" name="矩形 136">
                  <a:extLst>
                    <a:ext uri="{FF2B5EF4-FFF2-40B4-BE49-F238E27FC236}">
                      <a16:creationId xmlns:a16="http://schemas.microsoft.com/office/drawing/2014/main" id="{09A5B532-2138-4A4C-A4B2-2D049CC2829E}"/>
                    </a:ext>
                  </a:extLst>
                </p:cNvPr>
                <p:cNvSpPr/>
                <p:nvPr/>
              </p:nvSpPr>
              <p:spPr>
                <a:xfrm>
                  <a:off x="2265702" y="2829900"/>
                  <a:ext cx="1016783" cy="412569"/>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rPr>
                    <a:t>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CN" sz="1300" b="1" dirty="0">
                      <a:solidFill>
                        <a:srgbClr val="002060"/>
                      </a:solidFill>
                      <a:latin typeface="微軟正黑體" panose="020B0604030504040204" pitchFamily="34" charset="-120"/>
                      <a:ea typeface="微軟正黑體" panose="020B0604030504040204" pitchFamily="34" charset="-120"/>
                    </a:rPr>
                    <a:t>2.5</a:t>
                  </a:r>
                  <a:r>
                    <a:rPr lang="zh-TW" altLang="en-US" sz="1300" b="1" dirty="0">
                      <a:solidFill>
                        <a:srgbClr val="002060"/>
                      </a:solidFill>
                      <a:latin typeface="微軟正黑體" panose="020B0604030504040204" pitchFamily="34" charset="-120"/>
                      <a:ea typeface="微軟正黑體" panose="020B0604030504040204" pitchFamily="34" charset="-120"/>
                    </a:rPr>
                    <a:t>、</a:t>
                  </a:r>
                  <a:endParaRPr lang="en-US" altLang="zh-TW" sz="1300" b="1" dirty="0">
                    <a:solidFill>
                      <a:srgbClr val="002060"/>
                    </a:solidFill>
                    <a:latin typeface="微軟正黑體" panose="020B0604030504040204" pitchFamily="34" charset="-120"/>
                    <a:ea typeface="微軟正黑體" panose="020B0604030504040204" pitchFamily="34" charset="-120"/>
                  </a:endParaRPr>
                </a:p>
                <a:p>
                  <a:pPr algn="ctr"/>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1</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en-US" altLang="zh-CN" sz="1300" b="1" dirty="0">
                    <a:solidFill>
                      <a:srgbClr val="002060"/>
                    </a:solidFill>
                    <a:latin typeface="微軟正黑體" panose="020B0604030504040204" pitchFamily="34" charset="-120"/>
                    <a:ea typeface="微軟正黑體" panose="020B0604030504040204" pitchFamily="34" charset="-120"/>
                  </a:endParaRPr>
                </a:p>
              </p:txBody>
            </p:sp>
            <p:sp>
              <p:nvSpPr>
                <p:cNvPr id="138" name="矩形 137">
                  <a:extLst>
                    <a:ext uri="{FF2B5EF4-FFF2-40B4-BE49-F238E27FC236}">
                      <a16:creationId xmlns:a16="http://schemas.microsoft.com/office/drawing/2014/main" id="{3EB8F226-46D2-4A8E-B58E-67F6251277B1}"/>
                    </a:ext>
                  </a:extLst>
                </p:cNvPr>
                <p:cNvSpPr/>
                <p:nvPr/>
              </p:nvSpPr>
              <p:spPr>
                <a:xfrm>
                  <a:off x="3280306" y="2829900"/>
                  <a:ext cx="798589"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26</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21</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39" name="矩形 138">
                  <a:extLst>
                    <a:ext uri="{FF2B5EF4-FFF2-40B4-BE49-F238E27FC236}">
                      <a16:creationId xmlns:a16="http://schemas.microsoft.com/office/drawing/2014/main" id="{1031678A-3BD0-447F-9565-CE5DF6F30B25}"/>
                    </a:ext>
                  </a:extLst>
                </p:cNvPr>
                <p:cNvSpPr/>
                <p:nvPr/>
              </p:nvSpPr>
              <p:spPr>
                <a:xfrm>
                  <a:off x="4078266" y="2829900"/>
                  <a:ext cx="1012754" cy="245410"/>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40" name="矩形 139">
                  <a:extLst>
                    <a:ext uri="{FF2B5EF4-FFF2-40B4-BE49-F238E27FC236}">
                      <a16:creationId xmlns:a16="http://schemas.microsoft.com/office/drawing/2014/main" id="{BAC5BCB2-DD9A-4B31-8FFD-933487941E74}"/>
                    </a:ext>
                  </a:extLst>
                </p:cNvPr>
                <p:cNvSpPr/>
                <p:nvPr/>
              </p:nvSpPr>
              <p:spPr>
                <a:xfrm>
                  <a:off x="5146574" y="2829900"/>
                  <a:ext cx="687153" cy="245410"/>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41" name="矩形 140">
                  <a:extLst>
                    <a:ext uri="{FF2B5EF4-FFF2-40B4-BE49-F238E27FC236}">
                      <a16:creationId xmlns:a16="http://schemas.microsoft.com/office/drawing/2014/main" id="{8CD536E2-A545-4CDC-AC1F-D55C512A138A}"/>
                    </a:ext>
                  </a:extLst>
                </p:cNvPr>
                <p:cNvSpPr/>
                <p:nvPr/>
              </p:nvSpPr>
              <p:spPr>
                <a:xfrm>
                  <a:off x="6060746" y="2829900"/>
                  <a:ext cx="694947"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33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42" name="矩形 141">
                  <a:extLst>
                    <a:ext uri="{FF2B5EF4-FFF2-40B4-BE49-F238E27FC236}">
                      <a16:creationId xmlns:a16="http://schemas.microsoft.com/office/drawing/2014/main" id="{CCB0475C-058C-4DCE-9FDF-A8E6032A0615}"/>
                    </a:ext>
                  </a:extLst>
                </p:cNvPr>
                <p:cNvSpPr/>
                <p:nvPr/>
              </p:nvSpPr>
              <p:spPr>
                <a:xfrm>
                  <a:off x="7013131" y="2829900"/>
                  <a:ext cx="687153" cy="245410"/>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p>
              </p:txBody>
            </p:sp>
            <p:cxnSp>
              <p:nvCxnSpPr>
                <p:cNvPr id="143" name="直接连接符 104">
                  <a:extLst>
                    <a:ext uri="{FF2B5EF4-FFF2-40B4-BE49-F238E27FC236}">
                      <a16:creationId xmlns:a16="http://schemas.microsoft.com/office/drawing/2014/main" id="{9E63FC57-6DA6-434E-82FC-A852BCE4B9B8}"/>
                    </a:ext>
                  </a:extLst>
                </p:cNvPr>
                <p:cNvCxnSpPr/>
                <p:nvPr/>
              </p:nvCxnSpPr>
              <p:spPr>
                <a:xfrm>
                  <a:off x="387611" y="2816458"/>
                  <a:ext cx="0" cy="28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4" name="群組 143">
                  <a:extLst>
                    <a:ext uri="{FF2B5EF4-FFF2-40B4-BE49-F238E27FC236}">
                      <a16:creationId xmlns:a16="http://schemas.microsoft.com/office/drawing/2014/main" id="{239A3D6D-DFC3-4C11-B73B-5A623D8C43C6}"/>
                    </a:ext>
                  </a:extLst>
                </p:cNvPr>
                <p:cNvGrpSpPr/>
                <p:nvPr/>
              </p:nvGrpSpPr>
              <p:grpSpPr>
                <a:xfrm>
                  <a:off x="788374" y="2486824"/>
                  <a:ext cx="263369" cy="203319"/>
                  <a:chOff x="716996" y="2379483"/>
                  <a:chExt cx="433248" cy="346035"/>
                </a:xfrm>
              </p:grpSpPr>
              <p:sp>
                <p:nvSpPr>
                  <p:cNvPr id="148" name="Freeform 72">
                    <a:extLst>
                      <a:ext uri="{FF2B5EF4-FFF2-40B4-BE49-F238E27FC236}">
                        <a16:creationId xmlns:a16="http://schemas.microsoft.com/office/drawing/2014/main" id="{124B949B-79CC-4473-AFEA-1102274250EA}"/>
                      </a:ext>
                    </a:extLst>
                  </p:cNvPr>
                  <p:cNvSpPr>
                    <a:spLocks noEditPoints="1"/>
                  </p:cNvSpPr>
                  <p:nvPr/>
                </p:nvSpPr>
                <p:spPr bwMode="auto">
                  <a:xfrm>
                    <a:off x="716996" y="2379483"/>
                    <a:ext cx="433248" cy="34603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sp>
                <p:nvSpPr>
                  <p:cNvPr id="149" name="Freeform 73">
                    <a:extLst>
                      <a:ext uri="{FF2B5EF4-FFF2-40B4-BE49-F238E27FC236}">
                        <a16:creationId xmlns:a16="http://schemas.microsoft.com/office/drawing/2014/main" id="{2E214ACC-60A8-4DA0-85A7-F8E38E42A220}"/>
                      </a:ext>
                    </a:extLst>
                  </p:cNvPr>
                  <p:cNvSpPr>
                    <a:spLocks noEditPoints="1"/>
                  </p:cNvSpPr>
                  <p:nvPr/>
                </p:nvSpPr>
                <p:spPr bwMode="auto">
                  <a:xfrm>
                    <a:off x="804203" y="2655186"/>
                    <a:ext cx="46420" cy="46420"/>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grpSp>
            <p:sp>
              <p:nvSpPr>
                <p:cNvPr id="145" name="矩形 144">
                  <a:extLst>
                    <a:ext uri="{FF2B5EF4-FFF2-40B4-BE49-F238E27FC236}">
                      <a16:creationId xmlns:a16="http://schemas.microsoft.com/office/drawing/2014/main" id="{191FB00B-033B-4832-A412-655F60C60F52}"/>
                    </a:ext>
                  </a:extLst>
                </p:cNvPr>
                <p:cNvSpPr/>
                <p:nvPr/>
              </p:nvSpPr>
              <p:spPr>
                <a:xfrm>
                  <a:off x="483836" y="1929900"/>
                  <a:ext cx="846562" cy="49081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比序</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總積分</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46" name="矩形 145">
                  <a:extLst>
                    <a:ext uri="{FF2B5EF4-FFF2-40B4-BE49-F238E27FC236}">
                      <a16:creationId xmlns:a16="http://schemas.microsoft.com/office/drawing/2014/main" id="{9701770E-89C7-476B-8A56-1CAB52C5632A}"/>
                    </a:ext>
                  </a:extLst>
                </p:cNvPr>
                <p:cNvSpPr/>
                <p:nvPr/>
              </p:nvSpPr>
              <p:spPr>
                <a:xfrm>
                  <a:off x="1516577" y="1939773"/>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均衡</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47" name="矩形 146">
                  <a:extLst>
                    <a:ext uri="{FF2B5EF4-FFF2-40B4-BE49-F238E27FC236}">
                      <a16:creationId xmlns:a16="http://schemas.microsoft.com/office/drawing/2014/main" id="{DE97F46C-717D-4F36-A1DA-F68CCBA54039}"/>
                    </a:ext>
                  </a:extLst>
                </p:cNvPr>
                <p:cNvSpPr/>
                <p:nvPr/>
              </p:nvSpPr>
              <p:spPr>
                <a:xfrm>
                  <a:off x="2431795" y="1929900"/>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技藝</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優良</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121" name="矩形 120">
                <a:extLst>
                  <a:ext uri="{FF2B5EF4-FFF2-40B4-BE49-F238E27FC236}">
                    <a16:creationId xmlns:a16="http://schemas.microsoft.com/office/drawing/2014/main" id="{B8D5FFB9-D381-45E7-9866-1C458D619258}"/>
                  </a:ext>
                </a:extLst>
              </p:cNvPr>
              <p:cNvSpPr/>
              <p:nvPr/>
            </p:nvSpPr>
            <p:spPr>
              <a:xfrm>
                <a:off x="3504514" y="195486"/>
                <a:ext cx="1015663"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志願序</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22" name="矩形 121">
                <a:extLst>
                  <a:ext uri="{FF2B5EF4-FFF2-40B4-BE49-F238E27FC236}">
                    <a16:creationId xmlns:a16="http://schemas.microsoft.com/office/drawing/2014/main" id="{B97757AD-5C8D-460F-9DC4-1CA911831153}"/>
                  </a:ext>
                </a:extLst>
              </p:cNvPr>
              <p:cNvSpPr/>
              <p:nvPr/>
            </p:nvSpPr>
            <p:spPr>
              <a:xfrm>
                <a:off x="4706563"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弱勢</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身分</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123" name="矩形 122">
                <a:extLst>
                  <a:ext uri="{FF2B5EF4-FFF2-40B4-BE49-F238E27FC236}">
                    <a16:creationId xmlns:a16="http://schemas.microsoft.com/office/drawing/2014/main" id="{7DB1DE3C-1021-4C52-90E9-A764F26C64DE}"/>
                  </a:ext>
                </a:extLst>
              </p:cNvPr>
              <p:cNvSpPr/>
              <p:nvPr/>
            </p:nvSpPr>
            <p:spPr>
              <a:xfrm>
                <a:off x="5493148" y="195486"/>
                <a:ext cx="1332517" cy="732301"/>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多元學習</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表現</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24" name="矩形 123">
                <a:extLst>
                  <a:ext uri="{FF2B5EF4-FFF2-40B4-BE49-F238E27FC236}">
                    <a16:creationId xmlns:a16="http://schemas.microsoft.com/office/drawing/2014/main" id="{160B289B-A386-4779-BD6A-BBD46A5BE0DB}"/>
                  </a:ext>
                </a:extLst>
              </p:cNvPr>
              <p:cNvSpPr/>
              <p:nvPr/>
            </p:nvSpPr>
            <p:spPr>
              <a:xfrm>
                <a:off x="6916867" y="250671"/>
                <a:ext cx="739953" cy="704519"/>
              </a:xfrm>
              <a:prstGeom prst="rect">
                <a:avLst/>
              </a:prstGeom>
            </p:spPr>
            <p:txBody>
              <a:bodyPr wrap="none">
                <a:spAutoFit/>
              </a:bodyPr>
              <a:lstStyle/>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會考</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lnSpc>
                    <a:spcPts val="1200"/>
                  </a:lnSpc>
                </a:pPr>
                <a:r>
                  <a:rPr lang="en-US" altLang="zh-CN" sz="1600" b="1" dirty="0">
                    <a:solidFill>
                      <a:srgbClr val="002060"/>
                    </a:solidFill>
                    <a:latin typeface="微軟正黑體" panose="020B0604030504040204" pitchFamily="34" charset="-120"/>
                    <a:ea typeface="微軟正黑體" panose="020B0604030504040204" pitchFamily="34" charset="-120"/>
                  </a:rPr>
                  <a:t>+</a:t>
                </a:r>
              </a:p>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25" name="矩形 124">
                <a:extLst>
                  <a:ext uri="{FF2B5EF4-FFF2-40B4-BE49-F238E27FC236}">
                    <a16:creationId xmlns:a16="http://schemas.microsoft.com/office/drawing/2014/main" id="{F5BF89FA-A493-4087-B1A9-3E39DF087E4F}"/>
                  </a:ext>
                </a:extLst>
              </p:cNvPr>
              <p:cNvSpPr/>
              <p:nvPr/>
            </p:nvSpPr>
            <p:spPr>
              <a:xfrm>
                <a:off x="7945316"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服務</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nvGrpSpPr>
            <p:cNvPr id="88" name="群組 87">
              <a:extLst>
                <a:ext uri="{FF2B5EF4-FFF2-40B4-BE49-F238E27FC236}">
                  <a16:creationId xmlns:a16="http://schemas.microsoft.com/office/drawing/2014/main" id="{DDF99FBC-0DB2-4975-AE59-63C19CE67E9D}"/>
                </a:ext>
              </a:extLst>
            </p:cNvPr>
            <p:cNvGrpSpPr/>
            <p:nvPr/>
          </p:nvGrpSpPr>
          <p:grpSpPr>
            <a:xfrm>
              <a:off x="683568" y="2211710"/>
              <a:ext cx="7732799" cy="2238484"/>
              <a:chOff x="990195" y="2454029"/>
              <a:chExt cx="7732799" cy="2238484"/>
            </a:xfrm>
          </p:grpSpPr>
          <p:grpSp>
            <p:nvGrpSpPr>
              <p:cNvPr id="89" name="群組 88">
                <a:extLst>
                  <a:ext uri="{FF2B5EF4-FFF2-40B4-BE49-F238E27FC236}">
                    <a16:creationId xmlns:a16="http://schemas.microsoft.com/office/drawing/2014/main" id="{AD1F6ACC-A328-469F-AC6C-AAEDFC3BBF41}"/>
                  </a:ext>
                </a:extLst>
              </p:cNvPr>
              <p:cNvGrpSpPr/>
              <p:nvPr/>
            </p:nvGrpSpPr>
            <p:grpSpPr>
              <a:xfrm>
                <a:off x="990195" y="2454031"/>
                <a:ext cx="7732799" cy="2238482"/>
                <a:chOff x="1286009" y="1929900"/>
                <a:chExt cx="6578469" cy="1500322"/>
              </a:xfrm>
            </p:grpSpPr>
            <p:grpSp>
              <p:nvGrpSpPr>
                <p:cNvPr id="95" name="组合 63">
                  <a:extLst>
                    <a:ext uri="{FF2B5EF4-FFF2-40B4-BE49-F238E27FC236}">
                      <a16:creationId xmlns:a16="http://schemas.microsoft.com/office/drawing/2014/main" id="{5A30E28B-AF61-4A73-A05A-B53ABEBA8E8E}"/>
                    </a:ext>
                  </a:extLst>
                </p:cNvPr>
                <p:cNvGrpSpPr/>
                <p:nvPr/>
              </p:nvGrpSpPr>
              <p:grpSpPr>
                <a:xfrm>
                  <a:off x="1286009" y="1956214"/>
                  <a:ext cx="6573209" cy="1389929"/>
                  <a:chOff x="1286009" y="1956214"/>
                  <a:chExt cx="6573209" cy="1389929"/>
                </a:xfrm>
              </p:grpSpPr>
              <p:cxnSp>
                <p:nvCxnSpPr>
                  <p:cNvPr id="112" name="直接连接符 65">
                    <a:extLst>
                      <a:ext uri="{FF2B5EF4-FFF2-40B4-BE49-F238E27FC236}">
                        <a16:creationId xmlns:a16="http://schemas.microsoft.com/office/drawing/2014/main" id="{5AFE4E15-C65D-4A48-AC22-1FC5D1749BF7}"/>
                      </a:ext>
                    </a:extLst>
                  </p:cNvPr>
                  <p:cNvCxnSpPr/>
                  <p:nvPr/>
                </p:nvCxnSpPr>
                <p:spPr>
                  <a:xfrm>
                    <a:off x="1286009"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66">
                    <a:extLst>
                      <a:ext uri="{FF2B5EF4-FFF2-40B4-BE49-F238E27FC236}">
                        <a16:creationId xmlns:a16="http://schemas.microsoft.com/office/drawing/2014/main" id="{F5101D09-3325-4753-94F8-CAF15935F0C4}"/>
                      </a:ext>
                    </a:extLst>
                  </p:cNvPr>
                  <p:cNvCxnSpPr/>
                  <p:nvPr/>
                </p:nvCxnSpPr>
                <p:spPr>
                  <a:xfrm>
                    <a:off x="2301930"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67">
                    <a:extLst>
                      <a:ext uri="{FF2B5EF4-FFF2-40B4-BE49-F238E27FC236}">
                        <a16:creationId xmlns:a16="http://schemas.microsoft.com/office/drawing/2014/main" id="{DBA41FA7-27DB-4F63-AD72-299BF64B5731}"/>
                      </a:ext>
                    </a:extLst>
                  </p:cNvPr>
                  <p:cNvCxnSpPr/>
                  <p:nvPr/>
                </p:nvCxnSpPr>
                <p:spPr>
                  <a:xfrm>
                    <a:off x="3209752"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68">
                    <a:extLst>
                      <a:ext uri="{FF2B5EF4-FFF2-40B4-BE49-F238E27FC236}">
                        <a16:creationId xmlns:a16="http://schemas.microsoft.com/office/drawing/2014/main" id="{0A62C3B0-24BF-46E0-ABF2-682F05A6A93F}"/>
                      </a:ext>
                    </a:extLst>
                  </p:cNvPr>
                  <p:cNvCxnSpPr/>
                  <p:nvPr/>
                </p:nvCxnSpPr>
                <p:spPr>
                  <a:xfrm>
                    <a:off x="4110995"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69">
                    <a:extLst>
                      <a:ext uri="{FF2B5EF4-FFF2-40B4-BE49-F238E27FC236}">
                        <a16:creationId xmlns:a16="http://schemas.microsoft.com/office/drawing/2014/main" id="{10B90681-C517-4D18-A17B-203ED07122DD}"/>
                      </a:ext>
                    </a:extLst>
                  </p:cNvPr>
                  <p:cNvCxnSpPr/>
                  <p:nvPr/>
                </p:nvCxnSpPr>
                <p:spPr>
                  <a:xfrm>
                    <a:off x="5926639" y="1956214"/>
                    <a:ext cx="0" cy="13899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70">
                    <a:extLst>
                      <a:ext uri="{FF2B5EF4-FFF2-40B4-BE49-F238E27FC236}">
                        <a16:creationId xmlns:a16="http://schemas.microsoft.com/office/drawing/2014/main" id="{D27F810C-85C6-4F65-8F44-99713CAC8685}"/>
                      </a:ext>
                    </a:extLst>
                  </p:cNvPr>
                  <p:cNvCxnSpPr/>
                  <p:nvPr/>
                </p:nvCxnSpPr>
                <p:spPr>
                  <a:xfrm>
                    <a:off x="6854196" y="1956215"/>
                    <a:ext cx="0" cy="13899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71">
                    <a:extLst>
                      <a:ext uri="{FF2B5EF4-FFF2-40B4-BE49-F238E27FC236}">
                        <a16:creationId xmlns:a16="http://schemas.microsoft.com/office/drawing/2014/main" id="{8DD79E2A-F4EB-4590-8400-DAC734ACC24E}"/>
                      </a:ext>
                    </a:extLst>
                  </p:cNvPr>
                  <p:cNvCxnSpPr/>
                  <p:nvPr/>
                </p:nvCxnSpPr>
                <p:spPr>
                  <a:xfrm>
                    <a:off x="7859218"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73">
                    <a:extLst>
                      <a:ext uri="{FF2B5EF4-FFF2-40B4-BE49-F238E27FC236}">
                        <a16:creationId xmlns:a16="http://schemas.microsoft.com/office/drawing/2014/main" id="{5D8297D5-DE59-4751-82EB-45A0D58CB26B}"/>
                      </a:ext>
                    </a:extLst>
                  </p:cNvPr>
                  <p:cNvCxnSpPr/>
                  <p:nvPr/>
                </p:nvCxnSpPr>
                <p:spPr>
                  <a:xfrm>
                    <a:off x="5031975"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6" name="圆角矩形 75">
                  <a:extLst>
                    <a:ext uri="{FF2B5EF4-FFF2-40B4-BE49-F238E27FC236}">
                      <a16:creationId xmlns:a16="http://schemas.microsoft.com/office/drawing/2014/main" id="{372646A9-6B8E-4A23-81F9-F13436084FD3}"/>
                    </a:ext>
                  </a:extLst>
                </p:cNvPr>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08</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97" name="圆角矩形 76">
                  <a:extLst>
                    <a:ext uri="{FF2B5EF4-FFF2-40B4-BE49-F238E27FC236}">
                      <a16:creationId xmlns:a16="http://schemas.microsoft.com/office/drawing/2014/main" id="{D590F587-4741-4F68-8BBD-E5EEE5AEE736}"/>
                    </a:ext>
                  </a:extLst>
                </p:cNvPr>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09</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98" name="圆角矩形 77">
                  <a:extLst>
                    <a:ext uri="{FF2B5EF4-FFF2-40B4-BE49-F238E27FC236}">
                      <a16:creationId xmlns:a16="http://schemas.microsoft.com/office/drawing/2014/main" id="{B5B8B180-4521-4C06-BF2F-CB4286618160}"/>
                    </a:ext>
                  </a:extLst>
                </p:cNvPr>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10</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99" name="圆角矩形 78">
                  <a:extLst>
                    <a:ext uri="{FF2B5EF4-FFF2-40B4-BE49-F238E27FC236}">
                      <a16:creationId xmlns:a16="http://schemas.microsoft.com/office/drawing/2014/main" id="{6C5C6536-B1F8-433D-8ADA-A216EAA15834}"/>
                    </a:ext>
                  </a:extLst>
                </p:cNvPr>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0" name="圆角矩形 79">
                  <a:extLst>
                    <a:ext uri="{FF2B5EF4-FFF2-40B4-BE49-F238E27FC236}">
                      <a16:creationId xmlns:a16="http://schemas.microsoft.com/office/drawing/2014/main" id="{FF5F7B69-E9CE-47E3-A29C-86B4C164DE71}"/>
                    </a:ext>
                  </a:extLst>
                </p:cNvPr>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1" name="圆角矩形 80">
                  <a:extLst>
                    <a:ext uri="{FF2B5EF4-FFF2-40B4-BE49-F238E27FC236}">
                      <a16:creationId xmlns:a16="http://schemas.microsoft.com/office/drawing/2014/main" id="{E8AB006F-5AAF-43B2-B000-A5202DAFD31A}"/>
                    </a:ext>
                  </a:extLst>
                </p:cNvPr>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2" name="圆角矩形 81">
                  <a:extLst>
                    <a:ext uri="{FF2B5EF4-FFF2-40B4-BE49-F238E27FC236}">
                      <a16:creationId xmlns:a16="http://schemas.microsoft.com/office/drawing/2014/main" id="{E8A8EA6F-CD84-4E29-ACF5-1A982DFA4581}"/>
                    </a:ext>
                  </a:extLst>
                </p:cNvPr>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3" name="矩形 102">
                  <a:extLst>
                    <a:ext uri="{FF2B5EF4-FFF2-40B4-BE49-F238E27FC236}">
                      <a16:creationId xmlns:a16="http://schemas.microsoft.com/office/drawing/2014/main" id="{F99CA488-6FEC-4996-83F3-76A4FB3FD7F6}"/>
                    </a:ext>
                  </a:extLst>
                </p:cNvPr>
                <p:cNvSpPr/>
                <p:nvPr/>
              </p:nvSpPr>
              <p:spPr>
                <a:xfrm>
                  <a:off x="1293718" y="2732742"/>
                  <a:ext cx="1044058" cy="577596"/>
                </a:xfrm>
                <a:prstGeom prst="rect">
                  <a:avLst/>
                </a:prstGeom>
              </p:spPr>
              <p:txBody>
                <a:bodyPr wrap="none">
                  <a:spAutoFit/>
                </a:bodyPr>
                <a:lstStyle/>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矩形 103">
                  <a:extLst>
                    <a:ext uri="{FF2B5EF4-FFF2-40B4-BE49-F238E27FC236}">
                      <a16:creationId xmlns:a16="http://schemas.microsoft.com/office/drawing/2014/main" id="{EEC9DBCD-F82D-4D4C-84F3-4164BF2DBBE9}"/>
                    </a:ext>
                  </a:extLst>
                </p:cNvPr>
                <p:cNvSpPr/>
                <p:nvPr/>
              </p:nvSpPr>
              <p:spPr>
                <a:xfrm>
                  <a:off x="2315203" y="2732742"/>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5" name="矩形 104">
                  <a:extLst>
                    <a:ext uri="{FF2B5EF4-FFF2-40B4-BE49-F238E27FC236}">
                      <a16:creationId xmlns:a16="http://schemas.microsoft.com/office/drawing/2014/main" id="{243D7443-7CFE-4269-8A82-F44B3CD49FA8}"/>
                    </a:ext>
                  </a:extLst>
                </p:cNvPr>
                <p:cNvSpPr/>
                <p:nvPr/>
              </p:nvSpPr>
              <p:spPr>
                <a:xfrm>
                  <a:off x="3194525"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6" name="矩形 105">
                  <a:extLst>
                    <a:ext uri="{FF2B5EF4-FFF2-40B4-BE49-F238E27FC236}">
                      <a16:creationId xmlns:a16="http://schemas.microsoft.com/office/drawing/2014/main" id="{CE966AEC-5A5B-43DF-B99E-3EF92A53A97A}"/>
                    </a:ext>
                  </a:extLst>
                </p:cNvPr>
                <p:cNvSpPr/>
                <p:nvPr/>
              </p:nvSpPr>
              <p:spPr>
                <a:xfrm>
                  <a:off x="4137655"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7" name="矩形 106">
                  <a:extLst>
                    <a:ext uri="{FF2B5EF4-FFF2-40B4-BE49-F238E27FC236}">
                      <a16:creationId xmlns:a16="http://schemas.microsoft.com/office/drawing/2014/main" id="{FB54BE11-21A6-49C7-A334-C482374B5A8E}"/>
                    </a:ext>
                  </a:extLst>
                </p:cNvPr>
                <p:cNvSpPr/>
                <p:nvPr/>
              </p:nvSpPr>
              <p:spPr>
                <a:xfrm>
                  <a:off x="5008971"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8" name="矩形 107">
                  <a:extLst>
                    <a:ext uri="{FF2B5EF4-FFF2-40B4-BE49-F238E27FC236}">
                      <a16:creationId xmlns:a16="http://schemas.microsoft.com/office/drawing/2014/main" id="{C1D720AD-914C-47A2-A997-CF5ED863B759}"/>
                    </a:ext>
                  </a:extLst>
                </p:cNvPr>
                <p:cNvSpPr/>
                <p:nvPr/>
              </p:nvSpPr>
              <p:spPr>
                <a:xfrm>
                  <a:off x="5923141"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9" name="矩形 108">
                  <a:extLst>
                    <a:ext uri="{FF2B5EF4-FFF2-40B4-BE49-F238E27FC236}">
                      <a16:creationId xmlns:a16="http://schemas.microsoft.com/office/drawing/2014/main" id="{C0E53E47-F08C-4E42-B568-DC53C43617B2}"/>
                    </a:ext>
                  </a:extLst>
                </p:cNvPr>
                <p:cNvSpPr/>
                <p:nvPr/>
              </p:nvSpPr>
              <p:spPr>
                <a:xfrm>
                  <a:off x="6930881" y="2732743"/>
                  <a:ext cx="851651" cy="542484"/>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6</a:t>
                  </a:r>
                  <a:r>
                    <a:rPr lang="en-US" altLang="zh-TW" sz="1200" b="1" dirty="0">
                      <a:solidFill>
                        <a:srgbClr val="002060"/>
                      </a:solidFill>
                      <a:latin typeface="微軟正黑體" panose="020B0604030504040204" pitchFamily="34" charset="-120"/>
                      <a:ea typeface="微軟正黑體" panose="020B0604030504040204" pitchFamily="34" charset="-120"/>
                    </a:rPr>
                    <a:t>&gt;5&gt;4&gt;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3&gt;2&gt;1&gt;</a:t>
                  </a:r>
                </a:p>
                <a:p>
                  <a:pPr algn="ct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10" name="矩形 109">
                  <a:extLst>
                    <a:ext uri="{FF2B5EF4-FFF2-40B4-BE49-F238E27FC236}">
                      <a16:creationId xmlns:a16="http://schemas.microsoft.com/office/drawing/2014/main" id="{43D43456-08BA-4FC7-9EE3-02C68E35EA09}"/>
                    </a:ext>
                  </a:extLst>
                </p:cNvPr>
                <p:cNvSpPr/>
                <p:nvPr/>
              </p:nvSpPr>
              <p:spPr>
                <a:xfrm>
                  <a:off x="1489041" y="1939773"/>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競賽</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11" name="矩形 110">
                  <a:extLst>
                    <a:ext uri="{FF2B5EF4-FFF2-40B4-BE49-F238E27FC236}">
                      <a16:creationId xmlns:a16="http://schemas.microsoft.com/office/drawing/2014/main" id="{37893F8B-059D-4148-AAD3-32CF38765F74}"/>
                    </a:ext>
                  </a:extLst>
                </p:cNvPr>
                <p:cNvSpPr/>
                <p:nvPr/>
              </p:nvSpPr>
              <p:spPr>
                <a:xfrm>
                  <a:off x="2431794" y="1929900"/>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國文</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90" name="矩形 89">
                <a:extLst>
                  <a:ext uri="{FF2B5EF4-FFF2-40B4-BE49-F238E27FC236}">
                    <a16:creationId xmlns:a16="http://schemas.microsoft.com/office/drawing/2014/main" id="{CB4EA2E1-3E55-42DE-A20E-31FB5E432566}"/>
                  </a:ext>
                </a:extLst>
              </p:cNvPr>
              <p:cNvSpPr/>
              <p:nvPr/>
            </p:nvSpPr>
            <p:spPr>
              <a:xfrm>
                <a:off x="3392763"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數學</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91" name="矩形 90">
                <a:extLst>
                  <a:ext uri="{FF2B5EF4-FFF2-40B4-BE49-F238E27FC236}">
                    <a16:creationId xmlns:a16="http://schemas.microsoft.com/office/drawing/2014/main" id="{4164E44E-C4D4-4962-9094-AE32CAF0E4CD}"/>
                  </a:ext>
                </a:extLst>
              </p:cNvPr>
              <p:cNvSpPr/>
              <p:nvPr/>
            </p:nvSpPr>
            <p:spPr>
              <a:xfrm>
                <a:off x="4466572"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英語</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92" name="矩形 91">
                <a:extLst>
                  <a:ext uri="{FF2B5EF4-FFF2-40B4-BE49-F238E27FC236}">
                    <a16:creationId xmlns:a16="http://schemas.microsoft.com/office/drawing/2014/main" id="{66D1197E-CE75-4C81-95B8-CAF19C9A7E95}"/>
                  </a:ext>
                </a:extLst>
              </p:cNvPr>
              <p:cNvSpPr/>
              <p:nvPr/>
            </p:nvSpPr>
            <p:spPr>
              <a:xfrm>
                <a:off x="5324830" y="2454029"/>
                <a:ext cx="1229901" cy="430887"/>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自然</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93" name="矩形 92">
                <a:extLst>
                  <a:ext uri="{FF2B5EF4-FFF2-40B4-BE49-F238E27FC236}">
                    <a16:creationId xmlns:a16="http://schemas.microsoft.com/office/drawing/2014/main" id="{D21BABEE-B082-48DC-BC76-B4A9B90A5892}"/>
                  </a:ext>
                </a:extLst>
              </p:cNvPr>
              <p:cNvSpPr/>
              <p:nvPr/>
            </p:nvSpPr>
            <p:spPr>
              <a:xfrm>
                <a:off x="6579898"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社會</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94" name="矩形 93">
                <a:extLst>
                  <a:ext uri="{FF2B5EF4-FFF2-40B4-BE49-F238E27FC236}">
                    <a16:creationId xmlns:a16="http://schemas.microsoft.com/office/drawing/2014/main" id="{5DA5099D-9BE8-449C-B84E-7E65E9070EC8}"/>
                  </a:ext>
                </a:extLst>
              </p:cNvPr>
              <p:cNvSpPr/>
              <p:nvPr/>
            </p:nvSpPr>
            <p:spPr>
              <a:xfrm>
                <a:off x="7705327" y="2454029"/>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測驗</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sp>
        <p:nvSpPr>
          <p:cNvPr id="159" name="文字方塊 158">
            <a:extLst>
              <a:ext uri="{FF2B5EF4-FFF2-40B4-BE49-F238E27FC236}">
                <a16:creationId xmlns:a16="http://schemas.microsoft.com/office/drawing/2014/main" id="{76BD53F7-9021-42C1-963E-3E93C10881A0}"/>
              </a:ext>
            </a:extLst>
          </p:cNvPr>
          <p:cNvSpPr txBox="1"/>
          <p:nvPr/>
        </p:nvSpPr>
        <p:spPr>
          <a:xfrm>
            <a:off x="867454" y="959666"/>
            <a:ext cx="10427558" cy="369332"/>
          </a:xfrm>
          <a:prstGeom prst="rect">
            <a:avLst/>
          </a:prstGeom>
          <a:noFill/>
        </p:spPr>
        <p:txBody>
          <a:bodyPr wrap="square" rtlCol="0">
            <a:spAutoFit/>
          </a:bodyPr>
          <a:lstStyle/>
          <a:p>
            <a:r>
              <a:rPr lang="zh-TW" altLang="en-US" b="1" dirty="0">
                <a:solidFill>
                  <a:srgbClr val="0000CC"/>
                </a:solidFill>
                <a:latin typeface="微軟正黑體" panose="020B0604030504040204" pitchFamily="34" charset="-120"/>
                <a:ea typeface="微軟正黑體" panose="020B0604030504040204" pitchFamily="34" charset="-120"/>
              </a:rPr>
              <a:t>分發順位排定原則及同分比序順序，其中總績分為比序總績分，</a:t>
            </a:r>
            <a:r>
              <a:rPr lang="zh-TW" altLang="en-US" b="1" dirty="0">
                <a:solidFill>
                  <a:srgbClr val="FF0000"/>
                </a:solidFill>
                <a:latin typeface="微軟正黑體" panose="020B0604030504040204" pitchFamily="34" charset="-120"/>
                <a:ea typeface="微軟正黑體" panose="020B0604030504040204" pitchFamily="34" charset="-120"/>
              </a:rPr>
              <a:t>同分比序相同者，分發順位相同</a:t>
            </a:r>
            <a:r>
              <a:rPr lang="zh-TW" altLang="en-US" b="1" dirty="0">
                <a:solidFill>
                  <a:srgbClr val="0000CC"/>
                </a:solidFill>
                <a:latin typeface="微軟正黑體" panose="020B0604030504040204" pitchFamily="34" charset="-120"/>
                <a:ea typeface="微軟正黑體" panose="020B0604030504040204" pitchFamily="34" charset="-120"/>
              </a:rPr>
              <a:t>。</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42">
            <a:extLst>
              <a:ext uri="{FF2B5EF4-FFF2-40B4-BE49-F238E27FC236}">
                <a16:creationId xmlns:a16="http://schemas.microsoft.com/office/drawing/2014/main" id="{2F665846-9C60-44C9-9595-9EC7F9322141}"/>
              </a:ext>
            </a:extLst>
          </p:cNvPr>
          <p:cNvCxnSpPr>
            <a:cxnSpLocks/>
          </p:cNvCxnSpPr>
          <p:nvPr/>
        </p:nvCxnSpPr>
        <p:spPr>
          <a:xfrm>
            <a:off x="814183" y="76333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1AA52EC-7DB1-4E87-8C0D-FAA1C5227515}"/>
              </a:ext>
            </a:extLst>
          </p:cNvPr>
          <p:cNvSpPr>
            <a:spLocks noEditPoints="1"/>
          </p:cNvSpPr>
          <p:nvPr/>
        </p:nvSpPr>
        <p:spPr bwMode="auto">
          <a:xfrm>
            <a:off x="8023853" y="26998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6" name="標題 1"/>
          <p:cNvSpPr txBox="1">
            <a:spLocks/>
          </p:cNvSpPr>
          <p:nvPr/>
        </p:nvSpPr>
        <p:spPr bwMode="auto">
          <a:xfrm>
            <a:off x="766597" y="32721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捌</a:t>
            </a:r>
            <a:r>
              <a:rPr lang="zh-TW" altLang="en-US" sz="3000" b="1" dirty="0">
                <a:solidFill>
                  <a:srgbClr val="002060"/>
                </a:solidFill>
                <a:latin typeface="微軟正黑體" panose="020B0604030504040204" pitchFamily="34" charset="-120"/>
                <a:ea typeface="微軟正黑體" panose="020B0604030504040204" pitchFamily="34" charset="-120"/>
              </a:rPr>
              <a:t>、網路選填登記志願（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0" y="927481"/>
            <a:ext cx="12192001" cy="5273486"/>
            <a:chOff x="-1524001" y="927481"/>
            <a:chExt cx="12192001" cy="5273486"/>
          </a:xfrm>
        </p:grpSpPr>
        <p:sp>
          <p:nvSpPr>
            <p:cNvPr id="21" name="Rectangle 3"/>
            <p:cNvSpPr/>
            <p:nvPr/>
          </p:nvSpPr>
          <p:spPr>
            <a:xfrm rot="16200000">
              <a:off x="4758774" y="4225990"/>
              <a:ext cx="523219" cy="970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1" name="Rectangle 3"/>
            <p:cNvSpPr/>
            <p:nvPr/>
          </p:nvSpPr>
          <p:spPr>
            <a:xfrm rot="16200000">
              <a:off x="4310390" y="-4906910"/>
              <a:ext cx="523219" cy="12192001"/>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3" name="文字方塊 2"/>
            <p:cNvSpPr txBox="1"/>
            <p:nvPr/>
          </p:nvSpPr>
          <p:spPr>
            <a:xfrm>
              <a:off x="871707" y="5092971"/>
              <a:ext cx="7802136" cy="1107996"/>
            </a:xfrm>
            <a:prstGeom prst="rect">
              <a:avLst/>
            </a:prstGeom>
            <a:noFill/>
          </p:spPr>
          <p:txBody>
            <a:bodyPr wrap="none" rtlCol="0">
              <a:spAutoFit/>
            </a:bodyPr>
            <a:lstStyle/>
            <a:p>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27</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b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免試生事先熟悉操作介面流程或試填志願順序</a:t>
              </a:r>
              <a:br>
                <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200" b="1" dirty="0">
                  <a:latin typeface="微軟正黑體" panose="020B0604030504040204" pitchFamily="34" charset="-120"/>
                  <a:ea typeface="微軟正黑體" panose="020B0604030504040204" pitchFamily="34" charset="-120"/>
                </a:rPr>
                <a:t>練習版系統</a:t>
              </a:r>
              <a:r>
                <a:rPr lang="zh-TW" altLang="zh-TW" sz="2200" b="1" dirty="0">
                  <a:solidFill>
                    <a:srgbClr val="C00000"/>
                  </a:solidFill>
                  <a:latin typeface="微軟正黑體" panose="020B0604030504040204" pitchFamily="34" charset="-120"/>
                  <a:ea typeface="微軟正黑體" panose="020B0604030504040204" pitchFamily="34" charset="-120"/>
                </a:rPr>
                <a:t>不儲存</a:t>
              </a:r>
              <a:r>
                <a:rPr lang="zh-TW" altLang="zh-TW" sz="2200" b="1" dirty="0">
                  <a:latin typeface="微軟正黑體" panose="020B0604030504040204" pitchFamily="34" charset="-120"/>
                  <a:ea typeface="微軟正黑體" panose="020B0604030504040204" pitchFamily="34" charset="-120"/>
                </a:rPr>
                <a:t>免試生修改後之通行碼，亦</a:t>
              </a:r>
              <a:r>
                <a:rPr lang="zh-TW" altLang="zh-TW" sz="2200" b="1" dirty="0">
                  <a:solidFill>
                    <a:srgbClr val="C00000"/>
                  </a:solidFill>
                  <a:latin typeface="微軟正黑體" panose="020B0604030504040204" pitchFamily="34" charset="-120"/>
                  <a:ea typeface="微軟正黑體" panose="020B0604030504040204" pitchFamily="34" charset="-120"/>
                </a:rPr>
                <a:t>不</a:t>
              </a:r>
              <a:r>
                <a:rPr lang="zh-TW" altLang="en-US" sz="2200" b="1" dirty="0">
                  <a:solidFill>
                    <a:srgbClr val="C00000"/>
                  </a:solidFill>
                  <a:latin typeface="微軟正黑體" panose="020B0604030504040204" pitchFamily="34" charset="-120"/>
                  <a:ea typeface="微軟正黑體" panose="020B0604030504040204" pitchFamily="34" charset="-120"/>
                </a:rPr>
                <a:t>留</a:t>
              </a:r>
              <a:r>
                <a:rPr lang="zh-TW" altLang="zh-TW" sz="2200" b="1" dirty="0">
                  <a:solidFill>
                    <a:srgbClr val="C00000"/>
                  </a:solidFill>
                  <a:latin typeface="微軟正黑體" panose="020B0604030504040204" pitchFamily="34" charset="-120"/>
                  <a:ea typeface="微軟正黑體" panose="020B0604030504040204" pitchFamily="34" charset="-120"/>
                </a:rPr>
                <a:t>用</a:t>
              </a:r>
              <a:r>
                <a:rPr lang="zh-TW" altLang="zh-TW" sz="2200" b="1" dirty="0">
                  <a:latin typeface="微軟正黑體" panose="020B0604030504040204" pitchFamily="34" charset="-120"/>
                  <a:ea typeface="微軟正黑體" panose="020B0604030504040204" pitchFamily="34" charset="-120"/>
                </a:rPr>
                <a:t>至正式版</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五角星 85"/>
            <p:cNvSpPr/>
            <p:nvPr/>
          </p:nvSpPr>
          <p:spPr>
            <a:xfrm rot="1235633">
              <a:off x="343073" y="4431387"/>
              <a:ext cx="576000" cy="576000"/>
            </a:xfrm>
            <a:prstGeom prst="star5">
              <a:avLst>
                <a:gd name="adj" fmla="val 30128"/>
                <a:gd name="hf" fmla="val 105146"/>
                <a:gd name="vf" fmla="val 110557"/>
              </a:avLst>
            </a:prstGeom>
            <a:solidFill>
              <a:srgbClr val="B2D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92064" y="4530612"/>
              <a:ext cx="4801314" cy="461665"/>
            </a:xfrm>
            <a:prstGeom prst="rect">
              <a:avLst/>
            </a:prstGeom>
          </p:spPr>
          <p:txBody>
            <a:bodyPr wrap="none">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提供網路選填登記志願系統</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altLang="en-US" sz="2400" dirty="0">
                <a:solidFill>
                  <a:srgbClr val="C00000"/>
                </a:solidFill>
              </a:endParaRPr>
            </a:p>
          </p:txBody>
        </p:sp>
        <p:sp>
          <p:nvSpPr>
            <p:cNvPr id="22" name="五角星 88"/>
            <p:cNvSpPr/>
            <p:nvPr/>
          </p:nvSpPr>
          <p:spPr>
            <a:xfrm rot="3078546">
              <a:off x="367578" y="4431387"/>
              <a:ext cx="576000" cy="576000"/>
            </a:xfrm>
            <a:prstGeom prst="star5">
              <a:avLst>
                <a:gd name="adj" fmla="val 30128"/>
                <a:gd name="hf" fmla="val 105146"/>
                <a:gd name="vf" fmla="val 110557"/>
              </a:avLst>
            </a:prstGeom>
            <a:solidFill>
              <a:srgbClr val="FF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投影片編號版面配置區 4">
            <a:extLst>
              <a:ext uri="{FF2B5EF4-FFF2-40B4-BE49-F238E27FC236}">
                <a16:creationId xmlns:a16="http://schemas.microsoft.com/office/drawing/2014/main" id="{4F402FA9-2FE0-478C-8705-E46CEAF88F3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7" name="文字方塊 36">
            <a:extLst>
              <a:ext uri="{FF2B5EF4-FFF2-40B4-BE49-F238E27FC236}">
                <a16:creationId xmlns:a16="http://schemas.microsoft.com/office/drawing/2014/main" id="{A5D82B49-54F5-41E0-80FC-FB3F6099D26A}"/>
              </a:ext>
            </a:extLst>
          </p:cNvPr>
          <p:cNvSpPr txBox="1"/>
          <p:nvPr/>
        </p:nvSpPr>
        <p:spPr>
          <a:xfrm>
            <a:off x="1641521" y="953476"/>
            <a:ext cx="8068234" cy="492443"/>
          </a:xfrm>
          <a:prstGeom prst="rect">
            <a:avLst/>
          </a:prstGeom>
          <a:noFill/>
        </p:spPr>
        <p:txBody>
          <a:bodyPr wrap="none" rtlCol="0">
            <a:spAutoFit/>
          </a:bodyPr>
          <a:lstStyle/>
          <a:p>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600" dirty="0"/>
          </a:p>
        </p:txBody>
      </p:sp>
      <p:sp>
        <p:nvSpPr>
          <p:cNvPr id="39" name="內容版面配置區 2">
            <a:extLst>
              <a:ext uri="{FF2B5EF4-FFF2-40B4-BE49-F238E27FC236}">
                <a16:creationId xmlns:a16="http://schemas.microsoft.com/office/drawing/2014/main" id="{962AE33B-7B54-421B-B912-18A9DFD2F578}"/>
              </a:ext>
            </a:extLst>
          </p:cNvPr>
          <p:cNvSpPr txBox="1">
            <a:spLocks/>
          </p:cNvSpPr>
          <p:nvPr/>
        </p:nvSpPr>
        <p:spPr>
          <a:xfrm>
            <a:off x="948159" y="1835886"/>
            <a:ext cx="10625531" cy="2931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本招生一律</a:t>
            </a:r>
            <a:r>
              <a:rPr lang="zh-TW" altLang="en-US" sz="2400" b="1" dirty="0">
                <a:solidFill>
                  <a:srgbClr val="C00000"/>
                </a:solidFill>
                <a:latin typeface="微軟正黑體" panose="020B0604030504040204" pitchFamily="34" charset="-120"/>
                <a:ea typeface="微軟正黑體" panose="020B0604030504040204" pitchFamily="34" charset="-120"/>
              </a:rPr>
              <a:t>採網路選填登記志願</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b="1" dirty="0">
                <a:solidFill>
                  <a:srgbClr val="C00000"/>
                </a:solidFill>
                <a:latin typeface="微軟正黑體" panose="020B0604030504040204" pitchFamily="34" charset="-120"/>
                <a:ea typeface="微軟正黑體" panose="020B0604030504040204" pitchFamily="34" charset="-120"/>
              </a:rPr>
              <a:t>全國一區</a:t>
            </a:r>
            <a:r>
              <a:rPr lang="zh-TW" altLang="en-US" sz="2400" dirty="0">
                <a:solidFill>
                  <a:srgbClr val="2F5597"/>
                </a:solidFill>
                <a:latin typeface="微軟正黑體" panose="020B0604030504040204" pitchFamily="34" charset="-120"/>
                <a:ea typeface="微軟正黑體" panose="020B0604030504040204" pitchFamily="34" charset="-120"/>
              </a:rPr>
              <a:t>，免試生可就招生學校各科（組）選填登記志願，</a:t>
            </a:r>
            <a:r>
              <a:rPr lang="zh-TW" altLang="en-US" sz="2400" b="1" dirty="0">
                <a:solidFill>
                  <a:srgbClr val="C00000"/>
                </a:solidFill>
                <a:latin typeface="微軟正黑體" panose="020B0604030504040204" pitchFamily="34" charset="-120"/>
                <a:ea typeface="微軟正黑體" panose="020B0604030504040204" pitchFamily="34" charset="-120"/>
              </a:rPr>
              <a:t>最多以</a:t>
            </a:r>
            <a:r>
              <a:rPr lang="en-US" altLang="zh-TW" sz="2400" b="1" dirty="0">
                <a:solidFill>
                  <a:srgbClr val="C00000"/>
                </a:solidFill>
                <a:latin typeface="微軟正黑體" panose="020B0604030504040204" pitchFamily="34" charset="-120"/>
                <a:ea typeface="微軟正黑體" panose="020B0604030504040204" pitchFamily="34" charset="-120"/>
              </a:rPr>
              <a:t>30</a:t>
            </a:r>
            <a:r>
              <a:rPr lang="zh-TW" altLang="en-US" sz="2400" b="1" dirty="0">
                <a:solidFill>
                  <a:srgbClr val="C00000"/>
                </a:solidFill>
                <a:latin typeface="微軟正黑體" panose="020B0604030504040204" pitchFamily="34" charset="-120"/>
                <a:ea typeface="微軟正黑體" panose="020B0604030504040204" pitchFamily="34" charset="-120"/>
              </a:rPr>
              <a:t>個為限</a:t>
            </a:r>
            <a:r>
              <a:rPr lang="zh-TW" altLang="en-US" sz="2400" dirty="0">
                <a:solidFill>
                  <a:srgbClr val="2F5597"/>
                </a:solidFill>
                <a:latin typeface="微軟正黑體" panose="020B0604030504040204" pitchFamily="34" charset="-120"/>
                <a:ea typeface="微軟正黑體" panose="020B0604030504040204" pitchFamily="34" charset="-120"/>
              </a:rPr>
              <a:t>。</a:t>
            </a:r>
            <a:endParaRPr lang="en-US" altLang="zh-TW" sz="2400" dirty="0">
              <a:solidFill>
                <a:srgbClr val="2F5597"/>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免試生於網路選填登記志願規定期間內，至本委員會網站網路選填登記志願系統，輸入「</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身分證統一編號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居留證號或入出境許可證統一證號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出生年月日</a:t>
            </a:r>
            <a:r>
              <a:rPr lang="zh-TW" altLang="en-US" sz="2400" dirty="0">
                <a:solidFill>
                  <a:srgbClr val="2F5597"/>
                </a:solidFill>
                <a:latin typeface="微軟正黑體" panose="020B0604030504040204" pitchFamily="34" charset="-120"/>
                <a:ea typeface="微軟正黑體" panose="020B0604030504040204" pitchFamily="34" charset="-120"/>
              </a:rPr>
              <a:t>」及自行設定之「</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通行碼</a:t>
            </a:r>
            <a:r>
              <a:rPr lang="zh-TW" altLang="en-US" sz="2400" dirty="0">
                <a:solidFill>
                  <a:srgbClr val="2F5597"/>
                </a:solidFill>
                <a:latin typeface="微軟正黑體" panose="020B0604030504040204" pitchFamily="34" charset="-120"/>
                <a:ea typeface="微軟正黑體" panose="020B0604030504040204" pitchFamily="34" charset="-120"/>
              </a:rPr>
              <a:t>」後，即可登入系統進行選填登記志願。</a:t>
            </a:r>
            <a:endParaRPr lang="en-US" altLang="zh-TW" sz="2400" dirty="0">
              <a:solidFill>
                <a:srgbClr val="2F5597"/>
              </a:solidFill>
              <a:latin typeface="微軟正黑體" panose="020B0604030504040204" pitchFamily="34" charset="-120"/>
              <a:ea typeface="微軟正黑體" panose="020B0604030504040204" pitchFamily="34" charset="-120"/>
            </a:endParaRPr>
          </a:p>
        </p:txBody>
      </p:sp>
      <p:grpSp>
        <p:nvGrpSpPr>
          <p:cNvPr id="40" name="群組 39">
            <a:extLst>
              <a:ext uri="{FF2B5EF4-FFF2-40B4-BE49-F238E27FC236}">
                <a16:creationId xmlns:a16="http://schemas.microsoft.com/office/drawing/2014/main" id="{7D49E348-262F-4A09-8390-F44A855FCA1D}"/>
              </a:ext>
            </a:extLst>
          </p:cNvPr>
          <p:cNvGrpSpPr/>
          <p:nvPr/>
        </p:nvGrpSpPr>
        <p:grpSpPr>
          <a:xfrm>
            <a:off x="8830138" y="4059365"/>
            <a:ext cx="1587110" cy="1094148"/>
            <a:chOff x="6746130" y="4364994"/>
            <a:chExt cx="1587110" cy="1094148"/>
          </a:xfrm>
        </p:grpSpPr>
        <p:grpSp>
          <p:nvGrpSpPr>
            <p:cNvPr id="41" name="组合 2">
              <a:extLst>
                <a:ext uri="{FF2B5EF4-FFF2-40B4-BE49-F238E27FC236}">
                  <a16:creationId xmlns:a16="http://schemas.microsoft.com/office/drawing/2014/main" id="{0CA1D455-4543-459B-B435-985F298AAC50}"/>
                </a:ext>
              </a:extLst>
            </p:cNvPr>
            <p:cNvGrpSpPr>
              <a:grpSpLocks noChangeAspect="1"/>
            </p:cNvGrpSpPr>
            <p:nvPr/>
          </p:nvGrpSpPr>
          <p:grpSpPr>
            <a:xfrm>
              <a:off x="6746130" y="4364994"/>
              <a:ext cx="1332313" cy="846230"/>
              <a:chOff x="5173662" y="745331"/>
              <a:chExt cx="1679575" cy="1066800"/>
            </a:xfrm>
          </p:grpSpPr>
          <p:sp>
            <p:nvSpPr>
              <p:cNvPr id="50" name="Freeform 16">
                <a:extLst>
                  <a:ext uri="{FF2B5EF4-FFF2-40B4-BE49-F238E27FC236}">
                    <a16:creationId xmlns:a16="http://schemas.microsoft.com/office/drawing/2014/main" id="{F0FA3F81-E2F7-47DE-B418-06E86FE39392}"/>
                  </a:ext>
                </a:extLst>
              </p:cNvPr>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7">
                <a:extLst>
                  <a:ext uri="{FF2B5EF4-FFF2-40B4-BE49-F238E27FC236}">
                    <a16:creationId xmlns:a16="http://schemas.microsoft.com/office/drawing/2014/main" id="{48FD5480-8B53-485F-B49C-F53AEA16C7CB}"/>
                  </a:ext>
                </a:extLst>
              </p:cNvPr>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8">
                <a:extLst>
                  <a:ext uri="{FF2B5EF4-FFF2-40B4-BE49-F238E27FC236}">
                    <a16:creationId xmlns:a16="http://schemas.microsoft.com/office/drawing/2014/main" id="{39D5E79D-6F93-46C9-9B88-D660A2E23F6D}"/>
                  </a:ext>
                </a:extLst>
              </p:cNvPr>
              <p:cNvSpPr>
                <a:spLocks/>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9">
                <a:extLst>
                  <a:ext uri="{FF2B5EF4-FFF2-40B4-BE49-F238E27FC236}">
                    <a16:creationId xmlns:a16="http://schemas.microsoft.com/office/drawing/2014/main" id="{CBCE7CCC-41C5-4DB1-B860-1CBF02627A66}"/>
                  </a:ext>
                </a:extLst>
              </p:cNvPr>
              <p:cNvSpPr>
                <a:spLocks/>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5">
              <a:extLst>
                <a:ext uri="{FF2B5EF4-FFF2-40B4-BE49-F238E27FC236}">
                  <a16:creationId xmlns:a16="http://schemas.microsoft.com/office/drawing/2014/main" id="{7044FFD9-D666-4893-AF73-E73EC7680272}"/>
                </a:ext>
              </a:extLst>
            </p:cNvPr>
            <p:cNvGrpSpPr/>
            <p:nvPr/>
          </p:nvGrpSpPr>
          <p:grpSpPr>
            <a:xfrm rot="5923317">
              <a:off x="7763070" y="4888971"/>
              <a:ext cx="470284" cy="670057"/>
              <a:chOff x="3173412" y="596106"/>
              <a:chExt cx="960438" cy="1368425"/>
            </a:xfrm>
          </p:grpSpPr>
          <p:sp>
            <p:nvSpPr>
              <p:cNvPr id="43" name="Freeform 9">
                <a:extLst>
                  <a:ext uri="{FF2B5EF4-FFF2-40B4-BE49-F238E27FC236}">
                    <a16:creationId xmlns:a16="http://schemas.microsoft.com/office/drawing/2014/main" id="{20DEEB0A-7039-43ED-915C-047A7A6687ED}"/>
                  </a:ext>
                </a:extLst>
              </p:cNvPr>
              <p:cNvSpPr>
                <a:spLocks/>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
                <a:extLst>
                  <a:ext uri="{FF2B5EF4-FFF2-40B4-BE49-F238E27FC236}">
                    <a16:creationId xmlns:a16="http://schemas.microsoft.com/office/drawing/2014/main" id="{28E54218-9308-49E6-A944-9BA6EBA2F258}"/>
                  </a:ext>
                </a:extLst>
              </p:cNvPr>
              <p:cNvSpPr>
                <a:spLocks/>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
                <a:extLst>
                  <a:ext uri="{FF2B5EF4-FFF2-40B4-BE49-F238E27FC236}">
                    <a16:creationId xmlns:a16="http://schemas.microsoft.com/office/drawing/2014/main" id="{BC20ACC0-97B4-4CF1-94D7-2417F6FECF91}"/>
                  </a:ext>
                </a:extLst>
              </p:cNvPr>
              <p:cNvSpPr>
                <a:spLocks/>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
                <a:extLst>
                  <a:ext uri="{FF2B5EF4-FFF2-40B4-BE49-F238E27FC236}">
                    <a16:creationId xmlns:a16="http://schemas.microsoft.com/office/drawing/2014/main" id="{99A91964-9A68-43B1-89BC-284EB004431E}"/>
                  </a:ext>
                </a:extLst>
              </p:cNvPr>
              <p:cNvSpPr>
                <a:spLocks/>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3">
                <a:extLst>
                  <a:ext uri="{FF2B5EF4-FFF2-40B4-BE49-F238E27FC236}">
                    <a16:creationId xmlns:a16="http://schemas.microsoft.com/office/drawing/2014/main" id="{FC1A3238-3F0F-4C00-B0DD-67FF74D1FA70}"/>
                  </a:ext>
                </a:extLst>
              </p:cNvPr>
              <p:cNvSpPr>
                <a:spLocks/>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4">
                <a:extLst>
                  <a:ext uri="{FF2B5EF4-FFF2-40B4-BE49-F238E27FC236}">
                    <a16:creationId xmlns:a16="http://schemas.microsoft.com/office/drawing/2014/main" id="{6A67A879-3004-45A5-95A1-A6F1B918A3BD}"/>
                  </a:ext>
                </a:extLst>
              </p:cNvPr>
              <p:cNvSpPr>
                <a:spLocks/>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5">
                <a:extLst>
                  <a:ext uri="{FF2B5EF4-FFF2-40B4-BE49-F238E27FC236}">
                    <a16:creationId xmlns:a16="http://schemas.microsoft.com/office/drawing/2014/main" id="{131A527A-1290-4128-BED8-2FDF32D43061}"/>
                  </a:ext>
                </a:extLst>
              </p:cNvPr>
              <p:cNvSpPr>
                <a:spLocks/>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81870" y="2131609"/>
            <a:ext cx="7102923" cy="4338915"/>
          </a:xfrm>
          <a:prstGeom prst="rect">
            <a:avLst/>
          </a:prstGeom>
        </p:spPr>
        <p:txBody>
          <a:bodyPr/>
          <a:lstStyle/>
          <a:p>
            <a:pPr marL="171446" indent="-171446">
              <a:lnSpc>
                <a:spcPts val="2250"/>
              </a:lnSpc>
              <a:spcBef>
                <a:spcPts val="450"/>
              </a:spcBef>
              <a:spcAft>
                <a:spcPts val="450"/>
              </a:spcAft>
              <a:buFont typeface="Wingdings" pitchFamily="2" charset="2"/>
              <a:buChar char="Ø"/>
              <a:defRPr/>
            </a:pPr>
            <a:endParaRPr lang="en-US" altLang="zh-TW" dirty="0"/>
          </a:p>
        </p:txBody>
      </p:sp>
      <p:cxnSp>
        <p:nvCxnSpPr>
          <p:cNvPr id="23" name="直接连接符 42">
            <a:extLst>
              <a:ext uri="{FF2B5EF4-FFF2-40B4-BE49-F238E27FC236}">
                <a16:creationId xmlns:a16="http://schemas.microsoft.com/office/drawing/2014/main" id="{2F665846-9C60-44C9-9595-9EC7F9322141}"/>
              </a:ext>
            </a:extLst>
          </p:cNvPr>
          <p:cNvCxnSpPr>
            <a:cxnSpLocks/>
          </p:cNvCxnSpPr>
          <p:nvPr/>
        </p:nvCxnSpPr>
        <p:spPr>
          <a:xfrm>
            <a:off x="840065" y="78123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71AA52EC-7DB1-4E87-8C0D-FAA1C5227515}"/>
              </a:ext>
            </a:extLst>
          </p:cNvPr>
          <p:cNvSpPr>
            <a:spLocks noEditPoints="1"/>
          </p:cNvSpPr>
          <p:nvPr/>
        </p:nvSpPr>
        <p:spPr bwMode="auto">
          <a:xfrm>
            <a:off x="8049735" y="28788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5" name="標題 1"/>
          <p:cNvSpPr txBox="1">
            <a:spLocks/>
          </p:cNvSpPr>
          <p:nvPr/>
        </p:nvSpPr>
        <p:spPr bwMode="auto">
          <a:xfrm>
            <a:off x="792479" y="345118"/>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捌</a:t>
            </a:r>
            <a:r>
              <a:rPr lang="zh-TW" altLang="en-US" sz="3000" b="1" dirty="0">
                <a:solidFill>
                  <a:srgbClr val="002060"/>
                </a:solidFill>
                <a:latin typeface="微軟正黑體" panose="020B0604030504040204" pitchFamily="34" charset="-120"/>
                <a:ea typeface="微軟正黑體" panose="020B0604030504040204" pitchFamily="34" charset="-120"/>
              </a:rPr>
              <a:t>、網路選填登記志願（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2926CD7A-9DB2-4478-9696-8F3FFE5C9D41}"/>
              </a:ext>
            </a:extLst>
          </p:cNvPr>
          <p:cNvSpPr/>
          <p:nvPr/>
        </p:nvSpPr>
        <p:spPr>
          <a:xfrm>
            <a:off x="9192309" y="2799559"/>
            <a:ext cx="317685"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投影片編號版面配置區 4">
            <a:extLst>
              <a:ext uri="{FF2B5EF4-FFF2-40B4-BE49-F238E27FC236}">
                <a16:creationId xmlns:a16="http://schemas.microsoft.com/office/drawing/2014/main" id="{75342C8C-EB2E-4DD9-833D-E4B475D9FE1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16">
            <a:extLst>
              <a:ext uri="{FF2B5EF4-FFF2-40B4-BE49-F238E27FC236}">
                <a16:creationId xmlns:a16="http://schemas.microsoft.com/office/drawing/2014/main" id="{57E45AF2-A3D2-4B52-9595-F7A249F1EA6F}"/>
              </a:ext>
            </a:extLst>
          </p:cNvPr>
          <p:cNvSpPr/>
          <p:nvPr/>
        </p:nvSpPr>
        <p:spPr>
          <a:xfrm>
            <a:off x="568300" y="1167646"/>
            <a:ext cx="11144490" cy="881471"/>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文字方塊 2">
            <a:extLst>
              <a:ext uri="{FF2B5EF4-FFF2-40B4-BE49-F238E27FC236}">
                <a16:creationId xmlns:a16="http://schemas.microsoft.com/office/drawing/2014/main" id="{9655832B-9079-4916-B3CE-E5C28E0DA5EB}"/>
              </a:ext>
            </a:extLst>
          </p:cNvPr>
          <p:cNvSpPr txBox="1">
            <a:spLocks noChangeArrowheads="1"/>
          </p:cNvSpPr>
          <p:nvPr/>
        </p:nvSpPr>
        <p:spPr bwMode="auto">
          <a:xfrm>
            <a:off x="1238621" y="1137922"/>
            <a:ext cx="104741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免試生在家長</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監護人</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陪同下，於規定時間內共同完成網路選填登記志願並確定送出。</a:t>
            </a:r>
          </a:p>
        </p:txBody>
      </p:sp>
      <p:sp>
        <p:nvSpPr>
          <p:cNvPr id="19" name="Rounded Rectangle 51">
            <a:extLst>
              <a:ext uri="{FF2B5EF4-FFF2-40B4-BE49-F238E27FC236}">
                <a16:creationId xmlns:a16="http://schemas.microsoft.com/office/drawing/2014/main" id="{CDFB8E0D-F481-49B5-8CA1-65A14598B67A}"/>
              </a:ext>
            </a:extLst>
          </p:cNvPr>
          <p:cNvSpPr/>
          <p:nvPr/>
        </p:nvSpPr>
        <p:spPr>
          <a:xfrm rot="16200000" flipH="1">
            <a:off x="618799" y="1210012"/>
            <a:ext cx="680357" cy="662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pic>
        <p:nvPicPr>
          <p:cNvPr id="20" name="Picture 2">
            <a:extLst>
              <a:ext uri="{FF2B5EF4-FFF2-40B4-BE49-F238E27FC236}">
                <a16:creationId xmlns:a16="http://schemas.microsoft.com/office/drawing/2014/main" id="{5AB5F8C3-3304-4A4C-899C-4ED9ACFA29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1379" y="2365770"/>
            <a:ext cx="3970295" cy="331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a:extLst>
              <a:ext uri="{FF2B5EF4-FFF2-40B4-BE49-F238E27FC236}">
                <a16:creationId xmlns:a16="http://schemas.microsoft.com/office/drawing/2014/main" id="{5EF58F25-16FA-4503-911E-AB77561B8112}"/>
              </a:ext>
            </a:extLst>
          </p:cNvPr>
          <p:cNvSpPr txBox="1"/>
          <p:nvPr/>
        </p:nvSpPr>
        <p:spPr>
          <a:xfrm>
            <a:off x="650637" y="2486535"/>
            <a:ext cx="7027798" cy="2769989"/>
          </a:xfrm>
          <a:prstGeom prst="rect">
            <a:avLst/>
          </a:prstGeom>
          <a:noFill/>
        </p:spPr>
        <p:txBody>
          <a:bodyPr wrap="square" rtlCol="0">
            <a:spAutoFit/>
          </a:bodyPr>
          <a:lstStyle/>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同一時間同一帳號僅允許一人上網選填登記志願。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請留意</a:t>
            </a:r>
            <a:r>
              <a:rPr lang="zh-TW" altLang="en-US" sz="2400" b="1" dirty="0">
                <a:solidFill>
                  <a:srgbClr val="2F5597"/>
                </a:solidFill>
                <a:latin typeface="微軟正黑體" panose="020B0604030504040204" pitchFamily="34" charset="-120"/>
                <a:ea typeface="微軟正黑體" panose="020B0604030504040204" pitchFamily="34" charset="-120"/>
              </a:rPr>
              <a:t>！不得同時開啟多個瀏覽器重複登入。</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超過</a:t>
            </a:r>
            <a:r>
              <a:rPr lang="en-US" altLang="zh-TW" sz="2400" b="1" dirty="0">
                <a:solidFill>
                  <a:srgbClr val="2F5597"/>
                </a:solidFill>
                <a:latin typeface="微軟正黑體" panose="020B0604030504040204" pitchFamily="34" charset="-120"/>
                <a:ea typeface="微軟正黑體" panose="020B0604030504040204" pitchFamily="34" charset="-120"/>
              </a:rPr>
              <a:t>20</a:t>
            </a:r>
            <a:r>
              <a:rPr lang="zh-TW" altLang="en-US" sz="2400" b="1" dirty="0">
                <a:solidFill>
                  <a:srgbClr val="2F5597"/>
                </a:solidFill>
                <a:latin typeface="微軟正黑體" panose="020B0604030504040204" pitchFamily="34" charset="-120"/>
                <a:ea typeface="微軟正黑體" panose="020B0604030504040204" pitchFamily="34" charset="-120"/>
              </a:rPr>
              <a:t>分鐘未有操作動作者，系統將會自動登出。</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免試生必須看到「</a:t>
            </a:r>
            <a:r>
              <a:rPr lang="zh-TW" altLang="en-US" sz="2400" b="1" u="sng" dirty="0">
                <a:solidFill>
                  <a:srgbClr val="C00000"/>
                </a:solidFill>
                <a:latin typeface="微軟正黑體" panose="020B0604030504040204" pitchFamily="34" charset="-120"/>
                <a:ea typeface="微軟正黑體" panose="020B0604030504040204" pitchFamily="34" charset="-120"/>
              </a:rPr>
              <a:t>您已完成網路選填登記志願</a:t>
            </a:r>
            <a:r>
              <a:rPr lang="zh-TW" altLang="en-US" sz="2400" b="1" dirty="0">
                <a:solidFill>
                  <a:srgbClr val="2F5597"/>
                </a:solidFill>
                <a:latin typeface="微軟正黑體" panose="020B0604030504040204" pitchFamily="34" charset="-120"/>
                <a:ea typeface="微軟正黑體" panose="020B0604030504040204" pitchFamily="34" charset="-120"/>
              </a:rPr>
              <a:t>」之訊息並產生「</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志願表</a:t>
            </a:r>
            <a:r>
              <a:rPr lang="zh-TW" altLang="en-US" sz="2400" b="1" dirty="0">
                <a:solidFill>
                  <a:srgbClr val="2F5597"/>
                </a:solidFill>
                <a:latin typeface="微軟正黑體" panose="020B0604030504040204" pitchFamily="34" charset="-120"/>
                <a:ea typeface="微軟正黑體" panose="020B0604030504040204" pitchFamily="34" charset="-120"/>
              </a:rPr>
              <a:t>」才算完成網路選填登記志願。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F2AA7A93-4BF2-4F70-9C46-CA074C50A91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6381" r="6381"/>
          <a:stretch/>
        </p:blipFill>
        <p:spPr>
          <a:xfrm>
            <a:off x="7884481" y="2722736"/>
            <a:ext cx="3624089" cy="1736844"/>
          </a:xfrm>
          <a:prstGeom prst="rect">
            <a:avLst/>
          </a:prstGeom>
        </p:spPr>
      </p:pic>
      <p:pic>
        <p:nvPicPr>
          <p:cNvPr id="29" name="圖片 28">
            <a:extLst>
              <a:ext uri="{FF2B5EF4-FFF2-40B4-BE49-F238E27FC236}">
                <a16:creationId xmlns:a16="http://schemas.microsoft.com/office/drawing/2014/main" id="{E8E6D042-FCCF-46CB-9CAD-B7E13D3B25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8349" y="2741252"/>
            <a:ext cx="169489" cy="192126"/>
          </a:xfrm>
          <a:prstGeom prst="rect">
            <a:avLst/>
          </a:prstGeom>
          <a:ln>
            <a:noFill/>
          </a:ln>
        </p:spPr>
      </p:pic>
      <p:sp>
        <p:nvSpPr>
          <p:cNvPr id="27" name="文字方塊 26">
            <a:extLst>
              <a:ext uri="{FF2B5EF4-FFF2-40B4-BE49-F238E27FC236}">
                <a16:creationId xmlns:a16="http://schemas.microsoft.com/office/drawing/2014/main" id="{866A7CA7-6A94-4DF6-B3AC-BC9A8CFE3734}"/>
              </a:ext>
            </a:extLst>
          </p:cNvPr>
          <p:cNvSpPr txBox="1"/>
          <p:nvPr/>
        </p:nvSpPr>
        <p:spPr>
          <a:xfrm>
            <a:off x="8297436" y="2709214"/>
            <a:ext cx="710811" cy="200055"/>
          </a:xfrm>
          <a:prstGeom prst="rect">
            <a:avLst/>
          </a:prstGeom>
          <a:noFill/>
          <a:ln>
            <a:noFill/>
          </a:ln>
        </p:spPr>
        <p:txBody>
          <a:bodyPr wrap="square" rtlCol="0">
            <a:spAutoFit/>
          </a:bodyPr>
          <a:lstStyle/>
          <a:p>
            <a:r>
              <a:rPr lang="en-US" altLang="zh-TW" sz="7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rPr>
              <a:t>115</a:t>
            </a:r>
            <a:endParaRPr lang="zh-TW" altLang="en-US" sz="7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77311" y="767734"/>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6984" y="274389"/>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29725" y="33162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玖</a:t>
            </a:r>
            <a:r>
              <a:rPr lang="zh-TW" altLang="en-US" sz="3000" b="1" dirty="0">
                <a:solidFill>
                  <a:srgbClr val="002060"/>
                </a:solidFill>
                <a:latin typeface="微軟正黑體" panose="020B0604030504040204" pitchFamily="34" charset="-120"/>
                <a:ea typeface="微軟正黑體" panose="020B0604030504040204" pitchFamily="34" charset="-120"/>
              </a:rPr>
              <a:t>、分發方式（</a:t>
            </a:r>
            <a:r>
              <a:rPr lang="en-US" altLang="zh-TW" sz="3000" b="1" dirty="0">
                <a:solidFill>
                  <a:srgbClr val="002060"/>
                </a:solidFill>
                <a:latin typeface="微軟正黑體" panose="020B0604030504040204" pitchFamily="34" charset="-120"/>
                <a:ea typeface="微軟正黑體" panose="020B0604030504040204" pitchFamily="34" charset="-120"/>
              </a:rPr>
              <a:t>1/3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3" name="投影片編號版面配置區 4">
            <a:extLst>
              <a:ext uri="{FF2B5EF4-FFF2-40B4-BE49-F238E27FC236}">
                <a16:creationId xmlns:a16="http://schemas.microsoft.com/office/drawing/2014/main" id="{85C33D94-13AE-4960-A96F-05E721CAF0A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a:extLst>
              <a:ext uri="{FF2B5EF4-FFF2-40B4-BE49-F238E27FC236}">
                <a16:creationId xmlns:a16="http://schemas.microsoft.com/office/drawing/2014/main" id="{CA027D02-CDFB-4315-A23C-A94161DFC6B2}"/>
              </a:ext>
            </a:extLst>
          </p:cNvPr>
          <p:cNvSpPr/>
          <p:nvPr/>
        </p:nvSpPr>
        <p:spPr>
          <a:xfrm>
            <a:off x="894943" y="1773209"/>
            <a:ext cx="10389139" cy="4225369"/>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內容版面配置區 2">
            <a:extLst>
              <a:ext uri="{FF2B5EF4-FFF2-40B4-BE49-F238E27FC236}">
                <a16:creationId xmlns:a16="http://schemas.microsoft.com/office/drawing/2014/main" id="{FA65F3A5-7EC6-4E4A-B83A-6FC52BB52D23}"/>
              </a:ext>
            </a:extLst>
          </p:cNvPr>
          <p:cNvSpPr>
            <a:spLocks noGrp="1"/>
          </p:cNvSpPr>
          <p:nvPr>
            <p:ph idx="1"/>
          </p:nvPr>
        </p:nvSpPr>
        <p:spPr>
          <a:xfrm>
            <a:off x="984115" y="1058606"/>
            <a:ext cx="10223770" cy="837308"/>
          </a:xfrm>
        </p:spPr>
        <p:txBody>
          <a:bodyPr rtlCol="0">
            <a:noAutofit/>
          </a:bodyPr>
          <a:lstStyle/>
          <a:p>
            <a:pPr marL="0" indent="0">
              <a:lnSpc>
                <a:spcPct val="100000"/>
              </a:lnSpc>
              <a:spcBef>
                <a:spcPts val="900"/>
              </a:spcBef>
              <a:buNone/>
              <a:defRPr/>
            </a:pPr>
            <a:r>
              <a:rPr lang="zh-TW" altLang="en-US" sz="2400" b="1" dirty="0">
                <a:solidFill>
                  <a:srgbClr val="0000CC"/>
                </a:solidFill>
                <a:latin typeface="微軟正黑體" panose="020B0604030504040204" pitchFamily="34" charset="-120"/>
                <a:ea typeface="微軟正黑體" panose="020B0604030504040204" pitchFamily="34" charset="-120"/>
                <a:cs typeface="+mj-cs"/>
              </a:rPr>
              <a:t>依照免試生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分發順位</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之順序，再按免試生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選填登記之志願序</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進行統一分發。</a:t>
            </a:r>
            <a:endParaRPr lang="en-US" altLang="zh-TW" sz="2400" b="1" dirty="0">
              <a:solidFill>
                <a:srgbClr val="0000CC"/>
              </a:solidFill>
              <a:latin typeface="微軟正黑體" panose="020B0604030504040204" pitchFamily="34" charset="-120"/>
              <a:ea typeface="微軟正黑體" panose="020B0604030504040204" pitchFamily="34" charset="-120"/>
              <a:cs typeface="+mj-cs"/>
            </a:endParaRPr>
          </a:p>
        </p:txBody>
      </p:sp>
      <p:sp>
        <p:nvSpPr>
          <p:cNvPr id="16" name="KSO_Shape">
            <a:extLst>
              <a:ext uri="{FF2B5EF4-FFF2-40B4-BE49-F238E27FC236}">
                <a16:creationId xmlns:a16="http://schemas.microsoft.com/office/drawing/2014/main" id="{32C70885-D773-4E7B-B1B1-9E1549A8682F}"/>
              </a:ext>
            </a:extLst>
          </p:cNvPr>
          <p:cNvSpPr>
            <a:spLocks noChangeArrowheads="1"/>
          </p:cNvSpPr>
          <p:nvPr/>
        </p:nvSpPr>
        <p:spPr bwMode="auto">
          <a:xfrm>
            <a:off x="9494737" y="5660059"/>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17" name="內容版面配置區 2">
            <a:extLst>
              <a:ext uri="{FF2B5EF4-FFF2-40B4-BE49-F238E27FC236}">
                <a16:creationId xmlns:a16="http://schemas.microsoft.com/office/drawing/2014/main" id="{4C606BE6-4163-4160-A24C-0785FEE067C7}"/>
              </a:ext>
            </a:extLst>
          </p:cNvPr>
          <p:cNvSpPr txBox="1">
            <a:spLocks/>
          </p:cNvSpPr>
          <p:nvPr/>
        </p:nvSpPr>
        <p:spPr>
          <a:xfrm>
            <a:off x="972763" y="1895915"/>
            <a:ext cx="10223770" cy="4102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一般生：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各校一般生科（組）名額，依一般生</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分發順位</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之順序錄取至額滿為止。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dirty="0">
                <a:solidFill>
                  <a:srgbClr val="002060"/>
                </a:solidFill>
                <a:latin typeface="微軟正黑體" panose="020B0604030504040204" pitchFamily="34" charset="-120"/>
                <a:ea typeface="微軟正黑體" panose="020B0604030504040204" pitchFamily="34" charset="-120"/>
                <a:cs typeface="+mj-cs"/>
              </a:rPr>
              <a:t>惟</a:t>
            </a:r>
            <a:r>
              <a:rPr lang="zh-TW" altLang="en-US" sz="2200" b="1" u="sng" dirty="0">
                <a:solidFill>
                  <a:schemeClr val="accent6">
                    <a:lumMod val="75000"/>
                  </a:schemeClr>
                </a:solidFill>
                <a:latin typeface="微軟正黑體" panose="020B0604030504040204" pitchFamily="34" charset="-120"/>
                <a:ea typeface="微軟正黑體" panose="020B0604030504040204" pitchFamily="34" charset="-120"/>
                <a:cs typeface="+mj-cs"/>
              </a:rPr>
              <a:t>大陸長期探親子女</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為依</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選填</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之志願順序，</a:t>
            </a:r>
            <a:r>
              <a:rPr lang="zh-TW" altLang="en-US" sz="2200" b="1" dirty="0">
                <a:solidFill>
                  <a:srgbClr val="C00000"/>
                </a:solidFill>
                <a:latin typeface="微軟正黑體" panose="020B0604030504040204" pitchFamily="34" charset="-120"/>
                <a:ea typeface="微軟正黑體" panose="020B0604030504040204" pitchFamily="34" charset="-120"/>
                <a:cs typeface="+mj-cs"/>
              </a:rPr>
              <a:t>達</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該科（組）一般生之最低錄取標準者，依其分發順位順序僅限於該科組之「大陸長期探親子女」招生名額下分發。</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特種身分生：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依選填之校科（組）之志願順序</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dirty="0">
                <a:solidFill>
                  <a:srgbClr val="002060"/>
                </a:solidFill>
                <a:latin typeface="微軟正黑體" panose="020B0604030504040204" pitchFamily="34" charset="-120"/>
                <a:ea typeface="微軟正黑體" panose="020B0604030504040204" pitchFamily="34" charset="-120"/>
                <a:cs typeface="+mj-cs"/>
              </a:rPr>
              <a:t>先以</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一般生身分</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與其他一般生依一般生分發順位之順序，分發於該校科（組）之一般生名額，至額滿為止；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未以一般生身分獲分發錄取者</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，但若該校科（組）有該類特種身分生外加名額，再以特種生身分及依其特種身分生分發順位之順序，分發於該類特種身分生之外加名額，至額滿為止。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67255" y="2276594"/>
            <a:ext cx="9583625" cy="2750499"/>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內容版面配置區 3"/>
          <p:cNvSpPr>
            <a:spLocks noGrp="1"/>
          </p:cNvSpPr>
          <p:nvPr>
            <p:ph idx="1"/>
          </p:nvPr>
        </p:nvSpPr>
        <p:spPr>
          <a:xfrm>
            <a:off x="1108568" y="1077705"/>
            <a:ext cx="9742312" cy="3648386"/>
          </a:xfrm>
        </p:spPr>
        <p:txBody>
          <a:bodyPr rtlCol="0">
            <a:noAutofit/>
          </a:bodyPr>
          <a:lstStyle/>
          <a:p>
            <a:pPr>
              <a:lnSpc>
                <a:spcPts val="3300"/>
              </a:lnSpc>
              <a:spcBef>
                <a:spcPts val="1200"/>
              </a:spcBef>
              <a:spcAft>
                <a:spcPts val="600"/>
              </a:spcAft>
              <a:buFont typeface="Wingdings" panose="05000000000000000000" pitchFamily="2" charset="2"/>
              <a:buChar char="n"/>
              <a:defRPr/>
            </a:pPr>
            <a:r>
              <a:rPr lang="zh-TW" altLang="en-US" sz="2400" b="1" dirty="0">
                <a:solidFill>
                  <a:schemeClr val="accent5">
                    <a:lumMod val="75000"/>
                  </a:schemeClr>
                </a:solidFill>
                <a:latin typeface="微軟正黑體" pitchFamily="34" charset="-120"/>
                <a:ea typeface="微軟正黑體" pitchFamily="34" charset="-120"/>
              </a:rPr>
              <a:t>當</a:t>
            </a:r>
            <a:r>
              <a:rPr lang="zh-TW" altLang="en-US" sz="2400" b="1" u="sng" dirty="0">
                <a:solidFill>
                  <a:schemeClr val="accent5">
                    <a:lumMod val="75000"/>
                  </a:schemeClr>
                </a:solidFill>
                <a:latin typeface="微軟正黑體" pitchFamily="34" charset="-120"/>
                <a:ea typeface="微軟正黑體" pitchFamily="34" charset="-120"/>
              </a:rPr>
              <a:t>分發順位相同時且招生名額不足分配</a:t>
            </a:r>
            <a:r>
              <a:rPr lang="zh-TW" altLang="en-US" sz="2400" b="1" dirty="0">
                <a:solidFill>
                  <a:schemeClr val="accent5">
                    <a:lumMod val="75000"/>
                  </a:schemeClr>
                </a:solidFill>
                <a:latin typeface="微軟正黑體" pitchFamily="34" charset="-120"/>
                <a:ea typeface="微軟正黑體" pitchFamily="34" charset="-120"/>
              </a:rPr>
              <a:t>時，以下列方式增額錄取</a:t>
            </a:r>
            <a:endParaRPr lang="en-US" altLang="zh-TW" sz="2400" b="1" dirty="0">
              <a:solidFill>
                <a:schemeClr val="accent5">
                  <a:lumMod val="75000"/>
                </a:schemeClr>
              </a:solidFill>
              <a:latin typeface="微軟正黑體" pitchFamily="34" charset="-120"/>
              <a:ea typeface="微軟正黑體" pitchFamily="34" charset="-120"/>
            </a:endParaRPr>
          </a:p>
          <a:p>
            <a:pPr>
              <a:lnSpc>
                <a:spcPts val="3300"/>
              </a:lnSpc>
              <a:spcBef>
                <a:spcPts val="1200"/>
              </a:spcBef>
              <a:spcAft>
                <a:spcPts val="600"/>
              </a:spcAft>
              <a:buFont typeface="Wingdings" panose="05000000000000000000" pitchFamily="2" charset="2"/>
              <a:buChar char="n"/>
              <a:defRPr/>
            </a:pPr>
            <a:endParaRPr lang="en-US" altLang="zh-TW" sz="2400" b="1" dirty="0">
              <a:solidFill>
                <a:schemeClr val="accent5">
                  <a:lumMod val="75000"/>
                </a:schemeClr>
              </a:solidFill>
              <a:latin typeface="微軟正黑體" pitchFamily="34" charset="-120"/>
              <a:ea typeface="微軟正黑體" pitchFamily="34" charset="-120"/>
            </a:endParaRPr>
          </a:p>
          <a:p>
            <a:pPr marL="571500" indent="-342900">
              <a:lnSpc>
                <a:spcPts val="3300"/>
              </a:lnSpc>
              <a:spcBef>
                <a:spcPts val="1200"/>
              </a:spcBef>
              <a:spcAft>
                <a:spcPts val="600"/>
              </a:spcAft>
              <a:buFont typeface="Wingdings" panose="05000000000000000000"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增額人數以不超過該校科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招生名額之</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為原則；惟如增額人數逾該校科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之招生名額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，增額部分依免試生選填之志願序，於招生名額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以內依序錄取。</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571500" indent="-342900">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如經上述適當之處理後仍有超額情形，以增加名額錄取。</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571500" indent="-342900">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增額錄取之名額，報請教育部核准。</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856843" y="77080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7745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809257" y="33468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玖</a:t>
            </a:r>
            <a:r>
              <a:rPr lang="zh-TW" altLang="en-US" sz="3000" b="1" dirty="0">
                <a:solidFill>
                  <a:srgbClr val="002060"/>
                </a:solidFill>
                <a:latin typeface="微軟正黑體" panose="020B0604030504040204" pitchFamily="34" charset="-120"/>
                <a:ea typeface="微軟正黑體" panose="020B0604030504040204" pitchFamily="34" charset="-120"/>
              </a:rPr>
              <a:t>、分發方式（</a:t>
            </a:r>
            <a:r>
              <a:rPr lang="en-US" altLang="zh-TW" sz="3000" b="1" dirty="0">
                <a:solidFill>
                  <a:srgbClr val="002060"/>
                </a:solidFill>
                <a:latin typeface="微軟正黑體" panose="020B0604030504040204" pitchFamily="34" charset="-120"/>
                <a:ea typeface="微軟正黑體" panose="020B0604030504040204" pitchFamily="34" charset="-120"/>
              </a:rPr>
              <a:t>2/3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KSO_Shape"/>
          <p:cNvSpPr>
            <a:spLocks noChangeArrowheads="1"/>
          </p:cNvSpPr>
          <p:nvPr/>
        </p:nvSpPr>
        <p:spPr bwMode="auto">
          <a:xfrm>
            <a:off x="9376448" y="4720304"/>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13" name="投影片編號版面配置區 4">
            <a:extLst>
              <a:ext uri="{FF2B5EF4-FFF2-40B4-BE49-F238E27FC236}">
                <a16:creationId xmlns:a16="http://schemas.microsoft.com/office/drawing/2014/main" id="{06B0C376-93F0-45B1-8628-7CEE9931FBBD}"/>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961460" y="4853128"/>
            <a:ext cx="5298390" cy="1135931"/>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9" name="矩形 8"/>
          <p:cNvSpPr/>
          <p:nvPr/>
        </p:nvSpPr>
        <p:spPr>
          <a:xfrm>
            <a:off x="5897451" y="2602122"/>
            <a:ext cx="5322979" cy="1090687"/>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77828" name="矩形 12"/>
          <p:cNvSpPr>
            <a:spLocks noChangeArrowheads="1"/>
          </p:cNvSpPr>
          <p:nvPr/>
        </p:nvSpPr>
        <p:spPr bwMode="auto">
          <a:xfrm>
            <a:off x="5992414" y="4897179"/>
            <a:ext cx="5228015" cy="10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lnSpc>
                <a:spcPts val="1950"/>
              </a:lnSpc>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增額條件同上，假設免試生分發順位皆為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；雖增額錄取超過</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，但因均為同一志願序，故皆為增額錄取。</a:t>
            </a:r>
          </a:p>
        </p:txBody>
      </p:sp>
      <p:sp>
        <p:nvSpPr>
          <p:cNvPr id="77829" name="內容版面配置區 2"/>
          <p:cNvSpPr txBox="1">
            <a:spLocks/>
          </p:cNvSpPr>
          <p:nvPr/>
        </p:nvSpPr>
        <p:spPr bwMode="auto">
          <a:xfrm>
            <a:off x="1613297" y="1058510"/>
            <a:ext cx="8012906" cy="117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450"/>
              </a:spcBef>
              <a:spcAft>
                <a:spcPts val="1800"/>
              </a:spcAft>
              <a:buFont typeface="Wingdings" panose="05000000000000000000" pitchFamily="2" charset="2"/>
              <a:buChar char="Ø"/>
            </a:pP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當分發順位相同，且</a:t>
            </a:r>
            <a:r>
              <a:rPr lang="zh-TW" altLang="en-US" sz="2400" b="1" u="sng"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招生名額不足分配時</a:t>
            </a: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之釋例說明</a:t>
            </a:r>
            <a:br>
              <a:rPr lang="en-US" altLang="zh-TW"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例一、國立臺北科技大學</a:t>
            </a: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智慧自動化工程科：招生名額</a:t>
            </a:r>
            <a:r>
              <a:rPr lang="en-US" altLang="zh-TW" sz="2400" b="1" u="sng"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名</a:t>
            </a:r>
            <a:b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7830" name="內容版面配置區 2"/>
          <p:cNvSpPr txBox="1">
            <a:spLocks/>
          </p:cNvSpPr>
          <p:nvPr/>
        </p:nvSpPr>
        <p:spPr bwMode="auto">
          <a:xfrm>
            <a:off x="5901631" y="2598835"/>
            <a:ext cx="5271466" cy="1045444"/>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a:lnSpc>
                <a:spcPts val="2025"/>
              </a:lnSpc>
              <a:spcBef>
                <a:spcPct val="0"/>
              </a:spcBef>
              <a:buNone/>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5%=1.2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無條件進位為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，假設免試生</a:t>
            </a:r>
            <a:r>
              <a:rPr lang="zh-TW" altLang="en-US" sz="1700" b="1" dirty="0">
                <a:latin typeface="Times New Roman" panose="02020603050405020304" pitchFamily="18" charset="0"/>
                <a:ea typeface="微軟正黑體" panose="020B0604030504040204" pitchFamily="34" charset="-120"/>
                <a:cs typeface="Times New Roman" panose="02020603050405020304" pitchFamily="18" charset="0"/>
              </a:rPr>
              <a:t>分發順位皆為第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sz="18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，故增額錄取</a:t>
            </a:r>
            <a:r>
              <a:rPr lang="en-US" altLang="zh-TW" sz="1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p>
        </p:txBody>
      </p:sp>
      <p:cxnSp>
        <p:nvCxnSpPr>
          <p:cNvPr id="10" name="直線接點 9"/>
          <p:cNvCxnSpPr/>
          <p:nvPr/>
        </p:nvCxnSpPr>
        <p:spPr>
          <a:xfrm>
            <a:off x="1613297" y="4096728"/>
            <a:ext cx="8877300" cy="0"/>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1" name="內容版面配置區 2"/>
          <p:cNvSpPr txBox="1">
            <a:spLocks/>
          </p:cNvSpPr>
          <p:nvPr/>
        </p:nvSpPr>
        <p:spPr>
          <a:xfrm>
            <a:off x="2003974" y="4236610"/>
            <a:ext cx="6288135" cy="350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50"/>
              </a:lnSpc>
              <a:spcBef>
                <a:spcPts val="0"/>
              </a:spcBef>
              <a:buNone/>
              <a:defRPr/>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例二、同範例一，</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336938" indent="-203592">
              <a:lnSpc>
                <a:spcPts val="1950"/>
              </a:lnSpc>
              <a:spcBef>
                <a:spcPts val="0"/>
              </a:spcBef>
              <a:buFont typeface="Wingdings" panose="05000000000000000000" pitchFamily="2" charset="2"/>
              <a:buChar char="ü"/>
              <a:defRPr/>
            </a:pP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172092259"/>
              </p:ext>
            </p:extLst>
          </p:nvPr>
        </p:nvGraphicFramePr>
        <p:xfrm>
          <a:off x="1733550" y="4849651"/>
          <a:ext cx="4196952" cy="1262415"/>
        </p:xfrm>
        <a:graphic>
          <a:graphicData uri="http://schemas.openxmlformats.org/drawingml/2006/table">
            <a:tbl>
              <a:tblPr firstRow="1" bandRow="1">
                <a:tableStyleId>{5C22544A-7EE6-4342-B048-85BDC9FD1C3A}</a:tableStyleId>
              </a:tblPr>
              <a:tblGrid>
                <a:gridCol w="969253">
                  <a:extLst>
                    <a:ext uri="{9D8B030D-6E8A-4147-A177-3AD203B41FA5}">
                      <a16:colId xmlns:a16="http://schemas.microsoft.com/office/drawing/2014/main" val="20000"/>
                    </a:ext>
                  </a:extLst>
                </a:gridCol>
                <a:gridCol w="533869">
                  <a:extLst>
                    <a:ext uri="{9D8B030D-6E8A-4147-A177-3AD203B41FA5}">
                      <a16:colId xmlns:a16="http://schemas.microsoft.com/office/drawing/2014/main" val="20001"/>
                    </a:ext>
                  </a:extLst>
                </a:gridCol>
                <a:gridCol w="538766">
                  <a:extLst>
                    <a:ext uri="{9D8B030D-6E8A-4147-A177-3AD203B41FA5}">
                      <a16:colId xmlns:a16="http://schemas.microsoft.com/office/drawing/2014/main" val="20002"/>
                    </a:ext>
                  </a:extLst>
                </a:gridCol>
                <a:gridCol w="538766">
                  <a:extLst>
                    <a:ext uri="{9D8B030D-6E8A-4147-A177-3AD203B41FA5}">
                      <a16:colId xmlns:a16="http://schemas.microsoft.com/office/drawing/2014/main" val="20003"/>
                    </a:ext>
                  </a:extLst>
                </a:gridCol>
                <a:gridCol w="538766">
                  <a:extLst>
                    <a:ext uri="{9D8B030D-6E8A-4147-A177-3AD203B41FA5}">
                      <a16:colId xmlns:a16="http://schemas.microsoft.com/office/drawing/2014/main" val="20004"/>
                    </a:ext>
                  </a:extLst>
                </a:gridCol>
                <a:gridCol w="538766">
                  <a:extLst>
                    <a:ext uri="{9D8B030D-6E8A-4147-A177-3AD203B41FA5}">
                      <a16:colId xmlns:a16="http://schemas.microsoft.com/office/drawing/2014/main" val="20005"/>
                    </a:ext>
                  </a:extLst>
                </a:gridCol>
                <a:gridCol w="538766">
                  <a:extLst>
                    <a:ext uri="{9D8B030D-6E8A-4147-A177-3AD203B41FA5}">
                      <a16:colId xmlns:a16="http://schemas.microsoft.com/office/drawing/2014/main" val="20006"/>
                    </a:ext>
                  </a:extLst>
                </a:gridCol>
              </a:tblGrid>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76" marR="68576"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76" marR="68576"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76" marR="68576"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76" marR="68576"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辰</a:t>
                      </a: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76" marR="68576"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20805">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76" marR="68576"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77878" name="矩形 6"/>
          <p:cNvSpPr>
            <a:spLocks noChangeArrowheads="1"/>
          </p:cNvSpPr>
          <p:nvPr/>
        </p:nvSpPr>
        <p:spPr bwMode="auto">
          <a:xfrm>
            <a:off x="4728382" y="3715123"/>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7879" name="矩形 17"/>
          <p:cNvSpPr>
            <a:spLocks noChangeArrowheads="1"/>
          </p:cNvSpPr>
          <p:nvPr/>
        </p:nvSpPr>
        <p:spPr bwMode="auto">
          <a:xfrm>
            <a:off x="4104298" y="6105048"/>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2861096973"/>
              </p:ext>
            </p:extLst>
          </p:nvPr>
        </p:nvGraphicFramePr>
        <p:xfrm>
          <a:off x="1822340" y="2494616"/>
          <a:ext cx="4009258" cy="1254198"/>
        </p:xfrm>
        <a:graphic>
          <a:graphicData uri="http://schemas.openxmlformats.org/drawingml/2006/table">
            <a:tbl>
              <a:tblPr firstRow="1" bandRow="1">
                <a:tableStyleId>{5C22544A-7EE6-4342-B048-85BDC9FD1C3A}</a:tableStyleId>
              </a:tblPr>
              <a:tblGrid>
                <a:gridCol w="1130199">
                  <a:extLst>
                    <a:ext uri="{9D8B030D-6E8A-4147-A177-3AD203B41FA5}">
                      <a16:colId xmlns:a16="http://schemas.microsoft.com/office/drawing/2014/main" val="20000"/>
                    </a:ext>
                  </a:extLst>
                </a:gridCol>
                <a:gridCol w="558083">
                  <a:extLst>
                    <a:ext uri="{9D8B030D-6E8A-4147-A177-3AD203B41FA5}">
                      <a16:colId xmlns:a16="http://schemas.microsoft.com/office/drawing/2014/main" val="20001"/>
                    </a:ext>
                  </a:extLst>
                </a:gridCol>
                <a:gridCol w="580244">
                  <a:extLst>
                    <a:ext uri="{9D8B030D-6E8A-4147-A177-3AD203B41FA5}">
                      <a16:colId xmlns:a16="http://schemas.microsoft.com/office/drawing/2014/main" val="20002"/>
                    </a:ext>
                  </a:extLst>
                </a:gridCol>
                <a:gridCol w="580244">
                  <a:extLst>
                    <a:ext uri="{9D8B030D-6E8A-4147-A177-3AD203B41FA5}">
                      <a16:colId xmlns:a16="http://schemas.microsoft.com/office/drawing/2014/main" val="20003"/>
                    </a:ext>
                  </a:extLst>
                </a:gridCol>
                <a:gridCol w="580244">
                  <a:extLst>
                    <a:ext uri="{9D8B030D-6E8A-4147-A177-3AD203B41FA5}">
                      <a16:colId xmlns:a16="http://schemas.microsoft.com/office/drawing/2014/main" val="20004"/>
                    </a:ext>
                  </a:extLst>
                </a:gridCol>
                <a:gridCol w="580244">
                  <a:extLst>
                    <a:ext uri="{9D8B030D-6E8A-4147-A177-3AD203B41FA5}">
                      <a16:colId xmlns:a16="http://schemas.microsoft.com/office/drawing/2014/main" val="20005"/>
                    </a:ext>
                  </a:extLst>
                </a:gridCol>
              </a:tblGrid>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89" marR="68589"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89" marR="68589"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89" marR="68589"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89" marR="68589"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89" marR="68589"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18066">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89" marR="68589"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2" name="向下箭號 1"/>
          <p:cNvSpPr/>
          <p:nvPr/>
        </p:nvSpPr>
        <p:spPr>
          <a:xfrm>
            <a:off x="4862056" y="2250907"/>
            <a:ext cx="184547" cy="214313"/>
          </a:xfrm>
          <a:prstGeom prst="down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000">
              <a:latin typeface="Times New Roman" panose="02020603050405020304" pitchFamily="18" charset="0"/>
              <a:cs typeface="Times New Roman" panose="02020603050405020304" pitchFamily="18" charset="0"/>
            </a:endParaRPr>
          </a:p>
        </p:txBody>
      </p:sp>
      <p:sp>
        <p:nvSpPr>
          <p:cNvPr id="17" name="向下箭號 16"/>
          <p:cNvSpPr/>
          <p:nvPr/>
        </p:nvSpPr>
        <p:spPr>
          <a:xfrm>
            <a:off x="4464338" y="4593661"/>
            <a:ext cx="184547" cy="214313"/>
          </a:xfrm>
          <a:prstGeom prst="downArrow">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856843" y="756554"/>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63209"/>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809257" y="32044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玖</a:t>
            </a:r>
            <a:r>
              <a:rPr lang="zh-TW" altLang="en-US" sz="3000" b="1" dirty="0">
                <a:solidFill>
                  <a:srgbClr val="002060"/>
                </a:solidFill>
                <a:latin typeface="微軟正黑體" panose="020B0604030504040204" pitchFamily="34" charset="-120"/>
                <a:ea typeface="微軟正黑體" panose="020B0604030504040204" pitchFamily="34" charset="-120"/>
              </a:rPr>
              <a:t>、分發方式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增額錄取釋例（</a:t>
            </a:r>
            <a:r>
              <a:rPr lang="en-US" altLang="zh-TW" sz="2800" b="1" dirty="0">
                <a:solidFill>
                  <a:srgbClr val="002060"/>
                </a:solidFill>
                <a:latin typeface="微軟正黑體" panose="020B0604030504040204" pitchFamily="34" charset="-120"/>
                <a:ea typeface="微軟正黑體" panose="020B0604030504040204" pitchFamily="34" charset="-120"/>
              </a:rPr>
              <a:t>3/3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21" name="投影片編號版面配置區 4">
            <a:extLst>
              <a:ext uri="{FF2B5EF4-FFF2-40B4-BE49-F238E27FC236}">
                <a16:creationId xmlns:a16="http://schemas.microsoft.com/office/drawing/2014/main" id="{43030BB6-34BC-49B7-8984-EB9DC471499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2">
            <a:extLst>
              <a:ext uri="{FF2B5EF4-FFF2-40B4-BE49-F238E27FC236}">
                <a16:creationId xmlns:a16="http://schemas.microsoft.com/office/drawing/2014/main" id="{2F665846-9C60-44C9-9595-9EC7F9322141}"/>
              </a:ext>
            </a:extLst>
          </p:cNvPr>
          <p:cNvCxnSpPr>
            <a:cxnSpLocks/>
          </p:cNvCxnSpPr>
          <p:nvPr/>
        </p:nvCxnSpPr>
        <p:spPr>
          <a:xfrm>
            <a:off x="856840" y="746349"/>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53004"/>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3" name="標題 1"/>
          <p:cNvSpPr txBox="1">
            <a:spLocks/>
          </p:cNvSpPr>
          <p:nvPr/>
        </p:nvSpPr>
        <p:spPr bwMode="auto">
          <a:xfrm>
            <a:off x="809254" y="310236"/>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拾</a:t>
            </a:r>
            <a:r>
              <a:rPr lang="zh-TW" altLang="en-US" sz="3000" b="1" dirty="0">
                <a:solidFill>
                  <a:srgbClr val="002060"/>
                </a:solidFill>
                <a:latin typeface="微軟正黑體" panose="020B0604030504040204" pitchFamily="34" charset="-120"/>
                <a:ea typeface="微軟正黑體" panose="020B0604030504040204" pitchFamily="34" charset="-120"/>
              </a:rPr>
              <a:t>、報到及放棄</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26" name="投影片編號版面配置區 4">
            <a:extLst>
              <a:ext uri="{FF2B5EF4-FFF2-40B4-BE49-F238E27FC236}">
                <a16:creationId xmlns:a16="http://schemas.microsoft.com/office/drawing/2014/main" id="{AB99862D-418D-487C-99D0-239BB60AFF73}"/>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3">
            <a:extLst>
              <a:ext uri="{FF2B5EF4-FFF2-40B4-BE49-F238E27FC236}">
                <a16:creationId xmlns:a16="http://schemas.microsoft.com/office/drawing/2014/main" id="{D79B3522-E8CD-4902-823F-920AE0C1DB90}"/>
              </a:ext>
            </a:extLst>
          </p:cNvPr>
          <p:cNvSpPr/>
          <p:nvPr/>
        </p:nvSpPr>
        <p:spPr>
          <a:xfrm rot="16200000">
            <a:off x="6462768" y="2803487"/>
            <a:ext cx="345640" cy="5106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29" name="文字方塊 7">
            <a:extLst>
              <a:ext uri="{FF2B5EF4-FFF2-40B4-BE49-F238E27FC236}">
                <a16:creationId xmlns:a16="http://schemas.microsoft.com/office/drawing/2014/main" id="{6F829A6E-2F84-4FFC-93A2-5590AB1FB2DF}"/>
              </a:ext>
            </a:extLst>
          </p:cNvPr>
          <p:cNvSpPr txBox="1">
            <a:spLocks noChangeArrowheads="1"/>
          </p:cNvSpPr>
          <p:nvPr/>
        </p:nvSpPr>
        <p:spPr bwMode="auto">
          <a:xfrm>
            <a:off x="1429030" y="3562886"/>
            <a:ext cx="100982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9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錄取生完成報到後，如欲放棄錄取資格者，應填寫</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115</a:t>
            </a:r>
            <a:r>
              <a:rPr lang="zh-TW" altLang="en-US" sz="2000" b="1" dirty="0">
                <a:solidFill>
                  <a:srgbClr val="C00000"/>
                </a:solidFill>
                <a:latin typeface="微軟正黑體" panose="020B0604030504040204" pitchFamily="34" charset="-120"/>
                <a:ea typeface="微軟正黑體" panose="020B0604030504040204" pitchFamily="34" charset="-120"/>
              </a:rPr>
              <a:t>學年度五專優先免試入學錄取報到生</a:t>
            </a:r>
            <a:r>
              <a:rPr lang="zh-TW" altLang="en-US" sz="2000" b="1" u="sng" dirty="0">
                <a:solidFill>
                  <a:srgbClr val="C00000"/>
                </a:solidFill>
                <a:latin typeface="微軟正黑體" panose="020B0604030504040204" pitchFamily="34" charset="-120"/>
                <a:ea typeface="微軟正黑體" panose="020B0604030504040204" pitchFamily="34" charset="-120"/>
              </a:rPr>
              <a:t>放棄錄取資格聲明書</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，於 </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115</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年 </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6</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月</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15</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日（星期一）</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12:00</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前</a:t>
            </a:r>
            <a:r>
              <a:rPr lang="zh-TW" altLang="en-US" sz="2000" b="1" dirty="0">
                <a:solidFill>
                  <a:srgbClr val="0070C0"/>
                </a:solidFill>
                <a:latin typeface="微軟正黑體" panose="020B0604030504040204" pitchFamily="34" charset="-120"/>
                <a:ea typeface="微軟正黑體" panose="020B0604030504040204" pitchFamily="34" charset="-120"/>
              </a:rPr>
              <a:t>傳真並同時以電話確認後，再以限時掛號郵寄（郵戳為憑，逾期不予受理）至錄取學校辦理。</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cxnSp>
        <p:nvCxnSpPr>
          <p:cNvPr id="30" name="Straight Connector 5">
            <a:extLst>
              <a:ext uri="{FF2B5EF4-FFF2-40B4-BE49-F238E27FC236}">
                <a16:creationId xmlns:a16="http://schemas.microsoft.com/office/drawing/2014/main" id="{AAB4C354-D64B-40AC-91BA-46830E6CDA74}"/>
              </a:ext>
            </a:extLst>
          </p:cNvPr>
          <p:cNvCxnSpPr/>
          <p:nvPr/>
        </p:nvCxnSpPr>
        <p:spPr>
          <a:xfrm rot="5400000">
            <a:off x="-1780014" y="3765625"/>
            <a:ext cx="5688000" cy="0"/>
          </a:xfrm>
          <a:prstGeom prst="line">
            <a:avLst/>
          </a:prstGeom>
          <a:ln w="25400">
            <a:solidFill>
              <a:schemeClr val="accent1">
                <a:lumMod val="60000"/>
                <a:lumOff val="4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1" name="群組 30">
            <a:extLst>
              <a:ext uri="{FF2B5EF4-FFF2-40B4-BE49-F238E27FC236}">
                <a16:creationId xmlns:a16="http://schemas.microsoft.com/office/drawing/2014/main" id="{B6C47FCB-BF68-42F6-8297-90460A85D8EF}"/>
              </a:ext>
            </a:extLst>
          </p:cNvPr>
          <p:cNvGrpSpPr/>
          <p:nvPr/>
        </p:nvGrpSpPr>
        <p:grpSpPr>
          <a:xfrm>
            <a:off x="428945" y="1165797"/>
            <a:ext cx="1260000" cy="1260000"/>
            <a:chOff x="88321" y="1211200"/>
            <a:chExt cx="1260000" cy="1260000"/>
          </a:xfrm>
        </p:grpSpPr>
        <p:grpSp>
          <p:nvGrpSpPr>
            <p:cNvPr id="32" name="Group 11">
              <a:extLst>
                <a:ext uri="{FF2B5EF4-FFF2-40B4-BE49-F238E27FC236}">
                  <a16:creationId xmlns:a16="http://schemas.microsoft.com/office/drawing/2014/main" id="{F51A7101-07C4-41FC-9BAF-83EF6CF9DBF4}"/>
                </a:ext>
              </a:extLst>
            </p:cNvPr>
            <p:cNvGrpSpPr/>
            <p:nvPr/>
          </p:nvGrpSpPr>
          <p:grpSpPr>
            <a:xfrm>
              <a:off x="88321" y="1211200"/>
              <a:ext cx="1260000" cy="1260000"/>
              <a:chOff x="1835696" y="2517293"/>
              <a:chExt cx="792088" cy="792088"/>
            </a:xfrm>
          </p:grpSpPr>
          <p:sp>
            <p:nvSpPr>
              <p:cNvPr id="34" name="Diamond 12">
                <a:extLst>
                  <a:ext uri="{FF2B5EF4-FFF2-40B4-BE49-F238E27FC236}">
                    <a16:creationId xmlns:a16="http://schemas.microsoft.com/office/drawing/2014/main" id="{1643E651-773C-4652-A984-540B4934A895}"/>
                  </a:ext>
                </a:extLst>
              </p:cNvPr>
              <p:cNvSpPr/>
              <p:nvPr/>
            </p:nvSpPr>
            <p:spPr>
              <a:xfrm>
                <a:off x="1835696" y="2517293"/>
                <a:ext cx="792088" cy="792088"/>
              </a:xfrm>
              <a:prstGeom prst="diamond">
                <a:avLst/>
              </a:prstGeom>
              <a:solidFill>
                <a:schemeClr val="bg1"/>
              </a:solidFill>
              <a:ln w="38100">
                <a:solidFill>
                  <a:srgbClr val="FBCE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Diamond 13">
                <a:extLst>
                  <a:ext uri="{FF2B5EF4-FFF2-40B4-BE49-F238E27FC236}">
                    <a16:creationId xmlns:a16="http://schemas.microsoft.com/office/drawing/2014/main" id="{FAD12AF7-2BDC-4D3F-B42A-D0854D82F741}"/>
                  </a:ext>
                </a:extLst>
              </p:cNvPr>
              <p:cNvSpPr/>
              <p:nvPr/>
            </p:nvSpPr>
            <p:spPr>
              <a:xfrm>
                <a:off x="1901658" y="2583255"/>
                <a:ext cx="660164" cy="660164"/>
              </a:xfrm>
              <a:prstGeom prst="diamond">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3" name="文字方塊 32">
              <a:extLst>
                <a:ext uri="{FF2B5EF4-FFF2-40B4-BE49-F238E27FC236}">
                  <a16:creationId xmlns:a16="http://schemas.microsoft.com/office/drawing/2014/main" id="{E0A6E0F3-9498-4A87-B920-4C400215BB1D}"/>
                </a:ext>
              </a:extLst>
            </p:cNvPr>
            <p:cNvSpPr txBox="1"/>
            <p:nvPr/>
          </p:nvSpPr>
          <p:spPr>
            <a:xfrm>
              <a:off x="266915" y="1579590"/>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報到</a:t>
              </a:r>
            </a:p>
          </p:txBody>
        </p:sp>
      </p:grpSp>
      <p:grpSp>
        <p:nvGrpSpPr>
          <p:cNvPr id="36" name="群組 35">
            <a:extLst>
              <a:ext uri="{FF2B5EF4-FFF2-40B4-BE49-F238E27FC236}">
                <a16:creationId xmlns:a16="http://schemas.microsoft.com/office/drawing/2014/main" id="{F4DDD61E-A570-4778-816E-9935B9158470}"/>
              </a:ext>
            </a:extLst>
          </p:cNvPr>
          <p:cNvGrpSpPr/>
          <p:nvPr/>
        </p:nvGrpSpPr>
        <p:grpSpPr>
          <a:xfrm>
            <a:off x="428945" y="3471085"/>
            <a:ext cx="1260000" cy="1260000"/>
            <a:chOff x="88321" y="3333484"/>
            <a:chExt cx="1260000" cy="1260000"/>
          </a:xfrm>
        </p:grpSpPr>
        <p:grpSp>
          <p:nvGrpSpPr>
            <p:cNvPr id="37" name="Group 10">
              <a:extLst>
                <a:ext uri="{FF2B5EF4-FFF2-40B4-BE49-F238E27FC236}">
                  <a16:creationId xmlns:a16="http://schemas.microsoft.com/office/drawing/2014/main" id="{57F65BE3-6D75-469D-BC18-AB46AB68AF0A}"/>
                </a:ext>
              </a:extLst>
            </p:cNvPr>
            <p:cNvGrpSpPr/>
            <p:nvPr/>
          </p:nvGrpSpPr>
          <p:grpSpPr>
            <a:xfrm>
              <a:off x="88321" y="3333484"/>
              <a:ext cx="1260000" cy="1260000"/>
              <a:chOff x="1835696" y="2517293"/>
              <a:chExt cx="792088" cy="792088"/>
            </a:xfrm>
          </p:grpSpPr>
          <p:sp>
            <p:nvSpPr>
              <p:cNvPr id="39" name="Diamond 9">
                <a:extLst>
                  <a:ext uri="{FF2B5EF4-FFF2-40B4-BE49-F238E27FC236}">
                    <a16:creationId xmlns:a16="http://schemas.microsoft.com/office/drawing/2014/main" id="{1E9BA6CD-997B-4410-8A7F-BA20219C3C70}"/>
                  </a:ext>
                </a:extLst>
              </p:cNvPr>
              <p:cNvSpPr/>
              <p:nvPr/>
            </p:nvSpPr>
            <p:spPr>
              <a:xfrm>
                <a:off x="1835696" y="2517293"/>
                <a:ext cx="792088" cy="792088"/>
              </a:xfrm>
              <a:prstGeom prst="diamon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Diamond 8">
                <a:extLst>
                  <a:ext uri="{FF2B5EF4-FFF2-40B4-BE49-F238E27FC236}">
                    <a16:creationId xmlns:a16="http://schemas.microsoft.com/office/drawing/2014/main" id="{8CE5E8DC-4DB1-417C-B09D-CE9D7878BE81}"/>
                  </a:ext>
                </a:extLst>
              </p:cNvPr>
              <p:cNvSpPr/>
              <p:nvPr/>
            </p:nvSpPr>
            <p:spPr>
              <a:xfrm>
                <a:off x="1901658" y="2583255"/>
                <a:ext cx="660164" cy="660164"/>
              </a:xfrm>
              <a:prstGeom prst="diamon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8" name="文字方塊 37">
              <a:extLst>
                <a:ext uri="{FF2B5EF4-FFF2-40B4-BE49-F238E27FC236}">
                  <a16:creationId xmlns:a16="http://schemas.microsoft.com/office/drawing/2014/main" id="{E5586884-D483-4BC5-8758-7D3E82D00978}"/>
                </a:ext>
              </a:extLst>
            </p:cNvPr>
            <p:cNvSpPr txBox="1"/>
            <p:nvPr/>
          </p:nvSpPr>
          <p:spPr>
            <a:xfrm>
              <a:off x="255757" y="3701874"/>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放棄</a:t>
              </a:r>
            </a:p>
          </p:txBody>
        </p:sp>
      </p:grpSp>
      <p:grpSp>
        <p:nvGrpSpPr>
          <p:cNvPr id="50" name="群組 49">
            <a:extLst>
              <a:ext uri="{FF2B5EF4-FFF2-40B4-BE49-F238E27FC236}">
                <a16:creationId xmlns:a16="http://schemas.microsoft.com/office/drawing/2014/main" id="{38BBCBB6-74C5-426A-9512-7E69E578643B}"/>
              </a:ext>
            </a:extLst>
          </p:cNvPr>
          <p:cNvGrpSpPr/>
          <p:nvPr/>
        </p:nvGrpSpPr>
        <p:grpSpPr>
          <a:xfrm>
            <a:off x="432903" y="5057346"/>
            <a:ext cx="1261884" cy="1260000"/>
            <a:chOff x="76221" y="5179896"/>
            <a:chExt cx="1261884" cy="1260000"/>
          </a:xfrm>
        </p:grpSpPr>
        <p:grpSp>
          <p:nvGrpSpPr>
            <p:cNvPr id="51" name="Group 10">
              <a:extLst>
                <a:ext uri="{FF2B5EF4-FFF2-40B4-BE49-F238E27FC236}">
                  <a16:creationId xmlns:a16="http://schemas.microsoft.com/office/drawing/2014/main" id="{5881DF0F-51E8-43C7-847B-6CC03BB42E56}"/>
                </a:ext>
              </a:extLst>
            </p:cNvPr>
            <p:cNvGrpSpPr/>
            <p:nvPr/>
          </p:nvGrpSpPr>
          <p:grpSpPr>
            <a:xfrm>
              <a:off x="78105" y="5179896"/>
              <a:ext cx="1260000" cy="1260000"/>
              <a:chOff x="1835696" y="2517293"/>
              <a:chExt cx="792088" cy="792088"/>
            </a:xfrm>
          </p:grpSpPr>
          <p:sp>
            <p:nvSpPr>
              <p:cNvPr id="53" name="Diamond 9">
                <a:extLst>
                  <a:ext uri="{FF2B5EF4-FFF2-40B4-BE49-F238E27FC236}">
                    <a16:creationId xmlns:a16="http://schemas.microsoft.com/office/drawing/2014/main" id="{6C7D7101-CD25-48CA-B0D3-133B4F2B30A2}"/>
                  </a:ext>
                </a:extLst>
              </p:cNvPr>
              <p:cNvSpPr/>
              <p:nvPr/>
            </p:nvSpPr>
            <p:spPr>
              <a:xfrm>
                <a:off x="1835696" y="2517293"/>
                <a:ext cx="792088" cy="792088"/>
              </a:xfrm>
              <a:prstGeom prst="diamond">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Diamond 8">
                <a:extLst>
                  <a:ext uri="{FF2B5EF4-FFF2-40B4-BE49-F238E27FC236}">
                    <a16:creationId xmlns:a16="http://schemas.microsoft.com/office/drawing/2014/main" id="{9F49A881-43E1-4864-B2EF-F8ED2F66E9E2}"/>
                  </a:ext>
                </a:extLst>
              </p:cNvPr>
              <p:cNvSpPr/>
              <p:nvPr/>
            </p:nvSpPr>
            <p:spPr>
              <a:xfrm>
                <a:off x="1901658" y="2583255"/>
                <a:ext cx="660164" cy="660164"/>
              </a:xfrm>
              <a:prstGeom prst="diamond">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2" name="文字方塊 51">
              <a:extLst>
                <a:ext uri="{FF2B5EF4-FFF2-40B4-BE49-F238E27FC236}">
                  <a16:creationId xmlns:a16="http://schemas.microsoft.com/office/drawing/2014/main" id="{E29BBBC0-888C-4CC1-8149-F16E50BE3AA8}"/>
                </a:ext>
              </a:extLst>
            </p:cNvPr>
            <p:cNvSpPr txBox="1"/>
            <p:nvPr/>
          </p:nvSpPr>
          <p:spPr>
            <a:xfrm>
              <a:off x="76221" y="5548286"/>
              <a:ext cx="1261884"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未放棄</a:t>
              </a:r>
            </a:p>
          </p:txBody>
        </p:sp>
      </p:grpSp>
      <p:sp>
        <p:nvSpPr>
          <p:cNvPr id="55" name="文字方塊 7">
            <a:extLst>
              <a:ext uri="{FF2B5EF4-FFF2-40B4-BE49-F238E27FC236}">
                <a16:creationId xmlns:a16="http://schemas.microsoft.com/office/drawing/2014/main" id="{C31CF5A8-CA23-4B32-9938-998D5FE0821F}"/>
              </a:ext>
            </a:extLst>
          </p:cNvPr>
          <p:cNvSpPr txBox="1">
            <a:spLocks noChangeArrowheads="1"/>
          </p:cNvSpPr>
          <p:nvPr/>
        </p:nvSpPr>
        <p:spPr bwMode="auto">
          <a:xfrm>
            <a:off x="1429029" y="1006562"/>
            <a:ext cx="9864783"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900"/>
              </a:spcBef>
              <a:spcAft>
                <a:spcPts val="1800"/>
              </a:spcAft>
              <a:buClr>
                <a:schemeClr val="accent2"/>
              </a:buClr>
              <a:buNone/>
            </a:pPr>
            <a:r>
              <a:rPr lang="zh-TW" altLang="zh-TW" sz="2000" b="1" dirty="0">
                <a:solidFill>
                  <a:srgbClr val="C00000"/>
                </a:solidFill>
                <a:latin typeface="微軟正黑體" panose="020B0604030504040204" pitchFamily="34" charset="-120"/>
                <a:ea typeface="微軟正黑體" panose="020B0604030504040204" pitchFamily="34" charset="-120"/>
              </a:rPr>
              <a:t>錄取生已於本學年度各招生管道錄取且報到</a:t>
            </a:r>
            <a:r>
              <a:rPr lang="zh-TW" altLang="zh-TW" sz="2000" b="1" dirty="0">
                <a:solidFill>
                  <a:srgbClr val="0070C0"/>
                </a:solidFill>
                <a:latin typeface="微軟正黑體" panose="020B0604030504040204" pitchFamily="34" charset="-120"/>
                <a:ea typeface="微軟正黑體" panose="020B0604030504040204" pitchFamily="34" charset="-120"/>
              </a:rPr>
              <a:t>，並未依該招生簡章規定放棄期限內聲明放棄錄取資格者，不得再報到本招生管道，違者取消其五專優先免試入學錄取資格。</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a:lnSpc>
                <a:spcPct val="100000"/>
              </a:lnSpc>
              <a:spcBef>
                <a:spcPts val="900"/>
              </a:spcBef>
              <a:spcAft>
                <a:spcPts val="180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依所錄取招生學校之報到規定辦理報到手續，</a:t>
            </a:r>
            <a:r>
              <a:rPr lang="zh-TW" altLang="en-US" sz="20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000" b="1" dirty="0">
                <a:solidFill>
                  <a:srgbClr val="0070C0"/>
                </a:solidFill>
                <a:latin typeface="微軟正黑體" panose="020B0604030504040204" pitchFamily="34" charset="-120"/>
                <a:ea typeface="微軟正黑體" panose="020B0604030504040204" pitchFamily="34" charset="-120"/>
              </a:rPr>
              <a:t>。錄取生請務必詳閱所錄取招生學校「錄取生報到相關資訊」之規定，或向所</a:t>
            </a:r>
            <a:r>
              <a:rPr lang="zh-TW" altLang="en-US" sz="2000" b="1" u="sng" dirty="0">
                <a:solidFill>
                  <a:srgbClr val="0070C0"/>
                </a:solidFill>
                <a:latin typeface="微軟正黑體" panose="020B0604030504040204" pitchFamily="34" charset="-120"/>
                <a:ea typeface="微軟正黑體" panose="020B0604030504040204" pitchFamily="34" charset="-120"/>
              </a:rPr>
              <a:t>錄取學校</a:t>
            </a:r>
            <a:r>
              <a:rPr lang="zh-TW" altLang="en-US" sz="2000" b="1" dirty="0">
                <a:solidFill>
                  <a:srgbClr val="0070C0"/>
                </a:solidFill>
                <a:latin typeface="微軟正黑體" panose="020B0604030504040204" pitchFamily="34" charset="-120"/>
                <a:ea typeface="微軟正黑體" panose="020B0604030504040204" pitchFamily="34" charset="-120"/>
              </a:rPr>
              <a:t>查詢。</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56" name="文字方塊 7">
            <a:extLst>
              <a:ext uri="{FF2B5EF4-FFF2-40B4-BE49-F238E27FC236}">
                <a16:creationId xmlns:a16="http://schemas.microsoft.com/office/drawing/2014/main" id="{F6A8BB55-9283-4C87-8D0C-40988D8DCCAE}"/>
              </a:ext>
            </a:extLst>
          </p:cNvPr>
          <p:cNvSpPr txBox="1">
            <a:spLocks noChangeArrowheads="1"/>
          </p:cNvSpPr>
          <p:nvPr/>
        </p:nvSpPr>
        <p:spPr bwMode="auto">
          <a:xfrm>
            <a:off x="1429031" y="5196756"/>
            <a:ext cx="102526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27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錄取生已完成報到且</a:t>
            </a:r>
            <a:r>
              <a:rPr lang="zh-TW" altLang="en-US" sz="2000" b="1" dirty="0">
                <a:solidFill>
                  <a:srgbClr val="C00000"/>
                </a:solidFill>
                <a:latin typeface="微軟正黑體" panose="020B0604030504040204" pitchFamily="34" charset="-120"/>
                <a:ea typeface="微軟正黑體" panose="020B0604030504040204" pitchFamily="34" charset="-120"/>
              </a:rPr>
              <a:t>未於簡章規定放棄期限內聲明放棄錄取資格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者，不得</a:t>
            </a:r>
            <a:r>
              <a:rPr kumimoji="1" lang="zh-TW" altLang="en-US" sz="2000" b="1" dirty="0">
                <a:solidFill>
                  <a:srgbClr val="C00000"/>
                </a:solidFill>
                <a:latin typeface="微軟正黑體" panose="020B0604030504040204" pitchFamily="34" charset="-120"/>
                <a:ea typeface="微軟正黑體" panose="020B0604030504040204" pitchFamily="34" charset="-120"/>
              </a:rPr>
              <a:t>再</a:t>
            </a:r>
            <a:r>
              <a:rPr kumimoji="1" lang="zh-TW" altLang="zh-TW" sz="2000" b="1" dirty="0">
                <a:solidFill>
                  <a:srgbClr val="C00000"/>
                </a:solidFill>
                <a:latin typeface="微軟正黑體" panose="020B0604030504040204" pitchFamily="34" charset="-120"/>
                <a:ea typeface="微軟正黑體" panose="020B0604030504040204" pitchFamily="34" charset="-120"/>
              </a:rPr>
              <a:t>參加</a:t>
            </a:r>
            <a:r>
              <a:rPr kumimoji="1" lang="zh-TW" altLang="en-US" sz="2000" b="1" dirty="0">
                <a:solidFill>
                  <a:srgbClr val="C00000"/>
                </a:solidFill>
                <a:latin typeface="微軟正黑體" panose="020B0604030504040204" pitchFamily="34" charset="-120"/>
                <a:ea typeface="微軟正黑體" panose="020B0604030504040204" pitchFamily="34" charset="-120"/>
              </a:rPr>
              <a:t>本學</a:t>
            </a:r>
            <a:r>
              <a:rPr kumimoji="1" lang="zh-TW" altLang="zh-TW" sz="2000" b="1" dirty="0">
                <a:solidFill>
                  <a:srgbClr val="C00000"/>
                </a:solidFill>
                <a:latin typeface="微軟正黑體" panose="020B0604030504040204" pitchFamily="34" charset="-120"/>
                <a:ea typeface="微軟正黑體" panose="020B0604030504040204" pitchFamily="34" charset="-120"/>
              </a:rPr>
              <a:t>年度</a:t>
            </a:r>
            <a:r>
              <a:rPr kumimoji="1" lang="zh-TW" altLang="en-US" sz="2000" b="1" dirty="0">
                <a:solidFill>
                  <a:srgbClr val="C00000"/>
                </a:solidFill>
                <a:latin typeface="微軟正黑體" panose="020B0604030504040204" pitchFamily="34" charset="-120"/>
                <a:ea typeface="微軟正黑體" panose="020B0604030504040204" pitchFamily="34" charset="-120"/>
              </a:rPr>
              <a:t>其後高級中等學校</a:t>
            </a:r>
            <a:r>
              <a:rPr kumimoji="1" lang="zh-TW" altLang="zh-TW" sz="2000" b="1" dirty="0">
                <a:solidFill>
                  <a:srgbClr val="C00000"/>
                </a:solidFill>
                <a:latin typeface="微軟正黑體" panose="020B0604030504040204" pitchFamily="34" charset="-120"/>
                <a:ea typeface="微軟正黑體" panose="020B0604030504040204" pitchFamily="34" charset="-120"/>
              </a:rPr>
              <a:t>及五專各項入學</a:t>
            </a:r>
            <a:r>
              <a:rPr kumimoji="1" lang="zh-TW" altLang="en-US" sz="2000" b="1" dirty="0">
                <a:solidFill>
                  <a:srgbClr val="C00000"/>
                </a:solidFill>
                <a:latin typeface="微軟正黑體" panose="020B0604030504040204" pitchFamily="34" charset="-120"/>
                <a:ea typeface="微軟正黑體" panose="020B0604030504040204" pitchFamily="34" charset="-120"/>
              </a:rPr>
              <a:t>招生（含續招），違者取消其五專優先免試入學錄取資格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表格 71"/>
          <p:cNvGraphicFramePr>
            <a:graphicFrameLocks noGrp="1"/>
          </p:cNvGraphicFramePr>
          <p:nvPr>
            <p:extLst>
              <p:ext uri="{D42A27DB-BD31-4B8C-83A1-F6EECF244321}">
                <p14:modId xmlns:p14="http://schemas.microsoft.com/office/powerpoint/2010/main" val="916283068"/>
              </p:ext>
            </p:extLst>
          </p:nvPr>
        </p:nvGraphicFramePr>
        <p:xfrm>
          <a:off x="1005140" y="1706548"/>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2025</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a:t>
                      </a: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36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84024" name="文字方塊 17"/>
          <p:cNvSpPr txBox="1">
            <a:spLocks noChangeArrowheads="1"/>
          </p:cNvSpPr>
          <p:nvPr/>
        </p:nvSpPr>
        <p:spPr bwMode="auto">
          <a:xfrm>
            <a:off x="1012441" y="881291"/>
            <a:ext cx="537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00CC"/>
                </a:solidFill>
                <a:latin typeface="微軟正黑體" panose="020B0604030504040204" pitchFamily="34" charset="-120"/>
                <a:ea typeface="微軟正黑體" panose="020B0604030504040204" pitchFamily="34" charset="-120"/>
              </a:rPr>
              <a:t>比序項目積分證明單</a:t>
            </a:r>
            <a:r>
              <a:rPr lang="zh-TW" altLang="en-US" sz="2800" b="1" dirty="0">
                <a:solidFill>
                  <a:srgbClr val="C00000"/>
                </a:solidFill>
                <a:latin typeface="微軟正黑體" panose="020B0604030504040204" pitchFamily="34" charset="-120"/>
                <a:ea typeface="微軟正黑體" panose="020B0604030504040204" pitchFamily="34" charset="-120"/>
              </a:rPr>
              <a:t>注意事項</a:t>
            </a:r>
            <a:endParaRPr lang="zh-TW" altLang="en-US" sz="2000" dirty="0"/>
          </a:p>
        </p:txBody>
      </p:sp>
      <p:sp>
        <p:nvSpPr>
          <p:cNvPr id="11" name="矩形 10"/>
          <p:cNvSpPr/>
          <p:nvPr/>
        </p:nvSpPr>
        <p:spPr>
          <a:xfrm>
            <a:off x="1608704" y="2566341"/>
            <a:ext cx="3670260" cy="7893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1603524" y="4251933"/>
            <a:ext cx="3666729" cy="3309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4035" name="文字方塊 32"/>
          <p:cNvSpPr txBox="1">
            <a:spLocks noChangeArrowheads="1"/>
          </p:cNvSpPr>
          <p:nvPr/>
        </p:nvSpPr>
        <p:spPr bwMode="auto">
          <a:xfrm>
            <a:off x="1077419" y="1323112"/>
            <a:ext cx="47529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學年度五專入學專用優先免試入學比序項目積分證明單</a:t>
            </a:r>
          </a:p>
        </p:txBody>
      </p:sp>
      <p:grpSp>
        <p:nvGrpSpPr>
          <p:cNvPr id="9" name="群組 8"/>
          <p:cNvGrpSpPr/>
          <p:nvPr/>
        </p:nvGrpSpPr>
        <p:grpSpPr>
          <a:xfrm>
            <a:off x="2746675" y="5736068"/>
            <a:ext cx="1853858" cy="1147580"/>
            <a:chOff x="8419434" y="4685785"/>
            <a:chExt cx="3437591" cy="1595355"/>
          </a:xfrm>
        </p:grpSpPr>
        <p:sp>
          <p:nvSpPr>
            <p:cNvPr id="31" name="矩形 30"/>
            <p:cNvSpPr/>
            <p:nvPr/>
          </p:nvSpPr>
          <p:spPr>
            <a:xfrm rot="1872534">
              <a:off x="8419434" y="5675525"/>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p>
          </p:txBody>
        </p:sp>
        <p:grpSp>
          <p:nvGrpSpPr>
            <p:cNvPr id="7" name="群組 6"/>
            <p:cNvGrpSpPr/>
            <p:nvPr/>
          </p:nvGrpSpPr>
          <p:grpSpPr>
            <a:xfrm>
              <a:off x="8734950" y="4685785"/>
              <a:ext cx="3122075" cy="1595355"/>
              <a:chOff x="8734950" y="4685785"/>
              <a:chExt cx="3122075" cy="1595355"/>
            </a:xfrm>
          </p:grpSpPr>
          <p:sp>
            <p:nvSpPr>
              <p:cNvPr id="33" name="矩形 32"/>
              <p:cNvSpPr/>
              <p:nvPr/>
            </p:nvSpPr>
            <p:spPr>
              <a:xfrm>
                <a:off x="9980335" y="5889794"/>
                <a:ext cx="534093" cy="391346"/>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國</a:t>
                </a:r>
              </a:p>
            </p:txBody>
          </p:sp>
          <p:sp>
            <p:nvSpPr>
              <p:cNvPr id="34" name="矩形 33"/>
              <p:cNvSpPr/>
              <p:nvPr/>
            </p:nvSpPr>
            <p:spPr>
              <a:xfrm rot="21030698">
                <a:off x="10393699" y="5847210"/>
                <a:ext cx="536730" cy="432399"/>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民</a:t>
                </a:r>
              </a:p>
            </p:txBody>
          </p:sp>
          <p:sp>
            <p:nvSpPr>
              <p:cNvPr id="35" name="矩形 34"/>
              <p:cNvSpPr/>
              <p:nvPr/>
            </p:nvSpPr>
            <p:spPr>
              <a:xfrm rot="19410408">
                <a:off x="10897818" y="5711669"/>
                <a:ext cx="358008"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中</a:t>
                </a:r>
              </a:p>
            </p:txBody>
          </p:sp>
          <p:grpSp>
            <p:nvGrpSpPr>
              <p:cNvPr id="6" name="群組 5"/>
              <p:cNvGrpSpPr/>
              <p:nvPr/>
            </p:nvGrpSpPr>
            <p:grpSpPr>
              <a:xfrm>
                <a:off x="8734950" y="4685785"/>
                <a:ext cx="3122075" cy="1295461"/>
                <a:chOff x="8734950" y="4685785"/>
                <a:chExt cx="3122075" cy="1295461"/>
              </a:xfrm>
            </p:grpSpPr>
            <p:sp>
              <p:nvSpPr>
                <p:cNvPr id="2" name="橢圓 1"/>
                <p:cNvSpPr/>
                <p:nvPr/>
              </p:nvSpPr>
              <p:spPr>
                <a:xfrm>
                  <a:off x="9284549" y="4685785"/>
                  <a:ext cx="2066381" cy="1295461"/>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9507595" y="4883586"/>
                  <a:ext cx="1594996" cy="869122"/>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9543323" y="5062528"/>
                  <a:ext cx="1626515" cy="513442"/>
                </a:xfrm>
                <a:prstGeom prst="rect">
                  <a:avLst/>
                </a:prstGeom>
                <a:noFill/>
              </p:spPr>
              <p:txBody>
                <a:bodyPr wrap="none" rtlCol="0">
                  <a:spAutoFit/>
                </a:bodyPr>
                <a:lstStyle/>
                <a:p>
                  <a:r>
                    <a:rPr lang="zh-TW" altLang="en-US" b="1" dirty="0">
                      <a:solidFill>
                        <a:srgbClr val="0000CC"/>
                      </a:solidFill>
                      <a:latin typeface="標楷體" panose="03000509000000000000" pitchFamily="65" charset="-120"/>
                      <a:ea typeface="標楷體" panose="03000509000000000000" pitchFamily="65" charset="-120"/>
                    </a:rPr>
                    <a:t>教務處</a:t>
                  </a:r>
                  <a:endParaRPr lang="zh-TW" altLang="en-US" sz="2100" b="1" dirty="0">
                    <a:solidFill>
                      <a:srgbClr val="0000CC"/>
                    </a:solidFill>
                    <a:latin typeface="標楷體" panose="03000509000000000000" pitchFamily="65" charset="-120"/>
                    <a:ea typeface="標楷體" panose="03000509000000000000" pitchFamily="65" charset="-120"/>
                  </a:endParaRPr>
                </a:p>
              </p:txBody>
            </p:sp>
            <p:sp>
              <p:nvSpPr>
                <p:cNvPr id="5" name="矩形 4"/>
                <p:cNvSpPr/>
                <p:nvPr/>
              </p:nvSpPr>
              <p:spPr>
                <a:xfrm rot="19831280">
                  <a:off x="8734950" y="4920036"/>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  ○</a:t>
                  </a:r>
                </a:p>
              </p:txBody>
            </p:sp>
            <p:sp>
              <p:nvSpPr>
                <p:cNvPr id="30" name="矩形 29"/>
                <p:cNvSpPr/>
                <p:nvPr/>
              </p:nvSpPr>
              <p:spPr>
                <a:xfrm rot="1699563">
                  <a:off x="9565939" y="4921491"/>
                  <a:ext cx="2291086" cy="40331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市  立</a:t>
                  </a:r>
                </a:p>
              </p:txBody>
            </p:sp>
            <p:sp>
              <p:nvSpPr>
                <p:cNvPr id="36" name="矩形 35"/>
                <p:cNvSpPr/>
                <p:nvPr/>
              </p:nvSpPr>
              <p:spPr>
                <a:xfrm rot="19410408">
                  <a:off x="11117280" y="5507973"/>
                  <a:ext cx="404535"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學</a:t>
                  </a:r>
                </a:p>
              </p:txBody>
            </p:sp>
          </p:grpSp>
        </p:grpSp>
      </p:grpSp>
      <p:grpSp>
        <p:nvGrpSpPr>
          <p:cNvPr id="20" name="群組 19"/>
          <p:cNvGrpSpPr/>
          <p:nvPr/>
        </p:nvGrpSpPr>
        <p:grpSpPr>
          <a:xfrm>
            <a:off x="1899947" y="5710303"/>
            <a:ext cx="5352878" cy="983591"/>
            <a:chOff x="375947" y="5710302"/>
            <a:chExt cx="5352878" cy="983591"/>
          </a:xfrm>
        </p:grpSpPr>
        <p:sp>
          <p:nvSpPr>
            <p:cNvPr id="84037" name="矩形 18"/>
            <p:cNvSpPr>
              <a:spLocks noChangeArrowheads="1"/>
            </p:cNvSpPr>
            <p:nvPr/>
          </p:nvSpPr>
          <p:spPr bwMode="auto">
            <a:xfrm>
              <a:off x="3493450" y="5952311"/>
              <a:ext cx="223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33CC"/>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務必蓋學校戳章</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bwMode="auto">
            <a:xfrm>
              <a:off x="3714504" y="5976114"/>
              <a:ext cx="1916905" cy="30956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bwMode="auto">
            <a:xfrm>
              <a:off x="1634480" y="5710302"/>
              <a:ext cx="1227065" cy="983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2" name="直線單箭頭接點 31"/>
            <p:cNvCxnSpPr>
              <a:endCxn id="17" idx="3"/>
            </p:cNvCxnSpPr>
            <p:nvPr/>
          </p:nvCxnSpPr>
          <p:spPr bwMode="auto">
            <a:xfrm flipH="1" flipV="1">
              <a:off x="2861545" y="6202098"/>
              <a:ext cx="671822"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042" name="文字方塊 1"/>
            <p:cNvSpPr txBox="1">
              <a:spLocks noChangeArrowheads="1"/>
            </p:cNvSpPr>
            <p:nvPr/>
          </p:nvSpPr>
          <p:spPr bwMode="auto">
            <a:xfrm>
              <a:off x="375947" y="6035764"/>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100" dirty="0">
                  <a:latin typeface="標楷體" panose="03000509000000000000" pitchFamily="65" charset="-120"/>
                  <a:ea typeface="標楷體" panose="03000509000000000000" pitchFamily="65" charset="-120"/>
                </a:rPr>
                <a:t>就讀國中學校戳章</a:t>
              </a:r>
            </a:p>
          </p:txBody>
        </p:sp>
        <p:grpSp>
          <p:nvGrpSpPr>
            <p:cNvPr id="53" name="Group 38"/>
            <p:cNvGrpSpPr/>
            <p:nvPr/>
          </p:nvGrpSpPr>
          <p:grpSpPr>
            <a:xfrm rot="5101968">
              <a:off x="3485436" y="5806479"/>
              <a:ext cx="446958" cy="416565"/>
              <a:chOff x="131763" y="111125"/>
              <a:chExt cx="3802063" cy="3789363"/>
            </a:xfrm>
          </p:grpSpPr>
          <p:sp>
            <p:nvSpPr>
              <p:cNvPr id="54"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5"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6"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7"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8"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9"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cxnSp>
        <p:nvCxnSpPr>
          <p:cNvPr id="73" name="直接连接符 42">
            <a:extLst>
              <a:ext uri="{FF2B5EF4-FFF2-40B4-BE49-F238E27FC236}">
                <a16:creationId xmlns:a16="http://schemas.microsoft.com/office/drawing/2014/main" id="{2F665846-9C60-44C9-9595-9EC7F9322141}"/>
              </a:ext>
            </a:extLst>
          </p:cNvPr>
          <p:cNvCxnSpPr>
            <a:cxnSpLocks/>
          </p:cNvCxnSpPr>
          <p:nvPr/>
        </p:nvCxnSpPr>
        <p:spPr>
          <a:xfrm>
            <a:off x="823789" y="74487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Freeform 6">
            <a:extLst>
              <a:ext uri="{FF2B5EF4-FFF2-40B4-BE49-F238E27FC236}">
                <a16:creationId xmlns:a16="http://schemas.microsoft.com/office/drawing/2014/main" id="{71AA52EC-7DB1-4E87-8C0D-FAA1C5227515}"/>
              </a:ext>
            </a:extLst>
          </p:cNvPr>
          <p:cNvSpPr>
            <a:spLocks noEditPoints="1"/>
          </p:cNvSpPr>
          <p:nvPr/>
        </p:nvSpPr>
        <p:spPr bwMode="auto">
          <a:xfrm>
            <a:off x="8033463" y="25152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5" name="標題 1"/>
          <p:cNvSpPr txBox="1">
            <a:spLocks/>
          </p:cNvSpPr>
          <p:nvPr/>
        </p:nvSpPr>
        <p:spPr bwMode="auto">
          <a:xfrm>
            <a:off x="776203" y="308757"/>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拾壹</a:t>
            </a:r>
            <a:r>
              <a:rPr lang="zh-TW" altLang="en-US" sz="3000" b="1" dirty="0">
                <a:solidFill>
                  <a:srgbClr val="002060"/>
                </a:solidFill>
                <a:latin typeface="微軟正黑體" panose="020B0604030504040204" pitchFamily="34" charset="-120"/>
                <a:ea typeface="微軟正黑體" panose="020B0604030504040204" pitchFamily="34" charset="-120"/>
              </a:rPr>
              <a:t>、報名表件填寫範例</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6293198" y="1114722"/>
            <a:ext cx="4581716" cy="713294"/>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p:nvPr/>
        </p:nvSpPr>
        <p:spPr>
          <a:xfrm>
            <a:off x="6288686" y="4928957"/>
            <a:ext cx="4123661" cy="923331"/>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84025" name="矩形 5"/>
          <p:cNvSpPr>
            <a:spLocks noChangeArrowheads="1"/>
          </p:cNvSpPr>
          <p:nvPr/>
        </p:nvSpPr>
        <p:spPr bwMode="auto">
          <a:xfrm>
            <a:off x="6351850" y="1154394"/>
            <a:ext cx="4334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b="1" dirty="0">
                <a:solidFill>
                  <a:srgbClr val="0000CC"/>
                </a:solidFill>
                <a:latin typeface="微軟正黑體" panose="020B0604030504040204" pitchFamily="34" charset="-120"/>
                <a:ea typeface="微軟正黑體" panose="020B0604030504040204" pitchFamily="34" charset="-120"/>
              </a:rPr>
              <a:t>競賽項目請填寫完整競賽年度、名稱、名次，檢附得獎證明（獎狀）影本以利查核。</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
        <p:nvSpPr>
          <p:cNvPr id="84026" name="矩形 6"/>
          <p:cNvSpPr>
            <a:spLocks noChangeArrowheads="1"/>
          </p:cNvSpPr>
          <p:nvPr/>
        </p:nvSpPr>
        <p:spPr bwMode="auto">
          <a:xfrm>
            <a:off x="6278167" y="4955021"/>
            <a:ext cx="40833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00CC"/>
                </a:solidFill>
                <a:latin typeface="微軟正黑體" panose="020B0604030504040204" pitchFamily="34" charset="-120"/>
                <a:ea typeface="微軟正黑體" panose="020B0604030504040204" pitchFamily="34" charset="-120"/>
              </a:rPr>
              <a:t>具弱勢身分者，須於</a:t>
            </a:r>
            <a:r>
              <a:rPr lang="zh-TW" altLang="en-US" b="1" dirty="0">
                <a:solidFill>
                  <a:srgbClr val="C00000"/>
                </a:solidFill>
                <a:latin typeface="微軟正黑體" panose="020B0604030504040204" pitchFamily="34" charset="-120"/>
                <a:ea typeface="微軟正黑體" panose="020B0604030504040204" pitchFamily="34" charset="-120"/>
              </a:rPr>
              <a:t>報名時檢附在報名期間內之有效證明文件</a:t>
            </a:r>
            <a:r>
              <a:rPr lang="zh-TW" altLang="en-US" b="1" dirty="0">
                <a:solidFill>
                  <a:srgbClr val="0000CC"/>
                </a:solidFill>
                <a:latin typeface="微軟正黑體" panose="020B0604030504040204" pitchFamily="34" charset="-120"/>
                <a:ea typeface="微軟正黑體" panose="020B0604030504040204" pitchFamily="34" charset="-120"/>
              </a:rPr>
              <a:t>，浮貼於報名表，以利審查及辦理報名費減免。</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cxnSp>
        <p:nvCxnSpPr>
          <p:cNvPr id="26" name="直線單箭頭接點 25"/>
          <p:cNvCxnSpPr>
            <a:cxnSpLocks/>
          </p:cNvCxnSpPr>
          <p:nvPr/>
        </p:nvCxnSpPr>
        <p:spPr>
          <a:xfrm flipH="1">
            <a:off x="5421610" y="1725696"/>
            <a:ext cx="819396" cy="988746"/>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p:cNvCxnSpPr>
          <p:nvPr/>
        </p:nvCxnSpPr>
        <p:spPr>
          <a:xfrm flipH="1" flipV="1">
            <a:off x="5336045" y="4537882"/>
            <a:ext cx="788916" cy="439444"/>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Freeform 11"/>
          <p:cNvSpPr>
            <a:spLocks/>
          </p:cNvSpPr>
          <p:nvPr/>
        </p:nvSpPr>
        <p:spPr bwMode="auto">
          <a:xfrm rot="5101968">
            <a:off x="7535781" y="4023937"/>
            <a:ext cx="43669" cy="113608"/>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nvGrpSpPr>
          <p:cNvPr id="76" name="群組 75"/>
          <p:cNvGrpSpPr/>
          <p:nvPr/>
        </p:nvGrpSpPr>
        <p:grpSpPr>
          <a:xfrm>
            <a:off x="6866399" y="1994948"/>
            <a:ext cx="2968233" cy="634925"/>
            <a:chOff x="1035736" y="4084645"/>
            <a:chExt cx="9588501" cy="792163"/>
          </a:xfrm>
        </p:grpSpPr>
        <p:sp>
          <p:nvSpPr>
            <p:cNvPr id="77" name="矩形 76"/>
            <p:cNvSpPr/>
            <p:nvPr/>
          </p:nvSpPr>
          <p:spPr>
            <a:xfrm>
              <a:off x="1035736" y="4084645"/>
              <a:ext cx="9588501"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dirty="0"/>
            </a:p>
          </p:txBody>
        </p:sp>
        <p:sp>
          <p:nvSpPr>
            <p:cNvPr id="78" name="矩形 3"/>
            <p:cNvSpPr>
              <a:spLocks noChangeArrowheads="1"/>
            </p:cNvSpPr>
            <p:nvPr/>
          </p:nvSpPr>
          <p:spPr bwMode="auto">
            <a:xfrm>
              <a:off x="1261487" y="4105121"/>
              <a:ext cx="9362750" cy="7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solidFill>
                    <a:srgbClr val="C00000"/>
                  </a:solidFill>
                  <a:latin typeface="微軟正黑體" panose="020B0604030504040204" pitchFamily="34" charset="-120"/>
                  <a:ea typeface="微軟正黑體" panose="020B0604030504040204" pitchFamily="34" charset="-120"/>
                </a:rPr>
                <a:t>若團體賽制為</a:t>
              </a:r>
              <a:r>
                <a:rPr lang="zh-TW" altLang="en-US" sz="1600" b="1" u="sng" dirty="0">
                  <a:solidFill>
                    <a:srgbClr val="C00000"/>
                  </a:solidFill>
                  <a:latin typeface="微軟正黑體" panose="020B0604030504040204" pitchFamily="34" charset="-120"/>
                  <a:ea typeface="微軟正黑體" panose="020B0604030504040204" pitchFamily="34" charset="-120"/>
                </a:rPr>
                <a:t>雙人或三人</a:t>
              </a:r>
              <a:r>
                <a:rPr lang="zh-TW" altLang="en-US" sz="1600" b="1" dirty="0">
                  <a:solidFill>
                    <a:srgbClr val="C00000"/>
                  </a:solidFill>
                  <a:latin typeface="微軟正黑體" panose="020B0604030504040204" pitchFamily="34" charset="-120"/>
                  <a:ea typeface="微軟正黑體" panose="020B0604030504040204" pitchFamily="34" charset="-120"/>
                </a:rPr>
                <a:t>比賽，請註明</a:t>
              </a:r>
            </a:p>
          </p:txBody>
        </p:sp>
      </p:grpSp>
      <p:sp>
        <p:nvSpPr>
          <p:cNvPr id="79" name="投影片編號版面配置區 4">
            <a:extLst>
              <a:ext uri="{FF2B5EF4-FFF2-40B4-BE49-F238E27FC236}">
                <a16:creationId xmlns:a16="http://schemas.microsoft.com/office/drawing/2014/main" id="{7B297E94-6698-42E2-A47C-36FF627BBBBA}"/>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060" name="Picture 12" descr="39,900+ 項小型放大鏡插圖檔、免版稅向量圖形及美工圖案- iStock">
            <a:extLst>
              <a:ext uri="{FF2B5EF4-FFF2-40B4-BE49-F238E27FC236}">
                <a16:creationId xmlns:a16="http://schemas.microsoft.com/office/drawing/2014/main" id="{04843C28-4B63-81F7-ED3D-08F1A6B252B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739" y1="30719" x2="47386" y2="35458"/>
                        <a14:foregroundMark x1="47386" y1="35458" x2="55392" y2="31046"/>
                        <a14:foregroundMark x1="55392" y1="31046" x2="55392" y2="30719"/>
                        <a14:foregroundMark x1="50490" y1="37745" x2="57516" y2="26797"/>
                      </a14:backgroundRemoval>
                    </a14:imgEffect>
                  </a14:imgLayer>
                </a14:imgProps>
              </a:ext>
              <a:ext uri="{28A0092B-C50C-407E-A947-70E740481C1C}">
                <a14:useLocalDpi xmlns:a14="http://schemas.microsoft.com/office/drawing/2010/main" val="0"/>
              </a:ext>
            </a:extLst>
          </a:blip>
          <a:srcRect/>
          <a:stretch>
            <a:fillRect/>
          </a:stretch>
        </p:blipFill>
        <p:spPr bwMode="auto">
          <a:xfrm>
            <a:off x="5859607" y="707954"/>
            <a:ext cx="858044" cy="8580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39,900+ 項小型放大鏡插圖檔、免版稅向量圖形及美工圖案- iStock">
            <a:extLst>
              <a:ext uri="{FF2B5EF4-FFF2-40B4-BE49-F238E27FC236}">
                <a16:creationId xmlns:a16="http://schemas.microsoft.com/office/drawing/2014/main" id="{52D97126-E37C-7F5C-DFB2-2F5293CDEBA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739" y1="30719" x2="47386" y2="35458"/>
                        <a14:foregroundMark x1="47386" y1="35458" x2="55392" y2="31046"/>
                        <a14:foregroundMark x1="55392" y1="31046" x2="55392" y2="30719"/>
                        <a14:foregroundMark x1="50490" y1="37745" x2="57516" y2="26797"/>
                      </a14:backgroundRemoval>
                    </a14:imgEffect>
                  </a14:imgLayer>
                </a14:imgProps>
              </a:ext>
              <a:ext uri="{28A0092B-C50C-407E-A947-70E740481C1C}">
                <a14:useLocalDpi xmlns:a14="http://schemas.microsoft.com/office/drawing/2010/main" val="0"/>
              </a:ext>
            </a:extLst>
          </a:blip>
          <a:srcRect/>
          <a:stretch>
            <a:fillRect/>
          </a:stretch>
        </p:blipFill>
        <p:spPr bwMode="auto">
          <a:xfrm>
            <a:off x="5917854" y="4444489"/>
            <a:ext cx="858044" cy="858044"/>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a:extLst>
              <a:ext uri="{FF2B5EF4-FFF2-40B4-BE49-F238E27FC236}">
                <a16:creationId xmlns:a16="http://schemas.microsoft.com/office/drawing/2014/main" id="{CFA5CDF9-8BC2-871C-829C-B02222A1B967}"/>
              </a:ext>
            </a:extLst>
          </p:cNvPr>
          <p:cNvSpPr/>
          <p:nvPr/>
        </p:nvSpPr>
        <p:spPr bwMode="auto">
          <a:xfrm>
            <a:off x="6124960" y="2869235"/>
            <a:ext cx="5950075" cy="80964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nSpc>
                <a:spcPct val="150000"/>
              </a:lnSpc>
            </a:pP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全國學生美術比賽優等</a:t>
            </a:r>
            <a:r>
              <a:rPr lang="zh-TW" altLang="en-US" sz="1600" b="1" i="0" dirty="0">
                <a:solidFill>
                  <a:srgbClr val="0070C0"/>
                </a:solidFill>
                <a:effectLst/>
                <a:latin typeface="微軟正黑體" panose="020B0604030504040204" pitchFamily="34" charset="-120"/>
                <a:ea typeface="微軟正黑體" panose="020B0604030504040204" pitchFamily="34" charset="-120"/>
              </a:rPr>
              <a:t>→</a:t>
            </a:r>
            <a:r>
              <a:rPr lang="zh-TW" altLang="en-US" sz="1600" b="1" i="0" dirty="0">
                <a:solidFill>
                  <a:srgbClr val="252525"/>
                </a:solidFill>
                <a:effectLst/>
                <a:latin typeface="微軟正黑體" panose="020B0604030504040204" pitchFamily="34" charset="-120"/>
                <a:ea typeface="微軟正黑體" panose="020B0604030504040204" pitchFamily="34" charset="-120"/>
              </a:rPr>
              <a:t> </a:t>
            </a: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競賽</a:t>
            </a:r>
            <a:r>
              <a:rPr kumimoji="0" lang="zh-TW" altLang="en-US" sz="1600" b="1" i="0" u="sng"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年度</a:t>
            </a: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i="0" u="sng"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項目</a:t>
            </a:r>
            <a:r>
              <a:rPr kumimoji="0" lang="zh-TW" altLang="en-US" sz="1650" b="1" i="0" u="none" strike="noStrike" cap="none" normalizeH="0" baseline="0" dirty="0">
                <a:ln>
                  <a:noFill/>
                </a:ln>
                <a:solidFill>
                  <a:srgbClr val="C40F0F"/>
                </a:solidFill>
                <a:effectLst/>
                <a:latin typeface="微軟正黑體" panose="020B0604030504040204" pitchFamily="34" charset="-120"/>
                <a:ea typeface="微軟正黑體" panose="020B0604030504040204" pitchFamily="34" charset="-120"/>
                <a:cs typeface="Times New Roman" panose="02020603050405020304" pitchFamily="18" charset="0"/>
              </a:rPr>
              <a:t>不</a:t>
            </a: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完整</a:t>
            </a:r>
            <a:endParaRPr kumimoji="0" lang="en-US"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學年度音樂比賽（團體）弦樂合奏</a:t>
            </a:r>
            <a:r>
              <a:rPr lang="zh-TW" altLang="en-US" sz="1600" b="1" i="0" dirty="0">
                <a:solidFill>
                  <a:srgbClr val="0070C0"/>
                </a:solidFill>
                <a:effectLst/>
                <a:latin typeface="微軟正黑體" panose="020B0604030504040204" pitchFamily="34" charset="-120"/>
                <a:ea typeface="微軟正黑體" panose="020B0604030504040204" pitchFamily="34" charset="-120"/>
              </a:rPr>
              <a:t>→</a:t>
            </a:r>
            <a:r>
              <a:rPr lang="zh-TW" altLang="en-US" sz="1600" b="1" i="0" dirty="0">
                <a:solidFill>
                  <a:srgbClr val="252525"/>
                </a:solidFill>
                <a:effectLst/>
                <a:latin typeface="Roboto" panose="02000000000000000000" pitchFamily="2" charset="0"/>
              </a:rPr>
              <a:t> </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競賽</a:t>
            </a:r>
            <a:r>
              <a:rPr lang="zh-TW" altLang="en-US" sz="1600" b="1" u="sng"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名稱</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u="sng"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名次</a:t>
            </a:r>
            <a:r>
              <a:rPr lang="zh-TW" altLang="en-US" sz="1650" b="1" dirty="0">
                <a:solidFill>
                  <a:srgbClr val="C40F0F"/>
                </a:solidFill>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填寫</a:t>
            </a:r>
          </a:p>
        </p:txBody>
      </p:sp>
      <p:sp>
        <p:nvSpPr>
          <p:cNvPr id="38" name="橢圓 37">
            <a:extLst>
              <a:ext uri="{FF2B5EF4-FFF2-40B4-BE49-F238E27FC236}">
                <a16:creationId xmlns:a16="http://schemas.microsoft.com/office/drawing/2014/main" id="{376879C4-38C3-487A-3765-CBB26F1619C9}"/>
              </a:ext>
            </a:extLst>
          </p:cNvPr>
          <p:cNvSpPr/>
          <p:nvPr/>
        </p:nvSpPr>
        <p:spPr>
          <a:xfrm>
            <a:off x="6035849" y="2692293"/>
            <a:ext cx="350837" cy="333541"/>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7" name="Picture 4" descr="错误标记已拒绝的符号不批准错误确定错误选择完成标记符号向量例证- 插画包括有图画, 图标: 198898008">
            <a:extLst>
              <a:ext uri="{FF2B5EF4-FFF2-40B4-BE49-F238E27FC236}">
                <a16:creationId xmlns:a16="http://schemas.microsoft.com/office/drawing/2014/main" id="{EF1FEA8D-8B46-43EC-60C8-F02922D719C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30484" y="2490053"/>
            <a:ext cx="600946" cy="600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C4970D30-8121-459A-9859-8DCD5B3AEE86}"/>
              </a:ext>
            </a:extLst>
          </p:cNvPr>
          <p:cNvPicPr>
            <a:picLocks noChangeAspect="1"/>
          </p:cNvPicPr>
          <p:nvPr/>
        </p:nvPicPr>
        <p:blipFill rotWithShape="1">
          <a:blip r:embed="rId3">
            <a:extLst>
              <a:ext uri="{28A0092B-C50C-407E-A947-70E740481C1C}">
                <a14:useLocalDpi xmlns:a14="http://schemas.microsoft.com/office/drawing/2010/main" val="0"/>
              </a:ext>
            </a:extLst>
          </a:blip>
          <a:srcRect t="246" b="246"/>
          <a:stretch/>
        </p:blipFill>
        <p:spPr>
          <a:xfrm>
            <a:off x="4425973" y="959355"/>
            <a:ext cx="4297490" cy="5844103"/>
          </a:xfrm>
          <a:prstGeom prst="rect">
            <a:avLst/>
          </a:prstGeom>
        </p:spPr>
      </p:pic>
      <p:cxnSp>
        <p:nvCxnSpPr>
          <p:cNvPr id="93" name="直接连接符 42">
            <a:extLst>
              <a:ext uri="{FF2B5EF4-FFF2-40B4-BE49-F238E27FC236}">
                <a16:creationId xmlns:a16="http://schemas.microsoft.com/office/drawing/2014/main" id="{2F665846-9C60-44C9-9595-9EC7F9322141}"/>
              </a:ext>
            </a:extLst>
          </p:cNvPr>
          <p:cNvCxnSpPr>
            <a:cxnSpLocks/>
          </p:cNvCxnSpPr>
          <p:nvPr/>
        </p:nvCxnSpPr>
        <p:spPr>
          <a:xfrm>
            <a:off x="777310" y="75426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4" name="Freeform 6">
            <a:extLst>
              <a:ext uri="{FF2B5EF4-FFF2-40B4-BE49-F238E27FC236}">
                <a16:creationId xmlns:a16="http://schemas.microsoft.com/office/drawing/2014/main" id="{71AA52EC-7DB1-4E87-8C0D-FAA1C5227515}"/>
              </a:ext>
            </a:extLst>
          </p:cNvPr>
          <p:cNvSpPr>
            <a:spLocks noEditPoints="1"/>
          </p:cNvSpPr>
          <p:nvPr/>
        </p:nvSpPr>
        <p:spPr bwMode="auto">
          <a:xfrm>
            <a:off x="7986983" y="26091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5" name="標題 1"/>
          <p:cNvSpPr txBox="1">
            <a:spLocks/>
          </p:cNvSpPr>
          <p:nvPr/>
        </p:nvSpPr>
        <p:spPr bwMode="auto">
          <a:xfrm>
            <a:off x="729724" y="299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拾壹</a:t>
            </a:r>
            <a:r>
              <a:rPr lang="zh-TW" altLang="en-US" sz="3000" b="1" dirty="0">
                <a:solidFill>
                  <a:srgbClr val="002060"/>
                </a:solidFill>
                <a:latin typeface="微軟正黑體" panose="020B0604030504040204" pitchFamily="34" charset="-120"/>
                <a:ea typeface="微軟正黑體" panose="020B0604030504040204" pitchFamily="34" charset="-120"/>
              </a:rPr>
              <a:t>、報名表件填寫範例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一般生（</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97" name="投影片編號版面配置區 4">
            <a:extLst>
              <a:ext uri="{FF2B5EF4-FFF2-40B4-BE49-F238E27FC236}">
                <a16:creationId xmlns:a16="http://schemas.microsoft.com/office/drawing/2014/main" id="{64EBD240-6275-48DB-882C-9CDC7190591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6" name="矩形 105">
            <a:extLst>
              <a:ext uri="{FF2B5EF4-FFF2-40B4-BE49-F238E27FC236}">
                <a16:creationId xmlns:a16="http://schemas.microsoft.com/office/drawing/2014/main" id="{EC912DDC-81AF-427A-BB8A-41A87310C059}"/>
              </a:ext>
            </a:extLst>
          </p:cNvPr>
          <p:cNvSpPr/>
          <p:nvPr/>
        </p:nvSpPr>
        <p:spPr>
          <a:xfrm>
            <a:off x="4439343" y="924184"/>
            <a:ext cx="727032" cy="373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7" name="圖片 106">
            <a:extLst>
              <a:ext uri="{FF2B5EF4-FFF2-40B4-BE49-F238E27FC236}">
                <a16:creationId xmlns:a16="http://schemas.microsoft.com/office/drawing/2014/main" id="{16F56A9E-EF07-4A85-88EA-A01F20AD4DD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7115" y="3905987"/>
            <a:ext cx="2967508" cy="1512000"/>
          </a:xfrm>
          <a:prstGeom prst="rect">
            <a:avLst/>
          </a:prstGeom>
        </p:spPr>
      </p:pic>
      <p:sp>
        <p:nvSpPr>
          <p:cNvPr id="109" name="矩形 108">
            <a:extLst>
              <a:ext uri="{FF2B5EF4-FFF2-40B4-BE49-F238E27FC236}">
                <a16:creationId xmlns:a16="http://schemas.microsoft.com/office/drawing/2014/main" id="{FB7CAF82-AFFF-4621-B55D-FDCF89F51767}"/>
              </a:ext>
            </a:extLst>
          </p:cNvPr>
          <p:cNvSpPr/>
          <p:nvPr/>
        </p:nvSpPr>
        <p:spPr bwMode="auto">
          <a:xfrm>
            <a:off x="374020" y="3040732"/>
            <a:ext cx="3473768"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400" dirty="0">
                <a:solidFill>
                  <a:srgbClr val="0070C0"/>
                </a:solidFill>
                <a:latin typeface="微軟正黑體" pitchFamily="34" charset="-120"/>
                <a:ea typeface="微軟正黑體" pitchFamily="34" charset="-120"/>
              </a:rPr>
              <a:t>   請將學生「</a:t>
            </a:r>
            <a:r>
              <a:rPr lang="en-US" altLang="zh-TW" sz="1400" dirty="0">
                <a:solidFill>
                  <a:srgbClr val="0070C0"/>
                </a:solidFill>
                <a:latin typeface="微軟正黑體" pitchFamily="34" charset="-120"/>
                <a:ea typeface="微軟正黑體" pitchFamily="34" charset="-120"/>
              </a:rPr>
              <a:t>115</a:t>
            </a:r>
            <a:r>
              <a:rPr lang="zh-TW" altLang="zh-TW" sz="1400" dirty="0">
                <a:solidFill>
                  <a:srgbClr val="0070C0"/>
                </a:solidFill>
                <a:latin typeface="微軟正黑體" pitchFamily="34" charset="-120"/>
                <a:ea typeface="微軟正黑體" pitchFamily="34" charset="-120"/>
              </a:rPr>
              <a:t>學年度五專入學專用</a:t>
            </a:r>
            <a:r>
              <a:rPr lang="zh-TW" altLang="en-US" sz="1400" dirty="0">
                <a:solidFill>
                  <a:srgbClr val="0070C0"/>
                </a:solidFill>
                <a:latin typeface="微軟正黑體" pitchFamily="34" charset="-120"/>
                <a:ea typeface="微軟正黑體" pitchFamily="34" charset="-120"/>
              </a:rPr>
              <a:t>優先</a:t>
            </a:r>
            <a:r>
              <a:rPr lang="zh-TW" altLang="zh-TW" sz="1400" dirty="0">
                <a:solidFill>
                  <a:srgbClr val="0070C0"/>
                </a:solidFill>
                <a:latin typeface="微軟正黑體" pitchFamily="34" charset="-120"/>
                <a:ea typeface="微軟正黑體" pitchFamily="34" charset="-120"/>
              </a:rPr>
              <a:t>免試入學比序項目積分證明單</a:t>
            </a:r>
            <a:r>
              <a:rPr lang="zh-TW" altLang="en-US" sz="1400" dirty="0">
                <a:solidFill>
                  <a:srgbClr val="0070C0"/>
                </a:solidFill>
                <a:latin typeface="微軟正黑體" pitchFamily="34" charset="-120"/>
                <a:ea typeface="微軟正黑體" pitchFamily="34" charset="-120"/>
              </a:rPr>
              <a:t>」正本中，</a:t>
            </a:r>
            <a:r>
              <a:rPr lang="zh-TW" altLang="en-US" sz="1400" b="1" dirty="0">
                <a:solidFill>
                  <a:srgbClr val="C00000"/>
                </a:solidFill>
                <a:latin typeface="微軟正黑體" pitchFamily="34" charset="-120"/>
                <a:ea typeface="微軟正黑體" pitchFamily="34" charset="-120"/>
              </a:rPr>
              <a:t>已審核確認後之項目勾選 </a:t>
            </a:r>
          </a:p>
        </p:txBody>
      </p:sp>
      <p:sp>
        <p:nvSpPr>
          <p:cNvPr id="110" name="矩形 109">
            <a:extLst>
              <a:ext uri="{FF2B5EF4-FFF2-40B4-BE49-F238E27FC236}">
                <a16:creationId xmlns:a16="http://schemas.microsoft.com/office/drawing/2014/main" id="{58EE2DBF-B9E8-45EB-986F-C6190CAB5305}"/>
              </a:ext>
            </a:extLst>
          </p:cNvPr>
          <p:cNvSpPr/>
          <p:nvPr/>
        </p:nvSpPr>
        <p:spPr>
          <a:xfrm>
            <a:off x="4497425" y="3834102"/>
            <a:ext cx="2631383" cy="13476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1" name="矩形 110">
            <a:extLst>
              <a:ext uri="{FF2B5EF4-FFF2-40B4-BE49-F238E27FC236}">
                <a16:creationId xmlns:a16="http://schemas.microsoft.com/office/drawing/2014/main" id="{220DF10A-86EC-4E01-8C0E-2376C735D9B2}"/>
              </a:ext>
            </a:extLst>
          </p:cNvPr>
          <p:cNvSpPr/>
          <p:nvPr/>
        </p:nvSpPr>
        <p:spPr>
          <a:xfrm>
            <a:off x="4492958" y="3568394"/>
            <a:ext cx="2645618" cy="2657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5" name="矩形 114">
            <a:extLst>
              <a:ext uri="{FF2B5EF4-FFF2-40B4-BE49-F238E27FC236}">
                <a16:creationId xmlns:a16="http://schemas.microsoft.com/office/drawing/2014/main" id="{1FB3B2B2-E16D-4713-A33F-2C6A142DA5B8}"/>
              </a:ext>
            </a:extLst>
          </p:cNvPr>
          <p:cNvSpPr/>
          <p:nvPr/>
        </p:nvSpPr>
        <p:spPr>
          <a:xfrm>
            <a:off x="4497425" y="6462893"/>
            <a:ext cx="4161219" cy="3255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0" name="矩形 119">
            <a:extLst>
              <a:ext uri="{FF2B5EF4-FFF2-40B4-BE49-F238E27FC236}">
                <a16:creationId xmlns:a16="http://schemas.microsoft.com/office/drawing/2014/main" id="{4E3758B1-6633-4FD5-BE98-240E4D3EB8A1}"/>
              </a:ext>
            </a:extLst>
          </p:cNvPr>
          <p:cNvSpPr/>
          <p:nvPr/>
        </p:nvSpPr>
        <p:spPr>
          <a:xfrm>
            <a:off x="7803970" y="1336653"/>
            <a:ext cx="854674" cy="34394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1" name="矩形 120">
            <a:extLst>
              <a:ext uri="{FF2B5EF4-FFF2-40B4-BE49-F238E27FC236}">
                <a16:creationId xmlns:a16="http://schemas.microsoft.com/office/drawing/2014/main" id="{2F57CB59-175A-419A-8610-8185547BE5BF}"/>
              </a:ext>
            </a:extLst>
          </p:cNvPr>
          <p:cNvSpPr/>
          <p:nvPr/>
        </p:nvSpPr>
        <p:spPr>
          <a:xfrm>
            <a:off x="7154478" y="3585236"/>
            <a:ext cx="1520068" cy="159653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22" name="直線單箭頭接點 121">
            <a:extLst>
              <a:ext uri="{FF2B5EF4-FFF2-40B4-BE49-F238E27FC236}">
                <a16:creationId xmlns:a16="http://schemas.microsoft.com/office/drawing/2014/main" id="{0D40126C-45E2-4930-949D-6BF7D9220DE0}"/>
              </a:ext>
            </a:extLst>
          </p:cNvPr>
          <p:cNvCxnSpPr>
            <a:cxnSpLocks/>
            <a:endCxn id="179" idx="3"/>
          </p:cNvCxnSpPr>
          <p:nvPr/>
        </p:nvCxnSpPr>
        <p:spPr>
          <a:xfrm flipH="1">
            <a:off x="3654535" y="4391453"/>
            <a:ext cx="836152" cy="24324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投影片編號版面配置區 1">
            <a:extLst>
              <a:ext uri="{FF2B5EF4-FFF2-40B4-BE49-F238E27FC236}">
                <a16:creationId xmlns:a16="http://schemas.microsoft.com/office/drawing/2014/main" id="{73FB049E-797C-4815-BB4C-ADAF26209F3D}"/>
              </a:ext>
            </a:extLst>
          </p:cNvPr>
          <p:cNvSpPr txBox="1">
            <a:spLocks/>
          </p:cNvSpPr>
          <p:nvPr/>
        </p:nvSpPr>
        <p:spPr>
          <a:xfrm>
            <a:off x="7244909" y="5738815"/>
            <a:ext cx="1100138" cy="273844"/>
          </a:xfrm>
          <a:prstGeom prst="rect">
            <a:avLst/>
          </a:prstGeom>
        </p:spPr>
        <p:txBody>
          <a:bodyPr anchor="ctr"/>
          <a:lstStyle/>
          <a:p>
            <a:pPr algn="r">
              <a:defRPr/>
            </a:pPr>
            <a:endParaRPr lang="zh-TW" altLang="en-US" sz="900" dirty="0">
              <a:solidFill>
                <a:schemeClr val="tx1">
                  <a:tint val="75000"/>
                </a:schemeClr>
              </a:solidFill>
            </a:endParaRPr>
          </a:p>
        </p:txBody>
      </p:sp>
      <p:cxnSp>
        <p:nvCxnSpPr>
          <p:cNvPr id="125" name="直線單箭頭接點 124">
            <a:extLst>
              <a:ext uri="{FF2B5EF4-FFF2-40B4-BE49-F238E27FC236}">
                <a16:creationId xmlns:a16="http://schemas.microsoft.com/office/drawing/2014/main" id="{4ACE47F0-99D6-4A5B-B348-4483EA9624B5}"/>
              </a:ext>
            </a:extLst>
          </p:cNvPr>
          <p:cNvCxnSpPr>
            <a:cxnSpLocks/>
            <a:endCxn id="178" idx="3"/>
          </p:cNvCxnSpPr>
          <p:nvPr/>
        </p:nvCxnSpPr>
        <p:spPr>
          <a:xfrm flipH="1" flipV="1">
            <a:off x="4163106" y="2594705"/>
            <a:ext cx="460581" cy="94373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8" name="淘宝网Chenying0907出品 1">
            <a:extLst>
              <a:ext uri="{FF2B5EF4-FFF2-40B4-BE49-F238E27FC236}">
                <a16:creationId xmlns:a16="http://schemas.microsoft.com/office/drawing/2014/main" id="{335F5C7D-B6AC-4345-BFFB-D5388B6A510A}"/>
              </a:ext>
            </a:extLst>
          </p:cNvPr>
          <p:cNvGrpSpPr>
            <a:grpSpLocks/>
          </p:cNvGrpSpPr>
          <p:nvPr/>
        </p:nvGrpSpPr>
        <p:grpSpPr bwMode="auto">
          <a:xfrm>
            <a:off x="421610" y="880631"/>
            <a:ext cx="839391" cy="776288"/>
            <a:chOff x="3392486" y="1165291"/>
            <a:chExt cx="5736833" cy="5045287"/>
          </a:xfrm>
        </p:grpSpPr>
        <p:pic>
          <p:nvPicPr>
            <p:cNvPr id="129" name="图片 2">
              <a:extLst>
                <a:ext uri="{FF2B5EF4-FFF2-40B4-BE49-F238E27FC236}">
                  <a16:creationId xmlns:a16="http://schemas.microsoft.com/office/drawing/2014/main" id="{66EFEA84-4D84-4AC0-9E0E-C3A600E422D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淘宝网Chenying0907出品 5619">
              <a:extLst>
                <a:ext uri="{FF2B5EF4-FFF2-40B4-BE49-F238E27FC236}">
                  <a16:creationId xmlns:a16="http://schemas.microsoft.com/office/drawing/2014/main" id="{C472372B-99F6-4CC7-BB4B-EAAC52A95DC3}"/>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1" name="淘宝网Chenying0907出品 5627">
              <a:extLst>
                <a:ext uri="{FF2B5EF4-FFF2-40B4-BE49-F238E27FC236}">
                  <a16:creationId xmlns:a16="http://schemas.microsoft.com/office/drawing/2014/main" id="{95869E63-8AEF-4AC6-A271-C3B10DA9F5A8}"/>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32" name="淘宝网Chenying0907出品 5631">
              <a:extLst>
                <a:ext uri="{FF2B5EF4-FFF2-40B4-BE49-F238E27FC236}">
                  <a16:creationId xmlns:a16="http://schemas.microsoft.com/office/drawing/2014/main" id="{D99FEA55-3B02-4216-8872-B0468BDD1E7B}"/>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33" name="淘宝网Chenying0907出品 5619">
              <a:extLst>
                <a:ext uri="{FF2B5EF4-FFF2-40B4-BE49-F238E27FC236}">
                  <a16:creationId xmlns:a16="http://schemas.microsoft.com/office/drawing/2014/main" id="{DF69E651-1C78-44AE-9F33-5D5CCEF8D8A5}"/>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134" name="淘宝网Chenying0907出品 5623">
              <a:extLst>
                <a:ext uri="{FF2B5EF4-FFF2-40B4-BE49-F238E27FC236}">
                  <a16:creationId xmlns:a16="http://schemas.microsoft.com/office/drawing/2014/main" id="{06F4FAA6-E64D-4F6B-99D1-0B8BDC044340}"/>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135" name="Group 5788">
              <a:extLst>
                <a:ext uri="{FF2B5EF4-FFF2-40B4-BE49-F238E27FC236}">
                  <a16:creationId xmlns:a16="http://schemas.microsoft.com/office/drawing/2014/main" id="{B8F459F2-EAA1-419A-A30C-6ADC89AC6B45}"/>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74" name="淘宝网Chenying0907出品 5789">
                <a:extLst>
                  <a:ext uri="{FF2B5EF4-FFF2-40B4-BE49-F238E27FC236}">
                    <a16:creationId xmlns:a16="http://schemas.microsoft.com/office/drawing/2014/main" id="{E69D9B85-A1A1-4CFA-A7C6-A121FB3777B0}"/>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75" name="淘宝网Chenying0907出品 5790">
                <a:extLst>
                  <a:ext uri="{FF2B5EF4-FFF2-40B4-BE49-F238E27FC236}">
                    <a16:creationId xmlns:a16="http://schemas.microsoft.com/office/drawing/2014/main" id="{6FA5471A-26EA-4B13-8C16-0308852DD1A3}"/>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136" name="Group 5638">
              <a:extLst>
                <a:ext uri="{FF2B5EF4-FFF2-40B4-BE49-F238E27FC236}">
                  <a16:creationId xmlns:a16="http://schemas.microsoft.com/office/drawing/2014/main" id="{1E260CAA-474A-4E06-8017-40EC99255135}"/>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72" name="淘宝网Chenying0907出品 5639">
                <a:extLst>
                  <a:ext uri="{FF2B5EF4-FFF2-40B4-BE49-F238E27FC236}">
                    <a16:creationId xmlns:a16="http://schemas.microsoft.com/office/drawing/2014/main" id="{7445F253-856A-4FCA-AA29-BBDC52637EF2}"/>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73" name="淘宝网Chenying0907出品 5640">
                <a:extLst>
                  <a:ext uri="{FF2B5EF4-FFF2-40B4-BE49-F238E27FC236}">
                    <a16:creationId xmlns:a16="http://schemas.microsoft.com/office/drawing/2014/main" id="{0A9EB359-E368-4397-896E-94752B95C1B9}"/>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137" name="淘宝网Chenying0907出品 10">
              <a:extLst>
                <a:ext uri="{FF2B5EF4-FFF2-40B4-BE49-F238E27FC236}">
                  <a16:creationId xmlns:a16="http://schemas.microsoft.com/office/drawing/2014/main" id="{62BD1944-DC18-4074-854D-144A10E96890}"/>
                </a:ext>
              </a:extLst>
            </p:cNvPr>
            <p:cNvGrpSpPr>
              <a:grpSpLocks/>
            </p:cNvGrpSpPr>
            <p:nvPr/>
          </p:nvGrpSpPr>
          <p:grpSpPr bwMode="auto">
            <a:xfrm>
              <a:off x="4585523" y="1271914"/>
              <a:ext cx="4353645" cy="3457512"/>
              <a:chOff x="4585524" y="1271913"/>
              <a:chExt cx="4353648" cy="3457509"/>
            </a:xfrm>
          </p:grpSpPr>
          <p:grpSp>
            <p:nvGrpSpPr>
              <p:cNvPr id="144" name="淘宝网Chenying0907出品 17">
                <a:extLst>
                  <a:ext uri="{FF2B5EF4-FFF2-40B4-BE49-F238E27FC236}">
                    <a16:creationId xmlns:a16="http://schemas.microsoft.com/office/drawing/2014/main" id="{4A83A69D-977D-4281-995A-C8E833A25C20}"/>
                  </a:ext>
                </a:extLst>
              </p:cNvPr>
              <p:cNvGrpSpPr>
                <a:grpSpLocks/>
              </p:cNvGrpSpPr>
              <p:nvPr/>
            </p:nvGrpSpPr>
            <p:grpSpPr bwMode="auto">
              <a:xfrm>
                <a:off x="4585524" y="1778245"/>
                <a:ext cx="1411857" cy="2951177"/>
                <a:chOff x="4400552" y="1170243"/>
                <a:chExt cx="1411857" cy="2951180"/>
              </a:xfrm>
            </p:grpSpPr>
            <p:sp>
              <p:nvSpPr>
                <p:cNvPr id="166" name="淘宝网Chenying0907出品 5702">
                  <a:extLst>
                    <a:ext uri="{FF2B5EF4-FFF2-40B4-BE49-F238E27FC236}">
                      <a16:creationId xmlns:a16="http://schemas.microsoft.com/office/drawing/2014/main" id="{9A70B073-0248-48CF-A1D2-91F6B952A298}"/>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7" name="淘宝网Chenying0907出品 5704">
                  <a:extLst>
                    <a:ext uri="{FF2B5EF4-FFF2-40B4-BE49-F238E27FC236}">
                      <a16:creationId xmlns:a16="http://schemas.microsoft.com/office/drawing/2014/main" id="{C32C13EB-B2F9-4BB6-9829-DAC43CBE8B84}"/>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8" name="淘宝网Chenying0907出品 5715">
                  <a:extLst>
                    <a:ext uri="{FF2B5EF4-FFF2-40B4-BE49-F238E27FC236}">
                      <a16:creationId xmlns:a16="http://schemas.microsoft.com/office/drawing/2014/main" id="{EC176E18-C84B-4C8B-ABB2-0EFADCA4DB7C}"/>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9" name="淘宝网Chenying0907出品 5716">
                  <a:extLst>
                    <a:ext uri="{FF2B5EF4-FFF2-40B4-BE49-F238E27FC236}">
                      <a16:creationId xmlns:a16="http://schemas.microsoft.com/office/drawing/2014/main" id="{85CA2DBF-A9F0-42AE-8E8E-A41DA55763D9}"/>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70" name="淘宝网Chenying0907出品 5717">
                  <a:extLst>
                    <a:ext uri="{FF2B5EF4-FFF2-40B4-BE49-F238E27FC236}">
                      <a16:creationId xmlns:a16="http://schemas.microsoft.com/office/drawing/2014/main" id="{0FBE9600-B445-4872-A50A-39D05597277F}"/>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71" name="淘宝网Chenying0907出品 5703">
                  <a:extLst>
                    <a:ext uri="{FF2B5EF4-FFF2-40B4-BE49-F238E27FC236}">
                      <a16:creationId xmlns:a16="http://schemas.microsoft.com/office/drawing/2014/main" id="{5ECFB7A6-93A1-4A7B-B656-0EEFABF6529B}"/>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45" name="淘宝网Chenying0907出品 18">
                <a:extLst>
                  <a:ext uri="{FF2B5EF4-FFF2-40B4-BE49-F238E27FC236}">
                    <a16:creationId xmlns:a16="http://schemas.microsoft.com/office/drawing/2014/main" id="{F6BE48BE-6B39-4BAE-9DA7-67E3DE622472}"/>
                  </a:ext>
                </a:extLst>
              </p:cNvPr>
              <p:cNvGrpSpPr>
                <a:grpSpLocks/>
              </p:cNvGrpSpPr>
              <p:nvPr/>
            </p:nvGrpSpPr>
            <p:grpSpPr bwMode="auto">
              <a:xfrm rot="781172">
                <a:off x="5242049" y="1323326"/>
                <a:ext cx="1411857" cy="2951177"/>
                <a:chOff x="4400552" y="1170242"/>
                <a:chExt cx="1411857" cy="2951181"/>
              </a:xfrm>
            </p:grpSpPr>
            <p:sp>
              <p:nvSpPr>
                <p:cNvPr id="160" name="淘宝网Chenying0907出品 5702">
                  <a:extLst>
                    <a:ext uri="{FF2B5EF4-FFF2-40B4-BE49-F238E27FC236}">
                      <a16:creationId xmlns:a16="http://schemas.microsoft.com/office/drawing/2014/main" id="{312B675F-B1DC-441E-9922-5B27491A1331}"/>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1" name="淘宝网Chenying0907出品 5704">
                  <a:extLst>
                    <a:ext uri="{FF2B5EF4-FFF2-40B4-BE49-F238E27FC236}">
                      <a16:creationId xmlns:a16="http://schemas.microsoft.com/office/drawing/2014/main" id="{E1F00402-3394-48FD-845C-E6ADB3A19499}"/>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2" name="淘宝网Chenying0907出品 5715">
                  <a:extLst>
                    <a:ext uri="{FF2B5EF4-FFF2-40B4-BE49-F238E27FC236}">
                      <a16:creationId xmlns:a16="http://schemas.microsoft.com/office/drawing/2014/main" id="{8110108E-E22A-4180-A298-0218782C5279}"/>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3" name="淘宝网Chenying0907出品 5716">
                  <a:extLst>
                    <a:ext uri="{FF2B5EF4-FFF2-40B4-BE49-F238E27FC236}">
                      <a16:creationId xmlns:a16="http://schemas.microsoft.com/office/drawing/2014/main" id="{88935B6B-8EE6-4CB4-AA01-68F5347B735A}"/>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4" name="淘宝网Chenying0907出品 5717">
                  <a:extLst>
                    <a:ext uri="{FF2B5EF4-FFF2-40B4-BE49-F238E27FC236}">
                      <a16:creationId xmlns:a16="http://schemas.microsoft.com/office/drawing/2014/main" id="{0261F41F-2DFA-4FA6-925C-6FBD83D25F8D}"/>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 name="淘宝网Chenying0907出品 5703">
                  <a:extLst>
                    <a:ext uri="{FF2B5EF4-FFF2-40B4-BE49-F238E27FC236}">
                      <a16:creationId xmlns:a16="http://schemas.microsoft.com/office/drawing/2014/main" id="{2229CF1F-906C-41FC-94CB-B205FA0A9FFB}"/>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46" name="淘宝网Chenying0907出品 19">
                <a:extLst>
                  <a:ext uri="{FF2B5EF4-FFF2-40B4-BE49-F238E27FC236}">
                    <a16:creationId xmlns:a16="http://schemas.microsoft.com/office/drawing/2014/main" id="{BACF9FF2-597A-4A37-A052-F7A2BB16235A}"/>
                  </a:ext>
                </a:extLst>
              </p:cNvPr>
              <p:cNvGrpSpPr>
                <a:grpSpLocks/>
              </p:cNvGrpSpPr>
              <p:nvPr/>
            </p:nvGrpSpPr>
            <p:grpSpPr bwMode="auto">
              <a:xfrm rot="1701895">
                <a:off x="6140258" y="1271913"/>
                <a:ext cx="1411857" cy="2951177"/>
                <a:chOff x="4400548" y="1170243"/>
                <a:chExt cx="1411855" cy="2951179"/>
              </a:xfrm>
            </p:grpSpPr>
            <p:sp>
              <p:nvSpPr>
                <p:cNvPr id="154" name="淘宝网Chenying0907出品 5702">
                  <a:extLst>
                    <a:ext uri="{FF2B5EF4-FFF2-40B4-BE49-F238E27FC236}">
                      <a16:creationId xmlns:a16="http://schemas.microsoft.com/office/drawing/2014/main" id="{468A4AB0-01E5-4517-805E-DB418E46FDA6}"/>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5" name="淘宝网Chenying0907出品 5704">
                  <a:extLst>
                    <a:ext uri="{FF2B5EF4-FFF2-40B4-BE49-F238E27FC236}">
                      <a16:creationId xmlns:a16="http://schemas.microsoft.com/office/drawing/2014/main" id="{A41CB6E0-B757-4A85-944B-0E03DC7104F4}"/>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6" name="淘宝网Chenying0907出品 5715">
                  <a:extLst>
                    <a:ext uri="{FF2B5EF4-FFF2-40B4-BE49-F238E27FC236}">
                      <a16:creationId xmlns:a16="http://schemas.microsoft.com/office/drawing/2014/main" id="{388168C0-FF6A-4A95-87E6-204E1311A2E3}"/>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7" name="淘宝网Chenying0907出品 5716">
                  <a:extLst>
                    <a:ext uri="{FF2B5EF4-FFF2-40B4-BE49-F238E27FC236}">
                      <a16:creationId xmlns:a16="http://schemas.microsoft.com/office/drawing/2014/main" id="{E8036255-F572-435E-8493-1DB8C5DFB184}"/>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8" name="淘宝网Chenying0907出品 5717">
                  <a:extLst>
                    <a:ext uri="{FF2B5EF4-FFF2-40B4-BE49-F238E27FC236}">
                      <a16:creationId xmlns:a16="http://schemas.microsoft.com/office/drawing/2014/main" id="{6A4E91F9-0D1B-4CCF-A493-ED649B33FCC1}"/>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9" name="淘宝网Chenying0907出品 5703">
                  <a:extLst>
                    <a:ext uri="{FF2B5EF4-FFF2-40B4-BE49-F238E27FC236}">
                      <a16:creationId xmlns:a16="http://schemas.microsoft.com/office/drawing/2014/main" id="{0A3B4E37-AD95-4385-9F59-A3A28D42B41E}"/>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47" name="淘宝网Chenying0907出品 20">
                <a:extLst>
                  <a:ext uri="{FF2B5EF4-FFF2-40B4-BE49-F238E27FC236}">
                    <a16:creationId xmlns:a16="http://schemas.microsoft.com/office/drawing/2014/main" id="{F20072EC-CBBE-4489-8AE1-DED912CD8493}"/>
                  </a:ext>
                </a:extLst>
              </p:cNvPr>
              <p:cNvGrpSpPr>
                <a:grpSpLocks/>
              </p:cNvGrpSpPr>
              <p:nvPr/>
            </p:nvGrpSpPr>
            <p:grpSpPr bwMode="auto">
              <a:xfrm rot="2920266">
                <a:off x="6757655" y="1950494"/>
                <a:ext cx="1411858" cy="2951176"/>
                <a:chOff x="4400552" y="1170242"/>
                <a:chExt cx="1411857" cy="2951182"/>
              </a:xfrm>
            </p:grpSpPr>
            <p:sp>
              <p:nvSpPr>
                <p:cNvPr id="148" name="淘宝网Chenying0907出品 5702">
                  <a:extLst>
                    <a:ext uri="{FF2B5EF4-FFF2-40B4-BE49-F238E27FC236}">
                      <a16:creationId xmlns:a16="http://schemas.microsoft.com/office/drawing/2014/main" id="{877E7412-EF02-4AA0-866F-800B75B3A887}"/>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9" name="淘宝网Chenying0907出品 5704">
                  <a:extLst>
                    <a:ext uri="{FF2B5EF4-FFF2-40B4-BE49-F238E27FC236}">
                      <a16:creationId xmlns:a16="http://schemas.microsoft.com/office/drawing/2014/main" id="{9EA94550-9974-4C94-BA9C-3CFDE715D651}"/>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0" name="淘宝网Chenying0907出品 5715">
                  <a:extLst>
                    <a:ext uri="{FF2B5EF4-FFF2-40B4-BE49-F238E27FC236}">
                      <a16:creationId xmlns:a16="http://schemas.microsoft.com/office/drawing/2014/main" id="{25270EE6-3C83-46B4-BF82-4C332F20ADE5}"/>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1" name="淘宝网Chenying0907出品 5716">
                  <a:extLst>
                    <a:ext uri="{FF2B5EF4-FFF2-40B4-BE49-F238E27FC236}">
                      <a16:creationId xmlns:a16="http://schemas.microsoft.com/office/drawing/2014/main" id="{9EC2381A-2BC8-40EE-B516-1508F1534B78}"/>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 name="淘宝网Chenying0907出品 5717">
                  <a:extLst>
                    <a:ext uri="{FF2B5EF4-FFF2-40B4-BE49-F238E27FC236}">
                      <a16:creationId xmlns:a16="http://schemas.microsoft.com/office/drawing/2014/main" id="{B19273C3-3001-4DB3-A821-EB5B3A646934}"/>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 name="淘宝网Chenying0907出品 5703">
                  <a:extLst>
                    <a:ext uri="{FF2B5EF4-FFF2-40B4-BE49-F238E27FC236}">
                      <a16:creationId xmlns:a16="http://schemas.microsoft.com/office/drawing/2014/main" id="{D2D5D229-E7D2-4C26-8918-E5A520B5ED52}"/>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138" name="AutoShape 5699">
              <a:extLst>
                <a:ext uri="{FF2B5EF4-FFF2-40B4-BE49-F238E27FC236}">
                  <a16:creationId xmlns:a16="http://schemas.microsoft.com/office/drawing/2014/main" id="{939A478C-42B6-426F-9F98-8CFEBF00522A}"/>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139" name="淘宝网Chenying0907出品 12">
              <a:extLst>
                <a:ext uri="{FF2B5EF4-FFF2-40B4-BE49-F238E27FC236}">
                  <a16:creationId xmlns:a16="http://schemas.microsoft.com/office/drawing/2014/main" id="{B8E708FD-AF10-4878-96F7-880435A989BB}"/>
                </a:ext>
              </a:extLst>
            </p:cNvPr>
            <p:cNvGrpSpPr>
              <a:grpSpLocks/>
            </p:cNvGrpSpPr>
            <p:nvPr/>
          </p:nvGrpSpPr>
          <p:grpSpPr bwMode="auto">
            <a:xfrm>
              <a:off x="5249118" y="3524742"/>
              <a:ext cx="2602836" cy="2233477"/>
              <a:chOff x="9473194" y="1739131"/>
              <a:chExt cx="2602839" cy="2233476"/>
            </a:xfrm>
          </p:grpSpPr>
          <p:sp>
            <p:nvSpPr>
              <p:cNvPr id="141" name="淘宝网Chenying0907出品 5615">
                <a:extLst>
                  <a:ext uri="{FF2B5EF4-FFF2-40B4-BE49-F238E27FC236}">
                    <a16:creationId xmlns:a16="http://schemas.microsoft.com/office/drawing/2014/main" id="{953751FC-1DD8-4CFE-A35B-0DD9440FD93A}"/>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2" name="淘宝网Chenying0907出品 5615">
                <a:extLst>
                  <a:ext uri="{FF2B5EF4-FFF2-40B4-BE49-F238E27FC236}">
                    <a16:creationId xmlns:a16="http://schemas.microsoft.com/office/drawing/2014/main" id="{58B8A3E6-6C13-4F6D-BA2B-938009347100}"/>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43" name="淘宝网Chenying0907出品 5615">
                <a:extLst>
                  <a:ext uri="{FF2B5EF4-FFF2-40B4-BE49-F238E27FC236}">
                    <a16:creationId xmlns:a16="http://schemas.microsoft.com/office/drawing/2014/main" id="{C3D23D62-58C9-4A44-95F5-1605C6A141BE}"/>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40" name="淘宝网Chenying0907出品 5785">
              <a:extLst>
                <a:ext uri="{FF2B5EF4-FFF2-40B4-BE49-F238E27FC236}">
                  <a16:creationId xmlns:a16="http://schemas.microsoft.com/office/drawing/2014/main" id="{14BF467C-3B44-4408-A9D6-D59D35882CF6}"/>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76" name="文字方塊 109">
            <a:extLst>
              <a:ext uri="{FF2B5EF4-FFF2-40B4-BE49-F238E27FC236}">
                <a16:creationId xmlns:a16="http://schemas.microsoft.com/office/drawing/2014/main" id="{F3FA921B-0148-4D2E-9229-4EDB8F900DB7}"/>
              </a:ext>
            </a:extLst>
          </p:cNvPr>
          <p:cNvSpPr txBox="1">
            <a:spLocks noChangeArrowheads="1"/>
          </p:cNvSpPr>
          <p:nvPr/>
        </p:nvSpPr>
        <p:spPr bwMode="auto">
          <a:xfrm>
            <a:off x="1103521" y="950074"/>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一般生報名表範例（白色）</a:t>
            </a:r>
          </a:p>
        </p:txBody>
      </p:sp>
      <p:sp>
        <p:nvSpPr>
          <p:cNvPr id="177" name="矩形 176">
            <a:extLst>
              <a:ext uri="{FF2B5EF4-FFF2-40B4-BE49-F238E27FC236}">
                <a16:creationId xmlns:a16="http://schemas.microsoft.com/office/drawing/2014/main" id="{351C1B6A-713A-4BDE-81CD-CD41615BEFD0}"/>
              </a:ext>
            </a:extLst>
          </p:cNvPr>
          <p:cNvSpPr/>
          <p:nvPr/>
        </p:nvSpPr>
        <p:spPr>
          <a:xfrm>
            <a:off x="4497425" y="6052544"/>
            <a:ext cx="4161218" cy="391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78" name="表格 177">
            <a:extLst>
              <a:ext uri="{FF2B5EF4-FFF2-40B4-BE49-F238E27FC236}">
                <a16:creationId xmlns:a16="http://schemas.microsoft.com/office/drawing/2014/main" id="{3D45EB46-0E82-433A-BC99-4DEE60F15536}"/>
              </a:ext>
            </a:extLst>
          </p:cNvPr>
          <p:cNvGraphicFramePr>
            <a:graphicFrameLocks noGrp="1"/>
          </p:cNvGraphicFramePr>
          <p:nvPr>
            <p:extLst>
              <p:ext uri="{D42A27DB-BD31-4B8C-83A1-F6EECF244321}">
                <p14:modId xmlns:p14="http://schemas.microsoft.com/office/powerpoint/2010/main" val="723591010"/>
              </p:ext>
            </p:extLst>
          </p:nvPr>
        </p:nvGraphicFramePr>
        <p:xfrm>
          <a:off x="1516368" y="2392712"/>
          <a:ext cx="2646738" cy="403986"/>
        </p:xfrm>
        <a:graphic>
          <a:graphicData uri="http://schemas.openxmlformats.org/drawingml/2006/table">
            <a:tbl>
              <a:tblPr firstRow="1" bandRow="1">
                <a:tableStyleId>{5C22544A-7EE6-4342-B048-85BDC9FD1C3A}</a:tableStyleId>
              </a:tblPr>
              <a:tblGrid>
                <a:gridCol w="2090302">
                  <a:extLst>
                    <a:ext uri="{9D8B030D-6E8A-4147-A177-3AD203B41FA5}">
                      <a16:colId xmlns:a16="http://schemas.microsoft.com/office/drawing/2014/main" val="20000"/>
                    </a:ext>
                  </a:extLst>
                </a:gridCol>
                <a:gridCol w="556436">
                  <a:extLst>
                    <a:ext uri="{9D8B030D-6E8A-4147-A177-3AD203B41FA5}">
                      <a16:colId xmlns:a16="http://schemas.microsoft.com/office/drawing/2014/main" val="20001"/>
                    </a:ext>
                  </a:extLst>
                </a:gridCol>
              </a:tblGrid>
              <a:tr h="394311">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115</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115</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79" name="矩形 178">
            <a:extLst>
              <a:ext uri="{FF2B5EF4-FFF2-40B4-BE49-F238E27FC236}">
                <a16:creationId xmlns:a16="http://schemas.microsoft.com/office/drawing/2014/main" id="{6D3990A5-7578-4BDC-8905-1ABAE6512FE2}"/>
              </a:ext>
            </a:extLst>
          </p:cNvPr>
          <p:cNvSpPr/>
          <p:nvPr/>
        </p:nvSpPr>
        <p:spPr>
          <a:xfrm>
            <a:off x="2985404" y="3893229"/>
            <a:ext cx="669131" cy="14829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矩形 179">
            <a:extLst>
              <a:ext uri="{FF2B5EF4-FFF2-40B4-BE49-F238E27FC236}">
                <a16:creationId xmlns:a16="http://schemas.microsoft.com/office/drawing/2014/main" id="{5FD9E401-619F-48DA-A1A8-C261E88E83A7}"/>
              </a:ext>
            </a:extLst>
          </p:cNvPr>
          <p:cNvSpPr/>
          <p:nvPr/>
        </p:nvSpPr>
        <p:spPr bwMode="auto">
          <a:xfrm>
            <a:off x="9049986" y="1437679"/>
            <a:ext cx="1311050"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sp>
        <p:nvSpPr>
          <p:cNvPr id="181" name="矩形 180">
            <a:extLst>
              <a:ext uri="{FF2B5EF4-FFF2-40B4-BE49-F238E27FC236}">
                <a16:creationId xmlns:a16="http://schemas.microsoft.com/office/drawing/2014/main" id="{7EE751FF-414B-47B7-AED8-056E04C5EC5D}"/>
              </a:ext>
            </a:extLst>
          </p:cNvPr>
          <p:cNvSpPr/>
          <p:nvPr/>
        </p:nvSpPr>
        <p:spPr bwMode="auto">
          <a:xfrm>
            <a:off x="8824434" y="3288366"/>
            <a:ext cx="1264127"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grpSp>
        <p:nvGrpSpPr>
          <p:cNvPr id="182" name="群組 117">
            <a:extLst>
              <a:ext uri="{FF2B5EF4-FFF2-40B4-BE49-F238E27FC236}">
                <a16:creationId xmlns:a16="http://schemas.microsoft.com/office/drawing/2014/main" id="{B00460D4-CC60-4406-A1B1-9BE4DDEBE29F}"/>
              </a:ext>
            </a:extLst>
          </p:cNvPr>
          <p:cNvGrpSpPr>
            <a:grpSpLocks/>
          </p:cNvGrpSpPr>
          <p:nvPr/>
        </p:nvGrpSpPr>
        <p:grpSpPr bwMode="auto">
          <a:xfrm>
            <a:off x="750681" y="4806911"/>
            <a:ext cx="2361398" cy="1222152"/>
            <a:chOff x="1075909" y="4663149"/>
            <a:chExt cx="3095362" cy="1522019"/>
          </a:xfrm>
        </p:grpSpPr>
        <p:sp>
          <p:nvSpPr>
            <p:cNvPr id="183" name="矩形 182">
              <a:extLst>
                <a:ext uri="{FF2B5EF4-FFF2-40B4-BE49-F238E27FC236}">
                  <a16:creationId xmlns:a16="http://schemas.microsoft.com/office/drawing/2014/main" id="{0AF35E3A-CAA9-42B1-98F7-128C10F36635}"/>
                </a:ext>
              </a:extLst>
            </p:cNvPr>
            <p:cNvSpPr/>
            <p:nvPr/>
          </p:nvSpPr>
          <p:spPr bwMode="auto">
            <a:xfrm>
              <a:off x="1075909" y="5495241"/>
              <a:ext cx="3095362" cy="68992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defTabSz="726263">
                <a:spcBef>
                  <a:spcPct val="20000"/>
                </a:spcBef>
                <a:defRPr/>
              </a:pPr>
              <a:r>
                <a:rPr lang="zh-TW" altLang="en-US" sz="1500" dirty="0">
                  <a:solidFill>
                    <a:srgbClr val="0070C0"/>
                  </a:solidFill>
                  <a:latin typeface="微軟正黑體" pitchFamily="34" charset="-120"/>
                  <a:ea typeface="微軟正黑體" pitchFamily="34" charset="-120"/>
                </a:rPr>
                <a:t>  勾選黏貼在</a:t>
              </a:r>
              <a:r>
                <a:rPr lang="zh-TW" altLang="zh-TW" sz="1500" dirty="0">
                  <a:solidFill>
                    <a:srgbClr val="0070C0"/>
                  </a:solidFill>
                  <a:latin typeface="微軟正黑體" pitchFamily="34" charset="-120"/>
                  <a:ea typeface="微軟正黑體" pitchFamily="34" charset="-120"/>
                </a:rPr>
                <a:t>相關證明文件黏貼表</a:t>
              </a:r>
              <a:r>
                <a:rPr lang="zh-TW" altLang="en-US" sz="1500" dirty="0">
                  <a:solidFill>
                    <a:srgbClr val="0070C0"/>
                  </a:solidFill>
                  <a:latin typeface="微軟正黑體" pitchFamily="34" charset="-120"/>
                  <a:ea typeface="微軟正黑體" pitchFamily="34" charset="-120"/>
                </a:rPr>
                <a:t>中之證明文件</a:t>
              </a:r>
            </a:p>
          </p:txBody>
        </p:sp>
        <p:cxnSp>
          <p:nvCxnSpPr>
            <p:cNvPr id="184" name="直線單箭頭接點 183">
              <a:extLst>
                <a:ext uri="{FF2B5EF4-FFF2-40B4-BE49-F238E27FC236}">
                  <a16:creationId xmlns:a16="http://schemas.microsoft.com/office/drawing/2014/main" id="{F410B4A8-2E40-4457-BA23-433FCCA13683}"/>
                </a:ext>
              </a:extLst>
            </p:cNvPr>
            <p:cNvCxnSpPr>
              <a:cxnSpLocks/>
            </p:cNvCxnSpPr>
            <p:nvPr/>
          </p:nvCxnSpPr>
          <p:spPr>
            <a:xfrm flipH="1">
              <a:off x="3148572" y="4663149"/>
              <a:ext cx="766966" cy="8512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5" name="矩形 184">
            <a:extLst>
              <a:ext uri="{FF2B5EF4-FFF2-40B4-BE49-F238E27FC236}">
                <a16:creationId xmlns:a16="http://schemas.microsoft.com/office/drawing/2014/main" id="{4E3A30E8-AA16-41FE-AF92-96076835F16E}"/>
              </a:ext>
            </a:extLst>
          </p:cNvPr>
          <p:cNvSpPr/>
          <p:nvPr/>
        </p:nvSpPr>
        <p:spPr bwMode="auto">
          <a:xfrm>
            <a:off x="1584603" y="1600947"/>
            <a:ext cx="2578503"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spcBef>
                <a:spcPct val="20000"/>
              </a:spcBef>
              <a:defRPr/>
            </a:pPr>
            <a:r>
              <a:rPr lang="zh-TW" altLang="en-US" sz="1400" dirty="0">
                <a:solidFill>
                  <a:srgbClr val="0070C0"/>
                </a:solidFill>
                <a:latin typeface="微軟正黑體" pitchFamily="34" charset="-120"/>
                <a:ea typeface="微軟正黑體" pitchFamily="34" charset="-120"/>
              </a:rPr>
              <a:t>   勾選是否報考</a:t>
            </a:r>
            <a:r>
              <a:rPr lang="en-US" altLang="zh-TW" sz="1400" dirty="0">
                <a:solidFill>
                  <a:srgbClr val="0070C0"/>
                </a:solidFill>
                <a:latin typeface="微軟正黑體" pitchFamily="34" charset="-120"/>
                <a:ea typeface="微軟正黑體" pitchFamily="34" charset="-120"/>
              </a:rPr>
              <a:t>115</a:t>
            </a:r>
            <a:r>
              <a:rPr lang="zh-TW" altLang="en-US" sz="1400" dirty="0">
                <a:solidFill>
                  <a:srgbClr val="0070C0"/>
                </a:solidFill>
                <a:latin typeface="微軟正黑體" pitchFamily="34" charset="-120"/>
                <a:ea typeface="微軟正黑體" pitchFamily="34" charset="-120"/>
              </a:rPr>
              <a:t>國中教育會考並填寫國中教育會考准考證號碼</a:t>
            </a:r>
          </a:p>
        </p:txBody>
      </p:sp>
      <p:sp>
        <p:nvSpPr>
          <p:cNvPr id="186" name="矩形 185">
            <a:extLst>
              <a:ext uri="{FF2B5EF4-FFF2-40B4-BE49-F238E27FC236}">
                <a16:creationId xmlns:a16="http://schemas.microsoft.com/office/drawing/2014/main" id="{26A273A4-F969-4957-ABE1-562BFDBC8229}"/>
              </a:ext>
            </a:extLst>
          </p:cNvPr>
          <p:cNvSpPr/>
          <p:nvPr/>
        </p:nvSpPr>
        <p:spPr bwMode="auto">
          <a:xfrm>
            <a:off x="8956687" y="4124404"/>
            <a:ext cx="2798775" cy="18774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a:solidFill>
                  <a:srgbClr val="C00000"/>
                </a:solidFill>
                <a:latin typeface="微軟正黑體" pitchFamily="34" charset="-120"/>
                <a:ea typeface="微軟正黑體" pitchFamily="34" charset="-120"/>
              </a:rPr>
              <a:t>115</a:t>
            </a:r>
            <a:r>
              <a:rPr lang="zh-TW" altLang="zh-TW" sz="1050" b="1">
                <a:solidFill>
                  <a:srgbClr val="C00000"/>
                </a:solidFill>
                <a:latin typeface="微軟正黑體" pitchFamily="34" charset="-120"/>
                <a:ea typeface="微軟正黑體" pitchFamily="34" charset="-120"/>
              </a:rPr>
              <a:t>學年</a:t>
            </a:r>
            <a:r>
              <a:rPr lang="zh-TW" altLang="zh-TW" sz="1050" b="1" dirty="0">
                <a:solidFill>
                  <a:srgbClr val="C00000"/>
                </a:solidFill>
                <a:latin typeface="微軟正黑體" pitchFamily="34" charset="-120"/>
                <a:ea typeface="微軟正黑體" pitchFamily="34" charset="-120"/>
              </a:rPr>
              <a:t>度五專入學專用優先免試入學比序項目積分證明單」</a:t>
            </a:r>
            <a:r>
              <a:rPr lang="zh-TW" altLang="en-US" sz="1050" b="1" dirty="0">
                <a:solidFill>
                  <a:srgbClr val="C00000"/>
                </a:solidFill>
                <a:latin typeface="微軟正黑體" pitchFamily="34" charset="-120"/>
                <a:ea typeface="微軟正黑體" pitchFamily="34" charset="-120"/>
              </a:rPr>
              <a:t>正本</a:t>
            </a:r>
            <a:r>
              <a:rPr lang="zh-TW" altLang="zh-TW" sz="1050" b="1" dirty="0">
                <a:solidFill>
                  <a:srgbClr val="C00000"/>
                </a:solidFill>
                <a:latin typeface="微軟正黑體" pitchFamily="34" charset="-120"/>
                <a:ea typeface="微軟正黑體" pitchFamily="34" charset="-120"/>
              </a:rPr>
              <a:t>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a:defRPr/>
            </a:pPr>
            <a:endParaRPr lang="en-US" altLang="zh-TW" sz="105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sp>
        <p:nvSpPr>
          <p:cNvPr id="187" name="矩形 186">
            <a:extLst>
              <a:ext uri="{FF2B5EF4-FFF2-40B4-BE49-F238E27FC236}">
                <a16:creationId xmlns:a16="http://schemas.microsoft.com/office/drawing/2014/main" id="{A186D981-94A7-46CE-9F62-16D96882FFD0}"/>
              </a:ext>
            </a:extLst>
          </p:cNvPr>
          <p:cNvSpPr/>
          <p:nvPr/>
        </p:nvSpPr>
        <p:spPr bwMode="auto">
          <a:xfrm>
            <a:off x="2192131" y="6159842"/>
            <a:ext cx="1765225" cy="58477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a:defRPr/>
            </a:pPr>
            <a:r>
              <a:rPr lang="zh-TW" altLang="en-US" sz="1600" dirty="0">
                <a:solidFill>
                  <a:srgbClr val="0070C0"/>
                </a:solidFill>
                <a:latin typeface="微軟正黑體" pitchFamily="34" charset="-120"/>
                <a:ea typeface="微軟正黑體" pitchFamily="34" charset="-120"/>
              </a:rPr>
              <a:t> 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cxnSp>
        <p:nvCxnSpPr>
          <p:cNvPr id="188" name="直線單箭頭接點 187">
            <a:extLst>
              <a:ext uri="{FF2B5EF4-FFF2-40B4-BE49-F238E27FC236}">
                <a16:creationId xmlns:a16="http://schemas.microsoft.com/office/drawing/2014/main" id="{63111899-7B6E-4E83-9180-091765D4A928}"/>
              </a:ext>
            </a:extLst>
          </p:cNvPr>
          <p:cNvCxnSpPr>
            <a:cxnSpLocks/>
          </p:cNvCxnSpPr>
          <p:nvPr/>
        </p:nvCxnSpPr>
        <p:spPr>
          <a:xfrm flipV="1">
            <a:off x="8634747" y="5578379"/>
            <a:ext cx="380709" cy="48790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0" name="Freeform 160">
            <a:extLst>
              <a:ext uri="{FF2B5EF4-FFF2-40B4-BE49-F238E27FC236}">
                <a16:creationId xmlns:a16="http://schemas.microsoft.com/office/drawing/2014/main" id="{7C76E68C-708F-4800-91D0-1BD79DFC73C8}"/>
              </a:ext>
            </a:extLst>
          </p:cNvPr>
          <p:cNvSpPr>
            <a:spLocks noChangeAspect="1" noEditPoints="1"/>
          </p:cNvSpPr>
          <p:nvPr/>
        </p:nvSpPr>
        <p:spPr bwMode="auto">
          <a:xfrm>
            <a:off x="1472891" y="150773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160">
            <a:extLst>
              <a:ext uri="{FF2B5EF4-FFF2-40B4-BE49-F238E27FC236}">
                <a16:creationId xmlns:a16="http://schemas.microsoft.com/office/drawing/2014/main" id="{4C506D51-7F02-4DC9-9D1B-254404FC2E59}"/>
              </a:ext>
            </a:extLst>
          </p:cNvPr>
          <p:cNvSpPr>
            <a:spLocks noChangeAspect="1" noEditPoints="1"/>
          </p:cNvSpPr>
          <p:nvPr/>
        </p:nvSpPr>
        <p:spPr bwMode="auto">
          <a:xfrm>
            <a:off x="595494" y="5395159"/>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160">
            <a:extLst>
              <a:ext uri="{FF2B5EF4-FFF2-40B4-BE49-F238E27FC236}">
                <a16:creationId xmlns:a16="http://schemas.microsoft.com/office/drawing/2014/main" id="{821C1E90-1FCA-4ECC-931C-B12004B32A6D}"/>
              </a:ext>
            </a:extLst>
          </p:cNvPr>
          <p:cNvSpPr>
            <a:spLocks noChangeAspect="1" noEditPoints="1"/>
          </p:cNvSpPr>
          <p:nvPr/>
        </p:nvSpPr>
        <p:spPr bwMode="auto">
          <a:xfrm>
            <a:off x="2067154" y="611063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160">
            <a:extLst>
              <a:ext uri="{FF2B5EF4-FFF2-40B4-BE49-F238E27FC236}">
                <a16:creationId xmlns:a16="http://schemas.microsoft.com/office/drawing/2014/main" id="{D999D470-EEDF-49AD-AFBB-2B4ED3B685A8}"/>
              </a:ext>
            </a:extLst>
          </p:cNvPr>
          <p:cNvSpPr>
            <a:spLocks noChangeAspect="1" noEditPoints="1"/>
          </p:cNvSpPr>
          <p:nvPr/>
        </p:nvSpPr>
        <p:spPr bwMode="auto">
          <a:xfrm>
            <a:off x="8946783" y="128897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160">
            <a:extLst>
              <a:ext uri="{FF2B5EF4-FFF2-40B4-BE49-F238E27FC236}">
                <a16:creationId xmlns:a16="http://schemas.microsoft.com/office/drawing/2014/main" id="{AA14987A-1E4E-43AC-A6C8-387581E4537A}"/>
              </a:ext>
            </a:extLst>
          </p:cNvPr>
          <p:cNvSpPr>
            <a:spLocks noChangeAspect="1" noEditPoints="1"/>
          </p:cNvSpPr>
          <p:nvPr/>
        </p:nvSpPr>
        <p:spPr bwMode="auto">
          <a:xfrm>
            <a:off x="8889773" y="405193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160">
            <a:extLst>
              <a:ext uri="{FF2B5EF4-FFF2-40B4-BE49-F238E27FC236}">
                <a16:creationId xmlns:a16="http://schemas.microsoft.com/office/drawing/2014/main" id="{214EAF68-4366-4E92-9D21-CCB763B680AC}"/>
              </a:ext>
            </a:extLst>
          </p:cNvPr>
          <p:cNvSpPr>
            <a:spLocks noChangeAspect="1" noEditPoints="1"/>
          </p:cNvSpPr>
          <p:nvPr/>
        </p:nvSpPr>
        <p:spPr bwMode="auto">
          <a:xfrm>
            <a:off x="8636023" y="319063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160">
            <a:extLst>
              <a:ext uri="{FF2B5EF4-FFF2-40B4-BE49-F238E27FC236}">
                <a16:creationId xmlns:a16="http://schemas.microsoft.com/office/drawing/2014/main" id="{0D537BFF-E5B3-438B-8ACF-E154153736AC}"/>
              </a:ext>
            </a:extLst>
          </p:cNvPr>
          <p:cNvSpPr>
            <a:spLocks noChangeAspect="1" noEditPoints="1"/>
          </p:cNvSpPr>
          <p:nvPr/>
        </p:nvSpPr>
        <p:spPr bwMode="auto">
          <a:xfrm>
            <a:off x="273209" y="292063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197" name="直線單箭頭接點 196">
            <a:extLst>
              <a:ext uri="{FF2B5EF4-FFF2-40B4-BE49-F238E27FC236}">
                <a16:creationId xmlns:a16="http://schemas.microsoft.com/office/drawing/2014/main" id="{BDD79025-5109-4320-B839-77F7626D57B8}"/>
              </a:ext>
            </a:extLst>
          </p:cNvPr>
          <p:cNvCxnSpPr>
            <a:cxnSpLocks/>
          </p:cNvCxnSpPr>
          <p:nvPr/>
        </p:nvCxnSpPr>
        <p:spPr>
          <a:xfrm flipV="1">
            <a:off x="8644836" y="3584516"/>
            <a:ext cx="260881" cy="22386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直線單箭頭接點 197">
            <a:extLst>
              <a:ext uri="{FF2B5EF4-FFF2-40B4-BE49-F238E27FC236}">
                <a16:creationId xmlns:a16="http://schemas.microsoft.com/office/drawing/2014/main" id="{13ACCF7B-C4FC-4029-A1B3-6475E19AE987}"/>
              </a:ext>
            </a:extLst>
          </p:cNvPr>
          <p:cNvCxnSpPr>
            <a:cxnSpLocks/>
            <a:endCxn id="180" idx="1"/>
          </p:cNvCxnSpPr>
          <p:nvPr/>
        </p:nvCxnSpPr>
        <p:spPr>
          <a:xfrm>
            <a:off x="8663229" y="1561857"/>
            <a:ext cx="386757" cy="45099"/>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直線單箭頭接點 198">
            <a:extLst>
              <a:ext uri="{FF2B5EF4-FFF2-40B4-BE49-F238E27FC236}">
                <a16:creationId xmlns:a16="http://schemas.microsoft.com/office/drawing/2014/main" id="{70954237-ABEB-4B4B-9937-73F5941DDEB1}"/>
              </a:ext>
            </a:extLst>
          </p:cNvPr>
          <p:cNvCxnSpPr>
            <a:cxnSpLocks/>
          </p:cNvCxnSpPr>
          <p:nvPr/>
        </p:nvCxnSpPr>
        <p:spPr>
          <a:xfrm flipH="1" flipV="1">
            <a:off x="3847789" y="6364420"/>
            <a:ext cx="642898" cy="17543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998DAFB-5394-4B4C-97AD-40439331F0CB}"/>
              </a:ext>
            </a:extLst>
          </p:cNvPr>
          <p:cNvPicPr>
            <a:picLocks noChangeAspect="1"/>
          </p:cNvPicPr>
          <p:nvPr/>
        </p:nvPicPr>
        <p:blipFill rotWithShape="1">
          <a:blip r:embed="rId2">
            <a:extLst>
              <a:ext uri="{28A0092B-C50C-407E-A947-70E740481C1C}">
                <a14:useLocalDpi xmlns:a14="http://schemas.microsoft.com/office/drawing/2010/main" val="0"/>
              </a:ext>
            </a:extLst>
          </a:blip>
          <a:srcRect l="891" r="891"/>
          <a:stretch/>
        </p:blipFill>
        <p:spPr>
          <a:xfrm>
            <a:off x="3879944" y="879795"/>
            <a:ext cx="4265746" cy="5940000"/>
          </a:xfrm>
          <a:prstGeom prst="rect">
            <a:avLst/>
          </a:prstGeom>
        </p:spPr>
      </p:pic>
      <p:cxnSp>
        <p:nvCxnSpPr>
          <p:cNvPr id="37" name="直接连接符 42">
            <a:extLst>
              <a:ext uri="{FF2B5EF4-FFF2-40B4-BE49-F238E27FC236}">
                <a16:creationId xmlns:a16="http://schemas.microsoft.com/office/drawing/2014/main" id="{2F665846-9C60-44C9-9595-9EC7F9322141}"/>
              </a:ext>
            </a:extLst>
          </p:cNvPr>
          <p:cNvCxnSpPr>
            <a:cxnSpLocks/>
          </p:cNvCxnSpPr>
          <p:nvPr/>
        </p:nvCxnSpPr>
        <p:spPr>
          <a:xfrm>
            <a:off x="832101" y="74388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Freeform 6">
            <a:extLst>
              <a:ext uri="{FF2B5EF4-FFF2-40B4-BE49-F238E27FC236}">
                <a16:creationId xmlns:a16="http://schemas.microsoft.com/office/drawing/2014/main" id="{71AA52EC-7DB1-4E87-8C0D-FAA1C5227515}"/>
              </a:ext>
            </a:extLst>
          </p:cNvPr>
          <p:cNvSpPr>
            <a:spLocks noEditPoints="1"/>
          </p:cNvSpPr>
          <p:nvPr/>
        </p:nvSpPr>
        <p:spPr bwMode="auto">
          <a:xfrm>
            <a:off x="8041773" y="25053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0" name="標題 1"/>
          <p:cNvSpPr txBox="1">
            <a:spLocks/>
          </p:cNvSpPr>
          <p:nvPr/>
        </p:nvSpPr>
        <p:spPr bwMode="auto">
          <a:xfrm>
            <a:off x="784515" y="288916"/>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拾壹</a:t>
            </a:r>
            <a:r>
              <a:rPr lang="zh-TW" altLang="en-US" sz="3000" b="1" dirty="0">
                <a:solidFill>
                  <a:srgbClr val="002060"/>
                </a:solidFill>
                <a:latin typeface="微軟正黑體" panose="020B0604030504040204" pitchFamily="34" charset="-120"/>
                <a:ea typeface="微軟正黑體" panose="020B0604030504040204" pitchFamily="34" charset="-120"/>
              </a:rPr>
              <a:t>、報名表件填寫範例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一般生（</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1" name="投影片編號版面配置區 4">
            <a:extLst>
              <a:ext uri="{FF2B5EF4-FFF2-40B4-BE49-F238E27FC236}">
                <a16:creationId xmlns:a16="http://schemas.microsoft.com/office/drawing/2014/main" id="{AB2FD9AD-B35C-4795-B6A8-DC4E615C00E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5" name="矩形 44">
            <a:extLst>
              <a:ext uri="{FF2B5EF4-FFF2-40B4-BE49-F238E27FC236}">
                <a16:creationId xmlns:a16="http://schemas.microsoft.com/office/drawing/2014/main" id="{BD13496A-4C52-4E8A-8550-91CD1F3494D0}"/>
              </a:ext>
            </a:extLst>
          </p:cNvPr>
          <p:cNvSpPr/>
          <p:nvPr/>
        </p:nvSpPr>
        <p:spPr>
          <a:xfrm>
            <a:off x="3959506" y="1634262"/>
            <a:ext cx="4131328" cy="2456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7" name="直線單箭頭接點 46">
            <a:extLst>
              <a:ext uri="{FF2B5EF4-FFF2-40B4-BE49-F238E27FC236}">
                <a16:creationId xmlns:a16="http://schemas.microsoft.com/office/drawing/2014/main" id="{BDA640CD-B0F9-4045-A4E8-0C5A171DD200}"/>
              </a:ext>
            </a:extLst>
          </p:cNvPr>
          <p:cNvCxnSpPr>
            <a:cxnSpLocks/>
            <a:endCxn id="48" idx="1"/>
          </p:cNvCxnSpPr>
          <p:nvPr/>
        </p:nvCxnSpPr>
        <p:spPr>
          <a:xfrm flipV="1">
            <a:off x="2874590" y="2787938"/>
            <a:ext cx="1084916" cy="4511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D06B5FA8-E936-4853-A496-01B4DCF733D5}"/>
              </a:ext>
            </a:extLst>
          </p:cNvPr>
          <p:cNvSpPr/>
          <p:nvPr/>
        </p:nvSpPr>
        <p:spPr>
          <a:xfrm>
            <a:off x="3959506" y="2522273"/>
            <a:ext cx="4131328" cy="5313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9" name="直線單箭頭接點 48">
            <a:extLst>
              <a:ext uri="{FF2B5EF4-FFF2-40B4-BE49-F238E27FC236}">
                <a16:creationId xmlns:a16="http://schemas.microsoft.com/office/drawing/2014/main" id="{9644D9D9-E93C-42FD-B6E3-2DC64699300A}"/>
              </a:ext>
            </a:extLst>
          </p:cNvPr>
          <p:cNvCxnSpPr>
            <a:cxnSpLocks/>
            <a:endCxn id="45" idx="1"/>
          </p:cNvCxnSpPr>
          <p:nvPr/>
        </p:nvCxnSpPr>
        <p:spPr>
          <a:xfrm flipV="1">
            <a:off x="2898111" y="1757080"/>
            <a:ext cx="1061395" cy="40070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a:extLst>
              <a:ext uri="{FF2B5EF4-FFF2-40B4-BE49-F238E27FC236}">
                <a16:creationId xmlns:a16="http://schemas.microsoft.com/office/drawing/2014/main" id="{8F054D5E-303A-4BAD-902A-388962D7193B}"/>
              </a:ext>
            </a:extLst>
          </p:cNvPr>
          <p:cNvSpPr txBox="1"/>
          <p:nvPr/>
        </p:nvSpPr>
        <p:spPr bwMode="auto">
          <a:xfrm>
            <a:off x="8899058" y="2474893"/>
            <a:ext cx="3188439"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浮貼學歷或同等學力證明</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國中集體報名</a:t>
            </a:r>
            <a:r>
              <a:rPr lang="zh-TW" altLang="en-US" sz="1400" b="1" dirty="0">
                <a:solidFill>
                  <a:srgbClr val="C00000"/>
                </a:solidFill>
                <a:latin typeface="微軟正黑體" pitchFamily="34" charset="-120"/>
                <a:ea typeface="微軟正黑體" pitchFamily="34" charset="-120"/>
              </a:rPr>
              <a:t>免貼</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cxnSp>
        <p:nvCxnSpPr>
          <p:cNvPr id="51" name="直線單箭頭接點 50">
            <a:extLst>
              <a:ext uri="{FF2B5EF4-FFF2-40B4-BE49-F238E27FC236}">
                <a16:creationId xmlns:a16="http://schemas.microsoft.com/office/drawing/2014/main" id="{1328315C-916D-47FF-8D96-46E18E1AF939}"/>
              </a:ext>
            </a:extLst>
          </p:cNvPr>
          <p:cNvCxnSpPr>
            <a:cxnSpLocks/>
            <a:stCxn id="55" idx="1"/>
          </p:cNvCxnSpPr>
          <p:nvPr/>
        </p:nvCxnSpPr>
        <p:spPr bwMode="auto">
          <a:xfrm flipH="1" flipV="1">
            <a:off x="7471954" y="3784105"/>
            <a:ext cx="1072544" cy="39235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6F4C4161-A000-47C2-9EAE-ED3DEEFB4817}"/>
              </a:ext>
            </a:extLst>
          </p:cNvPr>
          <p:cNvCxnSpPr>
            <a:cxnSpLocks/>
          </p:cNvCxnSpPr>
          <p:nvPr/>
        </p:nvCxnSpPr>
        <p:spPr bwMode="auto">
          <a:xfrm flipH="1">
            <a:off x="6923314" y="2987527"/>
            <a:ext cx="1975744" cy="17578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文字方塊 54">
            <a:extLst>
              <a:ext uri="{FF2B5EF4-FFF2-40B4-BE49-F238E27FC236}">
                <a16:creationId xmlns:a16="http://schemas.microsoft.com/office/drawing/2014/main" id="{64AD079F-843C-49E4-9C93-65BC76A2ADC0}"/>
              </a:ext>
            </a:extLst>
          </p:cNvPr>
          <p:cNvSpPr txBox="1"/>
          <p:nvPr/>
        </p:nvSpPr>
        <p:spPr bwMode="auto">
          <a:xfrm>
            <a:off x="8544498" y="4022569"/>
            <a:ext cx="3280920" cy="30777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弱勢身分</a:t>
            </a:r>
            <a:r>
              <a:rPr lang="zh-TW" altLang="en-US" sz="1400" dirty="0">
                <a:solidFill>
                  <a:srgbClr val="0070C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證明</a:t>
            </a:r>
            <a:r>
              <a:rPr lang="zh-TW" altLang="en-US" sz="1400" b="1" dirty="0">
                <a:solidFill>
                  <a:srgbClr val="C00000"/>
                </a:solidFill>
                <a:latin typeface="微軟正黑體" pitchFamily="34" charset="-120"/>
                <a:ea typeface="微軟正黑體" pitchFamily="34" charset="-120"/>
              </a:rPr>
              <a:t>文件影本</a:t>
            </a:r>
            <a:endParaRPr lang="zh-TW" altLang="zh-TW" sz="1400" b="1" dirty="0">
              <a:solidFill>
                <a:srgbClr val="C00000"/>
              </a:solidFill>
              <a:latin typeface="微軟正黑體" pitchFamily="34" charset="-120"/>
              <a:ea typeface="微軟正黑體" pitchFamily="34" charset="-120"/>
            </a:endParaRPr>
          </a:p>
        </p:txBody>
      </p:sp>
      <p:grpSp>
        <p:nvGrpSpPr>
          <p:cNvPr id="61" name="群組 60">
            <a:extLst>
              <a:ext uri="{FF2B5EF4-FFF2-40B4-BE49-F238E27FC236}">
                <a16:creationId xmlns:a16="http://schemas.microsoft.com/office/drawing/2014/main" id="{348AE672-43F1-423B-81AD-6011CC5311CC}"/>
              </a:ext>
            </a:extLst>
          </p:cNvPr>
          <p:cNvGrpSpPr/>
          <p:nvPr/>
        </p:nvGrpSpPr>
        <p:grpSpPr>
          <a:xfrm>
            <a:off x="7184572" y="5394210"/>
            <a:ext cx="3932869" cy="492786"/>
            <a:chOff x="6611629" y="5120649"/>
            <a:chExt cx="5243824" cy="657047"/>
          </a:xfrm>
        </p:grpSpPr>
        <p:cxnSp>
          <p:nvCxnSpPr>
            <p:cNvPr id="62" name="直線單箭頭接點 61">
              <a:extLst>
                <a:ext uri="{FF2B5EF4-FFF2-40B4-BE49-F238E27FC236}">
                  <a16:creationId xmlns:a16="http://schemas.microsoft.com/office/drawing/2014/main" id="{7E795852-E1C1-446B-83DA-F361F9EDCE18}"/>
                </a:ext>
              </a:extLst>
            </p:cNvPr>
            <p:cNvCxnSpPr>
              <a:cxnSpLocks/>
            </p:cNvCxnSpPr>
            <p:nvPr/>
          </p:nvCxnSpPr>
          <p:spPr>
            <a:xfrm flipH="1" flipV="1">
              <a:off x="6611629" y="5120649"/>
              <a:ext cx="2148198" cy="17366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D1B3E9A7-CDB2-4D70-BC11-C007F59F7F32}"/>
                </a:ext>
              </a:extLst>
            </p:cNvPr>
            <p:cNvCxnSpPr>
              <a:cxnSpLocks/>
            </p:cNvCxnSpPr>
            <p:nvPr/>
          </p:nvCxnSpPr>
          <p:spPr>
            <a:xfrm flipH="1">
              <a:off x="6611629" y="5303838"/>
              <a:ext cx="2178361" cy="47385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文字方塊 63">
              <a:extLst>
                <a:ext uri="{FF2B5EF4-FFF2-40B4-BE49-F238E27FC236}">
                  <a16:creationId xmlns:a16="http://schemas.microsoft.com/office/drawing/2014/main" id="{EF70042E-C254-4DF2-898E-20AA8875E3CC}"/>
                </a:ext>
              </a:extLst>
            </p:cNvPr>
            <p:cNvSpPr txBox="1"/>
            <p:nvPr/>
          </p:nvSpPr>
          <p:spPr>
            <a:xfrm>
              <a:off x="8415242" y="5126037"/>
              <a:ext cx="3440211" cy="4103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6</a:t>
              </a: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7</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競賽證明</a:t>
              </a:r>
              <a:r>
                <a:rPr lang="zh-TW" altLang="en-US" sz="1400" dirty="0">
                  <a:solidFill>
                    <a:srgbClr val="0070C0"/>
                  </a:solidFill>
                  <a:latin typeface="微軟正黑體" pitchFamily="34" charset="-120"/>
                  <a:ea typeface="微軟正黑體" pitchFamily="34" charset="-120"/>
                </a:rPr>
                <a:t>文件影本</a:t>
              </a:r>
              <a:endParaRPr lang="zh-TW" altLang="zh-TW" sz="1400" dirty="0">
                <a:solidFill>
                  <a:srgbClr val="0070C0"/>
                </a:solidFill>
                <a:latin typeface="微軟正黑體" pitchFamily="34" charset="-120"/>
                <a:ea typeface="微軟正黑體" pitchFamily="34" charset="-120"/>
              </a:endParaRPr>
            </a:p>
          </p:txBody>
        </p:sp>
      </p:grpSp>
      <p:grpSp>
        <p:nvGrpSpPr>
          <p:cNvPr id="65" name="群組 64">
            <a:extLst>
              <a:ext uri="{FF2B5EF4-FFF2-40B4-BE49-F238E27FC236}">
                <a16:creationId xmlns:a16="http://schemas.microsoft.com/office/drawing/2014/main" id="{C61E6C0F-7444-46F5-9800-D59F18D145A2}"/>
              </a:ext>
            </a:extLst>
          </p:cNvPr>
          <p:cNvGrpSpPr/>
          <p:nvPr/>
        </p:nvGrpSpPr>
        <p:grpSpPr>
          <a:xfrm>
            <a:off x="388304" y="2987527"/>
            <a:ext cx="2521252" cy="538357"/>
            <a:chOff x="1577856" y="2910965"/>
            <a:chExt cx="2521252" cy="538357"/>
          </a:xfrm>
        </p:grpSpPr>
        <p:sp>
          <p:nvSpPr>
            <p:cNvPr id="66" name="矩形 65">
              <a:extLst>
                <a:ext uri="{FF2B5EF4-FFF2-40B4-BE49-F238E27FC236}">
                  <a16:creationId xmlns:a16="http://schemas.microsoft.com/office/drawing/2014/main" id="{9BAD5EF8-9393-4A82-A717-0DF251B8132C}"/>
                </a:ext>
              </a:extLst>
            </p:cNvPr>
            <p:cNvSpPr/>
            <p:nvPr/>
          </p:nvSpPr>
          <p:spPr>
            <a:xfrm>
              <a:off x="1692680" y="2972268"/>
              <a:ext cx="2406428" cy="4770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nSpc>
                  <a:spcPts val="1500"/>
                </a:lnSpc>
                <a:defRPr/>
              </a:pPr>
              <a:r>
                <a:rPr lang="zh-TW" altLang="en-US" sz="1600" dirty="0">
                  <a:solidFill>
                    <a:srgbClr val="0070C0"/>
                  </a:solidFill>
                  <a:latin typeface="微軟正黑體" pitchFamily="34" charset="-120"/>
                  <a:ea typeface="微軟正黑體" pitchFamily="34" charset="-120"/>
                </a:rPr>
                <a:t> （</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a:lnSpc>
                  <a:spcPts val="1500"/>
                </a:lnSpc>
                <a:defRPr/>
              </a:pPr>
              <a:r>
                <a:rPr lang="zh-TW" altLang="en-US" sz="1600" dirty="0">
                  <a:solidFill>
                    <a:srgbClr val="C00000"/>
                  </a:solidFill>
                  <a:latin typeface="微軟正黑體" pitchFamily="34" charset="-120"/>
                  <a:ea typeface="微軟正黑體" pitchFamily="34" charset="-120"/>
                </a:rPr>
                <a:t>          國中集體報名</a:t>
              </a:r>
              <a:r>
                <a:rPr lang="zh-TW" altLang="en-US" sz="1600" b="1" dirty="0">
                  <a:solidFill>
                    <a:srgbClr val="C00000"/>
                  </a:solidFill>
                  <a:latin typeface="微軟正黑體" pitchFamily="34" charset="-120"/>
                  <a:ea typeface="微軟正黑體" pitchFamily="34" charset="-120"/>
                </a:rPr>
                <a:t>免貼</a:t>
              </a:r>
              <a:endParaRPr lang="zh-TW" altLang="zh-TW" sz="1600" b="1" dirty="0">
                <a:solidFill>
                  <a:srgbClr val="C00000"/>
                </a:solidFill>
                <a:latin typeface="微軟正黑體" pitchFamily="34" charset="-120"/>
                <a:ea typeface="微軟正黑體" pitchFamily="34" charset="-120"/>
              </a:endParaRPr>
            </a:p>
          </p:txBody>
        </p:sp>
        <p:sp>
          <p:nvSpPr>
            <p:cNvPr id="67" name="Freeform 160">
              <a:extLst>
                <a:ext uri="{FF2B5EF4-FFF2-40B4-BE49-F238E27FC236}">
                  <a16:creationId xmlns:a16="http://schemas.microsoft.com/office/drawing/2014/main" id="{333729CB-AF3C-46BC-BFD2-A78DC70BBF01}"/>
                </a:ext>
              </a:extLst>
            </p:cNvPr>
            <p:cNvSpPr>
              <a:spLocks noChangeAspect="1" noEditPoints="1"/>
            </p:cNvSpPr>
            <p:nvPr/>
          </p:nvSpPr>
          <p:spPr bwMode="auto">
            <a:xfrm>
              <a:off x="1577856" y="291096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8" name="Freeform 160">
            <a:extLst>
              <a:ext uri="{FF2B5EF4-FFF2-40B4-BE49-F238E27FC236}">
                <a16:creationId xmlns:a16="http://schemas.microsoft.com/office/drawing/2014/main" id="{2C74B622-62E4-4140-A317-7012C4CFCF89}"/>
              </a:ext>
            </a:extLst>
          </p:cNvPr>
          <p:cNvSpPr>
            <a:spLocks noChangeAspect="1" noEditPoints="1"/>
          </p:cNvSpPr>
          <p:nvPr/>
        </p:nvSpPr>
        <p:spPr bwMode="auto">
          <a:xfrm>
            <a:off x="8470467" y="393844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60">
            <a:extLst>
              <a:ext uri="{FF2B5EF4-FFF2-40B4-BE49-F238E27FC236}">
                <a16:creationId xmlns:a16="http://schemas.microsoft.com/office/drawing/2014/main" id="{F68F0018-49DD-4B22-813F-37C48D5B3A63}"/>
              </a:ext>
            </a:extLst>
          </p:cNvPr>
          <p:cNvSpPr>
            <a:spLocks noChangeAspect="1" noEditPoints="1"/>
          </p:cNvSpPr>
          <p:nvPr/>
        </p:nvSpPr>
        <p:spPr bwMode="auto">
          <a:xfrm>
            <a:off x="8443689" y="5236731"/>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60">
            <a:extLst>
              <a:ext uri="{FF2B5EF4-FFF2-40B4-BE49-F238E27FC236}">
                <a16:creationId xmlns:a16="http://schemas.microsoft.com/office/drawing/2014/main" id="{36DFC60C-D8F3-4A7E-BC21-5851C0938327}"/>
              </a:ext>
            </a:extLst>
          </p:cNvPr>
          <p:cNvSpPr>
            <a:spLocks noChangeAspect="1" noEditPoints="1"/>
          </p:cNvSpPr>
          <p:nvPr/>
        </p:nvSpPr>
        <p:spPr bwMode="auto">
          <a:xfrm>
            <a:off x="8785427" y="240383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1" name="群組 70">
            <a:extLst>
              <a:ext uri="{FF2B5EF4-FFF2-40B4-BE49-F238E27FC236}">
                <a16:creationId xmlns:a16="http://schemas.microsoft.com/office/drawing/2014/main" id="{8038F833-24BE-4396-B81F-F4F81DF4CA93}"/>
              </a:ext>
            </a:extLst>
          </p:cNvPr>
          <p:cNvGrpSpPr/>
          <p:nvPr/>
        </p:nvGrpSpPr>
        <p:grpSpPr>
          <a:xfrm>
            <a:off x="864456" y="1736239"/>
            <a:ext cx="2066028" cy="749693"/>
            <a:chOff x="1708902" y="1754315"/>
            <a:chExt cx="2066028" cy="749693"/>
          </a:xfrm>
        </p:grpSpPr>
        <p:sp>
          <p:nvSpPr>
            <p:cNvPr id="72" name="矩形 71">
              <a:extLst>
                <a:ext uri="{FF2B5EF4-FFF2-40B4-BE49-F238E27FC236}">
                  <a16:creationId xmlns:a16="http://schemas.microsoft.com/office/drawing/2014/main" id="{0DD3DD80-949C-4B67-8352-98FE6692E81F}"/>
                </a:ext>
              </a:extLst>
            </p:cNvPr>
            <p:cNvSpPr/>
            <p:nvPr/>
          </p:nvSpPr>
          <p:spPr>
            <a:xfrm>
              <a:off x="1904457" y="1919232"/>
              <a:ext cx="1870473" cy="58477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defRPr/>
              </a:pPr>
              <a:r>
                <a:rPr lang="zh-TW" altLang="en-US" sz="1600" dirty="0">
                  <a:solidFill>
                    <a:srgbClr val="0070C0"/>
                  </a:solidFill>
                  <a:latin typeface="微軟正黑體" pitchFamily="34" charset="-120"/>
                  <a:ea typeface="微軟正黑體" pitchFamily="34" charset="-120"/>
                </a:rPr>
                <a:t>弱勢身分別限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73" name="Freeform 160">
              <a:extLst>
                <a:ext uri="{FF2B5EF4-FFF2-40B4-BE49-F238E27FC236}">
                  <a16:creationId xmlns:a16="http://schemas.microsoft.com/office/drawing/2014/main" id="{976900E0-E9CB-4C1B-9E66-CC493619BC81}"/>
                </a:ext>
              </a:extLst>
            </p:cNvPr>
            <p:cNvSpPr>
              <a:spLocks noChangeAspect="1" noEditPoints="1"/>
            </p:cNvSpPr>
            <p:nvPr/>
          </p:nvSpPr>
          <p:spPr bwMode="auto">
            <a:xfrm>
              <a:off x="1708902" y="175431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74" name="淘宝网Chenying0907出品 1">
            <a:extLst>
              <a:ext uri="{FF2B5EF4-FFF2-40B4-BE49-F238E27FC236}">
                <a16:creationId xmlns:a16="http://schemas.microsoft.com/office/drawing/2014/main" id="{0336F90D-0DEB-43E8-8A9E-0BE42709825E}"/>
              </a:ext>
            </a:extLst>
          </p:cNvPr>
          <p:cNvGrpSpPr>
            <a:grpSpLocks/>
          </p:cNvGrpSpPr>
          <p:nvPr/>
        </p:nvGrpSpPr>
        <p:grpSpPr bwMode="auto">
          <a:xfrm>
            <a:off x="421610" y="880631"/>
            <a:ext cx="839391" cy="776288"/>
            <a:chOff x="3392486" y="1165291"/>
            <a:chExt cx="5736833" cy="5045287"/>
          </a:xfrm>
        </p:grpSpPr>
        <p:pic>
          <p:nvPicPr>
            <p:cNvPr id="75" name="图片 2">
              <a:extLst>
                <a:ext uri="{FF2B5EF4-FFF2-40B4-BE49-F238E27FC236}">
                  <a16:creationId xmlns:a16="http://schemas.microsoft.com/office/drawing/2014/main" id="{86D70212-F789-4DE6-B684-8B4B775D281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淘宝网Chenying0907出品 5619">
              <a:extLst>
                <a:ext uri="{FF2B5EF4-FFF2-40B4-BE49-F238E27FC236}">
                  <a16:creationId xmlns:a16="http://schemas.microsoft.com/office/drawing/2014/main" id="{699E349A-0DFF-4C30-B37D-26899D9318B3}"/>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7" name="淘宝网Chenying0907出品 5627">
              <a:extLst>
                <a:ext uri="{FF2B5EF4-FFF2-40B4-BE49-F238E27FC236}">
                  <a16:creationId xmlns:a16="http://schemas.microsoft.com/office/drawing/2014/main" id="{4E805395-A435-4EE5-A859-99431640F930}"/>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8" name="淘宝网Chenying0907出品 5631">
              <a:extLst>
                <a:ext uri="{FF2B5EF4-FFF2-40B4-BE49-F238E27FC236}">
                  <a16:creationId xmlns:a16="http://schemas.microsoft.com/office/drawing/2014/main" id="{38B23954-EB78-47D9-A4DE-6A7F1C5D8220}"/>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9" name="淘宝网Chenying0907出品 5619">
              <a:extLst>
                <a:ext uri="{FF2B5EF4-FFF2-40B4-BE49-F238E27FC236}">
                  <a16:creationId xmlns:a16="http://schemas.microsoft.com/office/drawing/2014/main" id="{1A9BEDB7-6D0D-4E18-AC48-FB97C58536AA}"/>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80" name="淘宝网Chenying0907出品 5623">
              <a:extLst>
                <a:ext uri="{FF2B5EF4-FFF2-40B4-BE49-F238E27FC236}">
                  <a16:creationId xmlns:a16="http://schemas.microsoft.com/office/drawing/2014/main" id="{971EE3F1-ABD5-4EAF-961D-4434FCAD67B4}"/>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81" name="Group 5788">
              <a:extLst>
                <a:ext uri="{FF2B5EF4-FFF2-40B4-BE49-F238E27FC236}">
                  <a16:creationId xmlns:a16="http://schemas.microsoft.com/office/drawing/2014/main" id="{AF6F60F6-5F02-45DE-A19B-65CF12EA965B}"/>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20" name="淘宝网Chenying0907出品 5789">
                <a:extLst>
                  <a:ext uri="{FF2B5EF4-FFF2-40B4-BE49-F238E27FC236}">
                    <a16:creationId xmlns:a16="http://schemas.microsoft.com/office/drawing/2014/main" id="{50AEC4B6-AE67-4D23-85B1-C83C8FF2AB29}"/>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1" name="淘宝网Chenying0907出品 5790">
                <a:extLst>
                  <a:ext uri="{FF2B5EF4-FFF2-40B4-BE49-F238E27FC236}">
                    <a16:creationId xmlns:a16="http://schemas.microsoft.com/office/drawing/2014/main" id="{D8A945C7-1834-460E-8909-95F6C4AC187C}"/>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2" name="Group 5638">
              <a:extLst>
                <a:ext uri="{FF2B5EF4-FFF2-40B4-BE49-F238E27FC236}">
                  <a16:creationId xmlns:a16="http://schemas.microsoft.com/office/drawing/2014/main" id="{E4DCABD4-AF81-4AEC-A3EC-5294FDD2FAEE}"/>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18" name="淘宝网Chenying0907出品 5639">
                <a:extLst>
                  <a:ext uri="{FF2B5EF4-FFF2-40B4-BE49-F238E27FC236}">
                    <a16:creationId xmlns:a16="http://schemas.microsoft.com/office/drawing/2014/main" id="{A101C06B-70F6-4540-ADB0-7C42F786BE2E}"/>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19" name="淘宝网Chenying0907出品 5640">
                <a:extLst>
                  <a:ext uri="{FF2B5EF4-FFF2-40B4-BE49-F238E27FC236}">
                    <a16:creationId xmlns:a16="http://schemas.microsoft.com/office/drawing/2014/main" id="{1E801F57-9C5A-452F-A8D5-F060726C42FD}"/>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3" name="淘宝网Chenying0907出品 10">
              <a:extLst>
                <a:ext uri="{FF2B5EF4-FFF2-40B4-BE49-F238E27FC236}">
                  <a16:creationId xmlns:a16="http://schemas.microsoft.com/office/drawing/2014/main" id="{85B58488-9EA9-42CF-B3F6-E7118C43B2A9}"/>
                </a:ext>
              </a:extLst>
            </p:cNvPr>
            <p:cNvGrpSpPr>
              <a:grpSpLocks/>
            </p:cNvGrpSpPr>
            <p:nvPr/>
          </p:nvGrpSpPr>
          <p:grpSpPr bwMode="auto">
            <a:xfrm>
              <a:off x="4585523" y="1271914"/>
              <a:ext cx="4353645" cy="3457512"/>
              <a:chOff x="4585524" y="1271913"/>
              <a:chExt cx="4353648" cy="3457509"/>
            </a:xfrm>
          </p:grpSpPr>
          <p:grpSp>
            <p:nvGrpSpPr>
              <p:cNvPr id="90" name="淘宝网Chenying0907出品 17">
                <a:extLst>
                  <a:ext uri="{FF2B5EF4-FFF2-40B4-BE49-F238E27FC236}">
                    <a16:creationId xmlns:a16="http://schemas.microsoft.com/office/drawing/2014/main" id="{B044075B-0A0C-4489-8CAB-D2F722383C10}"/>
                  </a:ext>
                </a:extLst>
              </p:cNvPr>
              <p:cNvGrpSpPr>
                <a:grpSpLocks/>
              </p:cNvGrpSpPr>
              <p:nvPr/>
            </p:nvGrpSpPr>
            <p:grpSpPr bwMode="auto">
              <a:xfrm>
                <a:off x="4585524" y="1778245"/>
                <a:ext cx="1411857" cy="2951177"/>
                <a:chOff x="4400552" y="1170243"/>
                <a:chExt cx="1411857" cy="2951180"/>
              </a:xfrm>
            </p:grpSpPr>
            <p:sp>
              <p:nvSpPr>
                <p:cNvPr id="112" name="淘宝网Chenying0907出品 5702">
                  <a:extLst>
                    <a:ext uri="{FF2B5EF4-FFF2-40B4-BE49-F238E27FC236}">
                      <a16:creationId xmlns:a16="http://schemas.microsoft.com/office/drawing/2014/main" id="{6F44F825-9ED8-40A0-BB3C-91F888CF38C6}"/>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3" name="淘宝网Chenying0907出品 5704">
                  <a:extLst>
                    <a:ext uri="{FF2B5EF4-FFF2-40B4-BE49-F238E27FC236}">
                      <a16:creationId xmlns:a16="http://schemas.microsoft.com/office/drawing/2014/main" id="{9FA850EB-0FE8-4A63-A9FC-8A56BB1806F8}"/>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4" name="淘宝网Chenying0907出品 5715">
                  <a:extLst>
                    <a:ext uri="{FF2B5EF4-FFF2-40B4-BE49-F238E27FC236}">
                      <a16:creationId xmlns:a16="http://schemas.microsoft.com/office/drawing/2014/main" id="{36243F25-BC06-43DA-8BD7-B0DA482232BE}"/>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5" name="淘宝网Chenying0907出品 5716">
                  <a:extLst>
                    <a:ext uri="{FF2B5EF4-FFF2-40B4-BE49-F238E27FC236}">
                      <a16:creationId xmlns:a16="http://schemas.microsoft.com/office/drawing/2014/main" id="{E08549EB-32B2-4C6F-81D0-F46DB2FD041E}"/>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6" name="淘宝网Chenying0907出品 5717">
                  <a:extLst>
                    <a:ext uri="{FF2B5EF4-FFF2-40B4-BE49-F238E27FC236}">
                      <a16:creationId xmlns:a16="http://schemas.microsoft.com/office/drawing/2014/main" id="{204A7DEF-C78C-4A04-BA36-7475E28E5DB3}"/>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7" name="淘宝网Chenying0907出品 5703">
                  <a:extLst>
                    <a:ext uri="{FF2B5EF4-FFF2-40B4-BE49-F238E27FC236}">
                      <a16:creationId xmlns:a16="http://schemas.microsoft.com/office/drawing/2014/main" id="{B7A0A179-C93B-47E3-AC03-00810B1A413B}"/>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1" name="淘宝网Chenying0907出品 18">
                <a:extLst>
                  <a:ext uri="{FF2B5EF4-FFF2-40B4-BE49-F238E27FC236}">
                    <a16:creationId xmlns:a16="http://schemas.microsoft.com/office/drawing/2014/main" id="{46CC64B5-1372-4287-80B4-DBE5EA7ACE16}"/>
                  </a:ext>
                </a:extLst>
              </p:cNvPr>
              <p:cNvGrpSpPr>
                <a:grpSpLocks/>
              </p:cNvGrpSpPr>
              <p:nvPr/>
            </p:nvGrpSpPr>
            <p:grpSpPr bwMode="auto">
              <a:xfrm rot="781172">
                <a:off x="5242049" y="1323326"/>
                <a:ext cx="1411857" cy="2951177"/>
                <a:chOff x="4400552" y="1170242"/>
                <a:chExt cx="1411857" cy="2951181"/>
              </a:xfrm>
            </p:grpSpPr>
            <p:sp>
              <p:nvSpPr>
                <p:cNvPr id="106" name="淘宝网Chenying0907出品 5702">
                  <a:extLst>
                    <a:ext uri="{FF2B5EF4-FFF2-40B4-BE49-F238E27FC236}">
                      <a16:creationId xmlns:a16="http://schemas.microsoft.com/office/drawing/2014/main" id="{CEF7C59B-CD7C-43AB-8C9C-8DDF670DA2B9}"/>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 name="淘宝网Chenying0907出品 5704">
                  <a:extLst>
                    <a:ext uri="{FF2B5EF4-FFF2-40B4-BE49-F238E27FC236}">
                      <a16:creationId xmlns:a16="http://schemas.microsoft.com/office/drawing/2014/main" id="{CBB8EAB7-86D7-4D1B-9EEE-330B269389C2}"/>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 name="淘宝网Chenying0907出品 5715">
                  <a:extLst>
                    <a:ext uri="{FF2B5EF4-FFF2-40B4-BE49-F238E27FC236}">
                      <a16:creationId xmlns:a16="http://schemas.microsoft.com/office/drawing/2014/main" id="{4B7EB1AE-4726-4FC8-8DE6-684340A60AFE}"/>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 name="淘宝网Chenying0907出品 5716">
                  <a:extLst>
                    <a:ext uri="{FF2B5EF4-FFF2-40B4-BE49-F238E27FC236}">
                      <a16:creationId xmlns:a16="http://schemas.microsoft.com/office/drawing/2014/main" id="{4294D6E9-AA11-4289-B2E6-13001FF56C6B}"/>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 name="淘宝网Chenying0907出品 5717">
                  <a:extLst>
                    <a:ext uri="{FF2B5EF4-FFF2-40B4-BE49-F238E27FC236}">
                      <a16:creationId xmlns:a16="http://schemas.microsoft.com/office/drawing/2014/main" id="{9434473D-FFDC-476E-80AE-8A45817942C4}"/>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 name="淘宝网Chenying0907出品 5703">
                  <a:extLst>
                    <a:ext uri="{FF2B5EF4-FFF2-40B4-BE49-F238E27FC236}">
                      <a16:creationId xmlns:a16="http://schemas.microsoft.com/office/drawing/2014/main" id="{01E6687C-D97C-4F71-85DC-EFE183761E15}"/>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2" name="淘宝网Chenying0907出品 19">
                <a:extLst>
                  <a:ext uri="{FF2B5EF4-FFF2-40B4-BE49-F238E27FC236}">
                    <a16:creationId xmlns:a16="http://schemas.microsoft.com/office/drawing/2014/main" id="{DA7C157B-1F3E-4C23-AED2-95D4E28F4297}"/>
                  </a:ext>
                </a:extLst>
              </p:cNvPr>
              <p:cNvGrpSpPr>
                <a:grpSpLocks/>
              </p:cNvGrpSpPr>
              <p:nvPr/>
            </p:nvGrpSpPr>
            <p:grpSpPr bwMode="auto">
              <a:xfrm rot="1701895">
                <a:off x="6140258" y="1271913"/>
                <a:ext cx="1411857" cy="2951177"/>
                <a:chOff x="4400548" y="1170243"/>
                <a:chExt cx="1411855" cy="2951179"/>
              </a:xfrm>
            </p:grpSpPr>
            <p:sp>
              <p:nvSpPr>
                <p:cNvPr id="100" name="淘宝网Chenying0907出品 5702">
                  <a:extLst>
                    <a:ext uri="{FF2B5EF4-FFF2-40B4-BE49-F238E27FC236}">
                      <a16:creationId xmlns:a16="http://schemas.microsoft.com/office/drawing/2014/main" id="{FAD670E0-CDC6-4227-9109-7BF056220D5C}"/>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1" name="淘宝网Chenying0907出品 5704">
                  <a:extLst>
                    <a:ext uri="{FF2B5EF4-FFF2-40B4-BE49-F238E27FC236}">
                      <a16:creationId xmlns:a16="http://schemas.microsoft.com/office/drawing/2014/main" id="{E0569B13-C526-4557-889A-19F22391C337}"/>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 name="淘宝网Chenying0907出品 5715">
                  <a:extLst>
                    <a:ext uri="{FF2B5EF4-FFF2-40B4-BE49-F238E27FC236}">
                      <a16:creationId xmlns:a16="http://schemas.microsoft.com/office/drawing/2014/main" id="{5500C5C3-8D31-4976-8557-7A672A9E2271}"/>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 name="淘宝网Chenying0907出品 5716">
                  <a:extLst>
                    <a:ext uri="{FF2B5EF4-FFF2-40B4-BE49-F238E27FC236}">
                      <a16:creationId xmlns:a16="http://schemas.microsoft.com/office/drawing/2014/main" id="{913B37AC-1C85-4755-A1A6-115CF2710E68}"/>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淘宝网Chenying0907出品 5717">
                  <a:extLst>
                    <a:ext uri="{FF2B5EF4-FFF2-40B4-BE49-F238E27FC236}">
                      <a16:creationId xmlns:a16="http://schemas.microsoft.com/office/drawing/2014/main" id="{86C767DC-01E5-4A9C-9C51-214B745E746F}"/>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 name="淘宝网Chenying0907出品 5703">
                  <a:extLst>
                    <a:ext uri="{FF2B5EF4-FFF2-40B4-BE49-F238E27FC236}">
                      <a16:creationId xmlns:a16="http://schemas.microsoft.com/office/drawing/2014/main" id="{BB20EA70-0266-4CD5-B9AF-7BA12B55760B}"/>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3" name="淘宝网Chenying0907出品 20">
                <a:extLst>
                  <a:ext uri="{FF2B5EF4-FFF2-40B4-BE49-F238E27FC236}">
                    <a16:creationId xmlns:a16="http://schemas.microsoft.com/office/drawing/2014/main" id="{BB9DF9D7-3EF2-4C1F-87D8-5A16FDCAC004}"/>
                  </a:ext>
                </a:extLst>
              </p:cNvPr>
              <p:cNvGrpSpPr>
                <a:grpSpLocks/>
              </p:cNvGrpSpPr>
              <p:nvPr/>
            </p:nvGrpSpPr>
            <p:grpSpPr bwMode="auto">
              <a:xfrm rot="2920266">
                <a:off x="6757655" y="1950494"/>
                <a:ext cx="1411858" cy="2951176"/>
                <a:chOff x="4400552" y="1170242"/>
                <a:chExt cx="1411857" cy="2951182"/>
              </a:xfrm>
            </p:grpSpPr>
            <p:sp>
              <p:nvSpPr>
                <p:cNvPr id="94" name="淘宝网Chenying0907出品 5702">
                  <a:extLst>
                    <a:ext uri="{FF2B5EF4-FFF2-40B4-BE49-F238E27FC236}">
                      <a16:creationId xmlns:a16="http://schemas.microsoft.com/office/drawing/2014/main" id="{65B25B57-4D9F-4BA8-B16E-C59ABF629976}"/>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5" name="淘宝网Chenying0907出品 5704">
                  <a:extLst>
                    <a:ext uri="{FF2B5EF4-FFF2-40B4-BE49-F238E27FC236}">
                      <a16:creationId xmlns:a16="http://schemas.microsoft.com/office/drawing/2014/main" id="{604F5FA2-AA56-46E2-89D2-67310B4CC928}"/>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6" name="淘宝网Chenying0907出品 5715">
                  <a:extLst>
                    <a:ext uri="{FF2B5EF4-FFF2-40B4-BE49-F238E27FC236}">
                      <a16:creationId xmlns:a16="http://schemas.microsoft.com/office/drawing/2014/main" id="{C5D72BFA-9401-4216-8ABA-B4601DF1B654}"/>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7" name="淘宝网Chenying0907出品 5716">
                  <a:extLst>
                    <a:ext uri="{FF2B5EF4-FFF2-40B4-BE49-F238E27FC236}">
                      <a16:creationId xmlns:a16="http://schemas.microsoft.com/office/drawing/2014/main" id="{F3AB8561-475D-4673-89DE-8C21FB01079D}"/>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8" name="淘宝网Chenying0907出品 5717">
                  <a:extLst>
                    <a:ext uri="{FF2B5EF4-FFF2-40B4-BE49-F238E27FC236}">
                      <a16:creationId xmlns:a16="http://schemas.microsoft.com/office/drawing/2014/main" id="{98ADFBBA-D663-4F0C-8E3B-4AF81D1A5B09}"/>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淘宝网Chenying0907出品 5703">
                  <a:extLst>
                    <a:ext uri="{FF2B5EF4-FFF2-40B4-BE49-F238E27FC236}">
                      <a16:creationId xmlns:a16="http://schemas.microsoft.com/office/drawing/2014/main" id="{69A01C7D-5754-4899-831D-A6733F15474B}"/>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84" name="AutoShape 5699">
              <a:extLst>
                <a:ext uri="{FF2B5EF4-FFF2-40B4-BE49-F238E27FC236}">
                  <a16:creationId xmlns:a16="http://schemas.microsoft.com/office/drawing/2014/main" id="{FC821595-B6F2-44D6-9FE7-205AD9F5BBBD}"/>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85" name="淘宝网Chenying0907出品 12">
              <a:extLst>
                <a:ext uri="{FF2B5EF4-FFF2-40B4-BE49-F238E27FC236}">
                  <a16:creationId xmlns:a16="http://schemas.microsoft.com/office/drawing/2014/main" id="{1025B4A1-6696-4AF7-8F2D-C368370435DB}"/>
                </a:ext>
              </a:extLst>
            </p:cNvPr>
            <p:cNvGrpSpPr>
              <a:grpSpLocks/>
            </p:cNvGrpSpPr>
            <p:nvPr/>
          </p:nvGrpSpPr>
          <p:grpSpPr bwMode="auto">
            <a:xfrm>
              <a:off x="5249118" y="3524742"/>
              <a:ext cx="2602836" cy="2233477"/>
              <a:chOff x="9473194" y="1739131"/>
              <a:chExt cx="2602839" cy="2233476"/>
            </a:xfrm>
          </p:grpSpPr>
          <p:sp>
            <p:nvSpPr>
              <p:cNvPr id="87" name="淘宝网Chenying0907出品 5615">
                <a:extLst>
                  <a:ext uri="{FF2B5EF4-FFF2-40B4-BE49-F238E27FC236}">
                    <a16:creationId xmlns:a16="http://schemas.microsoft.com/office/drawing/2014/main" id="{24627BED-40EF-4827-915C-5BDEF388ABA9}"/>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8" name="淘宝网Chenying0907出品 5615">
                <a:extLst>
                  <a:ext uri="{FF2B5EF4-FFF2-40B4-BE49-F238E27FC236}">
                    <a16:creationId xmlns:a16="http://schemas.microsoft.com/office/drawing/2014/main" id="{3136A939-54BB-4BAE-85EC-7B5D9AEA65EA}"/>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89" name="淘宝网Chenying0907出品 5615">
                <a:extLst>
                  <a:ext uri="{FF2B5EF4-FFF2-40B4-BE49-F238E27FC236}">
                    <a16:creationId xmlns:a16="http://schemas.microsoft.com/office/drawing/2014/main" id="{8767D724-6BF7-44F3-9E7F-D2DAB327CF9A}"/>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86" name="淘宝网Chenying0907出品 5785">
              <a:extLst>
                <a:ext uri="{FF2B5EF4-FFF2-40B4-BE49-F238E27FC236}">
                  <a16:creationId xmlns:a16="http://schemas.microsoft.com/office/drawing/2014/main" id="{7015AFFB-38F2-4F8E-9DA2-BC901B0F084A}"/>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22" name="文字方塊 109">
            <a:extLst>
              <a:ext uri="{FF2B5EF4-FFF2-40B4-BE49-F238E27FC236}">
                <a16:creationId xmlns:a16="http://schemas.microsoft.com/office/drawing/2014/main" id="{19A239A1-49E3-4A5C-9108-053E2D57C2E3}"/>
              </a:ext>
            </a:extLst>
          </p:cNvPr>
          <p:cNvSpPr txBox="1">
            <a:spLocks noChangeArrowheads="1"/>
          </p:cNvSpPr>
          <p:nvPr/>
        </p:nvSpPr>
        <p:spPr bwMode="auto">
          <a:xfrm>
            <a:off x="1103521" y="950074"/>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一般生報名表範例（白色）</a:t>
            </a:r>
          </a:p>
        </p:txBody>
      </p:sp>
      <p:sp>
        <p:nvSpPr>
          <p:cNvPr id="124" name="矩形 123">
            <a:extLst>
              <a:ext uri="{FF2B5EF4-FFF2-40B4-BE49-F238E27FC236}">
                <a16:creationId xmlns:a16="http://schemas.microsoft.com/office/drawing/2014/main" id="{7894AB30-E35A-4AF1-81DD-8BC5C1AD7C59}"/>
              </a:ext>
            </a:extLst>
          </p:cNvPr>
          <p:cNvSpPr/>
          <p:nvPr/>
        </p:nvSpPr>
        <p:spPr>
          <a:xfrm>
            <a:off x="3982591" y="855913"/>
            <a:ext cx="603057" cy="85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
            <a:extLst>
              <a:ext uri="{FF2B5EF4-FFF2-40B4-BE49-F238E27FC236}">
                <a16:creationId xmlns:a16="http://schemas.microsoft.com/office/drawing/2014/main" id="{5B66A4A6-B84D-30A6-7AEC-B50A399AF069}"/>
              </a:ext>
            </a:extLst>
          </p:cNvPr>
          <p:cNvGrpSpPr/>
          <p:nvPr/>
        </p:nvGrpSpPr>
        <p:grpSpPr>
          <a:xfrm>
            <a:off x="135607" y="4330346"/>
            <a:ext cx="4296494" cy="768927"/>
            <a:chOff x="-798251" y="3593222"/>
            <a:chExt cx="5728659" cy="1025236"/>
          </a:xfrm>
        </p:grpSpPr>
        <p:sp>
          <p:nvSpPr>
            <p:cNvPr id="4" name="文字方塊 3">
              <a:extLst>
                <a:ext uri="{FF2B5EF4-FFF2-40B4-BE49-F238E27FC236}">
                  <a16:creationId xmlns:a16="http://schemas.microsoft.com/office/drawing/2014/main" id="{A6E3F662-D019-5DF5-71D5-0E59401C8908}"/>
                </a:ext>
              </a:extLst>
            </p:cNvPr>
            <p:cNvSpPr txBox="1"/>
            <p:nvPr/>
          </p:nvSpPr>
          <p:spPr>
            <a:xfrm>
              <a:off x="-798251" y="3838758"/>
              <a:ext cx="4788157" cy="7797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1" indent="-360000" algn="jus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比序項目積分證明單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審核確認後，</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學校章戳</a:t>
              </a:r>
              <a:r>
                <a:rPr lang="zh-TW" altLang="en-US" sz="1600" dirty="0">
                  <a:solidFill>
                    <a:srgbClr val="0070C0"/>
                  </a:solidFill>
                  <a:latin typeface="微軟正黑體" pitchFamily="34" charset="-120"/>
                  <a:ea typeface="微軟正黑體" pitchFamily="34" charset="-120"/>
                </a:rPr>
                <a:t>浮貼於此</a:t>
              </a:r>
            </a:p>
          </p:txBody>
        </p:sp>
        <p:cxnSp>
          <p:nvCxnSpPr>
            <p:cNvPr id="6" name="直線單箭頭接點 5">
              <a:extLst>
                <a:ext uri="{FF2B5EF4-FFF2-40B4-BE49-F238E27FC236}">
                  <a16:creationId xmlns:a16="http://schemas.microsoft.com/office/drawing/2014/main" id="{CC925FD8-D372-DEEE-E3AF-E110AD397AF7}"/>
                </a:ext>
              </a:extLst>
            </p:cNvPr>
            <p:cNvCxnSpPr>
              <a:cxnSpLocks/>
            </p:cNvCxnSpPr>
            <p:nvPr/>
          </p:nvCxnSpPr>
          <p:spPr>
            <a:xfrm flipV="1">
              <a:off x="3890564" y="3593222"/>
              <a:ext cx="1039844" cy="43549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Freeform 160">
            <a:extLst>
              <a:ext uri="{FF2B5EF4-FFF2-40B4-BE49-F238E27FC236}">
                <a16:creationId xmlns:a16="http://schemas.microsoft.com/office/drawing/2014/main" id="{76C424B8-02DE-2558-DFC0-E19FBF344687}"/>
              </a:ext>
            </a:extLst>
          </p:cNvPr>
          <p:cNvSpPr>
            <a:spLocks noChangeAspect="1" noEditPoints="1"/>
          </p:cNvSpPr>
          <p:nvPr/>
        </p:nvSpPr>
        <p:spPr bwMode="auto">
          <a:xfrm>
            <a:off x="51622" y="435701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文字方塊 6"/>
          <p:cNvSpPr txBox="1">
            <a:spLocks noChangeArrowheads="1"/>
          </p:cNvSpPr>
          <p:nvPr/>
        </p:nvSpPr>
        <p:spPr bwMode="auto">
          <a:xfrm>
            <a:off x="841026" y="895786"/>
            <a:ext cx="84236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600" b="1" dirty="0">
                <a:latin typeface="微軟正黑體" panose="020B0604030504040204" pitchFamily="34" charset="-120"/>
                <a:ea typeface="微軟正黑體" panose="020B0604030504040204" pitchFamily="34" charset="-120"/>
              </a:rPr>
              <a:t>115</a:t>
            </a:r>
            <a:r>
              <a:rPr lang="zh-TW" altLang="en-US" sz="2600" b="1" dirty="0">
                <a:latin typeface="微軟正黑體" panose="020B0604030504040204" pitchFamily="34" charset="-120"/>
                <a:ea typeface="微軟正黑體" panose="020B0604030504040204" pitchFamily="34" charset="-120"/>
              </a:rPr>
              <a:t>學年度五專完全免試入學各招生學校</a:t>
            </a:r>
            <a:endParaRPr lang="en-US" altLang="zh-TW" sz="26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000" b="1" dirty="0">
                <a:latin typeface="微軟正黑體" panose="020B0604030504040204" pitchFamily="34" charset="-120"/>
                <a:ea typeface="微軟正黑體" panose="020B0604030504040204" pitchFamily="34" charset="-120"/>
              </a:rPr>
              <a:t>（計 </a:t>
            </a:r>
            <a:r>
              <a:rPr lang="en-US" altLang="zh-TW" sz="2000" b="1" dirty="0">
                <a:solidFill>
                  <a:srgbClr val="C00000"/>
                </a:solidFill>
                <a:latin typeface="微軟正黑體" panose="020B0604030504040204" pitchFamily="34" charset="-120"/>
                <a:ea typeface="微軟正黑體" panose="020B0604030504040204" pitchFamily="34" charset="-120"/>
              </a:rPr>
              <a:t>33</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校，其中 </a:t>
            </a:r>
            <a:r>
              <a:rPr lang="en-US" altLang="zh-TW" sz="2000" b="1" dirty="0">
                <a:latin typeface="微軟正黑體" panose="020B0604030504040204" pitchFamily="34" charset="-120"/>
                <a:ea typeface="微軟正黑體" panose="020B0604030504040204" pitchFamily="34" charset="-120"/>
              </a:rPr>
              <a:t>2 </a:t>
            </a:r>
            <a:r>
              <a:rPr lang="zh-TW" altLang="en-US" sz="2000" b="1" dirty="0">
                <a:latin typeface="微軟正黑體" panose="020B0604030504040204" pitchFamily="34" charset="-120"/>
                <a:ea typeface="微軟正黑體" panose="020B0604030504040204" pitchFamily="34" charset="-120"/>
              </a:rPr>
              <a:t>校為國立校院，</a:t>
            </a:r>
            <a:r>
              <a:rPr lang="en-US" altLang="zh-TW" sz="2000" b="1" dirty="0">
                <a:latin typeface="微軟正黑體" panose="020B0604030504040204" pitchFamily="34" charset="-120"/>
                <a:ea typeface="微軟正黑體" panose="020B0604030504040204" pitchFamily="34" charset="-120"/>
              </a:rPr>
              <a:t>31 </a:t>
            </a:r>
            <a:r>
              <a:rPr lang="zh-TW" altLang="en-US" sz="2000" b="1" dirty="0">
                <a:latin typeface="微軟正黑體" panose="020B0604030504040204" pitchFamily="34" charset="-120"/>
                <a:ea typeface="微軟正黑體" panose="020B0604030504040204" pitchFamily="34" charset="-120"/>
              </a:rPr>
              <a:t>校為私立校院）</a:t>
            </a:r>
          </a:p>
        </p:txBody>
      </p:sp>
      <p:sp>
        <p:nvSpPr>
          <p:cNvPr id="11" name="投影片編號版面配置區 4">
            <a:extLst>
              <a:ext uri="{FF2B5EF4-FFF2-40B4-BE49-F238E27FC236}">
                <a16:creationId xmlns:a16="http://schemas.microsoft.com/office/drawing/2014/main" id="{1AA0496F-7A25-467F-8774-357AE14FF93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a:extLst>
              <a:ext uri="{FF2B5EF4-FFF2-40B4-BE49-F238E27FC236}">
                <a16:creationId xmlns:a16="http://schemas.microsoft.com/office/drawing/2014/main" id="{6EB75DB4-35DC-2A10-71F7-B0F5D83EC1B6}"/>
              </a:ext>
            </a:extLst>
          </p:cNvPr>
          <p:cNvGraphicFramePr>
            <a:graphicFrameLocks noGrp="1"/>
          </p:cNvGraphicFramePr>
          <p:nvPr/>
        </p:nvGraphicFramePr>
        <p:xfrm>
          <a:off x="862996" y="1832232"/>
          <a:ext cx="10259351" cy="4232657"/>
        </p:xfrm>
        <a:graphic>
          <a:graphicData uri="http://schemas.openxmlformats.org/drawingml/2006/table">
            <a:tbl>
              <a:tblPr firstRow="1" bandRow="1">
                <a:tableStyleId>{93296810-A885-4BE3-A3E7-6D5BEEA58F35}</a:tableStyleId>
              </a:tblPr>
              <a:tblGrid>
                <a:gridCol w="64679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716889">
                  <a:extLst>
                    <a:ext uri="{9D8B030D-6E8A-4147-A177-3AD203B41FA5}">
                      <a16:colId xmlns:a16="http://schemas.microsoft.com/office/drawing/2014/main" val="20002"/>
                    </a:ext>
                  </a:extLst>
                </a:gridCol>
                <a:gridCol w="1872000">
                  <a:extLst>
                    <a:ext uri="{9D8B030D-6E8A-4147-A177-3AD203B41FA5}">
                      <a16:colId xmlns:a16="http://schemas.microsoft.com/office/drawing/2014/main" val="20003"/>
                    </a:ext>
                  </a:extLst>
                </a:gridCol>
                <a:gridCol w="736248">
                  <a:extLst>
                    <a:ext uri="{9D8B030D-6E8A-4147-A177-3AD203B41FA5}">
                      <a16:colId xmlns:a16="http://schemas.microsoft.com/office/drawing/2014/main" val="20004"/>
                    </a:ext>
                  </a:extLst>
                </a:gridCol>
                <a:gridCol w="1872000">
                  <a:extLst>
                    <a:ext uri="{9D8B030D-6E8A-4147-A177-3AD203B41FA5}">
                      <a16:colId xmlns:a16="http://schemas.microsoft.com/office/drawing/2014/main" val="20005"/>
                    </a:ext>
                  </a:extLst>
                </a:gridCol>
                <a:gridCol w="671424">
                  <a:extLst>
                    <a:ext uri="{9D8B030D-6E8A-4147-A177-3AD203B41FA5}">
                      <a16:colId xmlns:a16="http://schemas.microsoft.com/office/drawing/2014/main" val="20006"/>
                    </a:ext>
                  </a:extLst>
                </a:gridCol>
                <a:gridCol w="1872000">
                  <a:extLst>
                    <a:ext uri="{9D8B030D-6E8A-4147-A177-3AD203B41FA5}">
                      <a16:colId xmlns:a16="http://schemas.microsoft.com/office/drawing/2014/main" val="20007"/>
                    </a:ext>
                  </a:extLst>
                </a:gridCol>
              </a:tblGrid>
              <a:tr h="384787">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代碼</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學校</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代碼</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學校</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代碼</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學校</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代碼</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tc>
                  <a:txBody>
                    <a:bodyPr/>
                    <a:lstStyle/>
                    <a:p>
                      <a:pPr algn="ctr"/>
                      <a:r>
                        <a:rPr lang="zh-TW" altLang="en-US" sz="1800" dirty="0">
                          <a:solidFill>
                            <a:schemeClr val="bg1"/>
                          </a:solidFill>
                          <a:latin typeface="微軟正黑體" panose="020B0604030504040204" pitchFamily="34" charset="-120"/>
                          <a:ea typeface="微軟正黑體" panose="020B0604030504040204" pitchFamily="34" charset="-120"/>
                        </a:rPr>
                        <a:t>學校</a:t>
                      </a:r>
                    </a:p>
                  </a:txBody>
                  <a:tcPr marL="68580" marR="68580" marT="34290" marB="34290" anchor="ctr">
                    <a:lnB w="12700" cap="flat" cmpd="sng" algn="ctr">
                      <a:solidFill>
                        <a:schemeClr val="tx1"/>
                      </a:solidFill>
                      <a:prstDash val="sysDash"/>
                      <a:round/>
                      <a:headEnd type="none" w="med" len="med"/>
                      <a:tailEnd type="none" w="med" len="med"/>
                    </a:lnB>
                    <a:solidFill>
                      <a:srgbClr val="5E913B"/>
                    </a:solidFill>
                  </a:tcPr>
                </a:tc>
                <a:extLst>
                  <a:ext uri="{0D108BD9-81ED-4DB2-BD59-A6C34878D82A}">
                    <a16:rowId xmlns:a16="http://schemas.microsoft.com/office/drawing/2014/main" val="10000"/>
                  </a:ext>
                </a:extLst>
              </a:tr>
              <a:tr h="384787">
                <a:tc>
                  <a:txBody>
                    <a:bodyPr/>
                    <a:lstStyle/>
                    <a:p>
                      <a:pPr marL="0" algn="ctr" defTabSz="914400" rtl="0" eaLnBrk="1" latinLnBrk="0" hangingPunct="1">
                        <a:lnSpc>
                          <a:spcPts val="2300"/>
                        </a:lnSpc>
                      </a:pPr>
                      <a:r>
                        <a:rPr lang="en-US" altLang="zh-TW" sz="1350" b="1" kern="1200" dirty="0">
                          <a:latin typeface="微軟正黑體" panose="020B0604030504040204" pitchFamily="34" charset="-120"/>
                          <a:ea typeface="微軟正黑體" panose="020B0604030504040204" pitchFamily="34" charset="-120"/>
                        </a:rPr>
                        <a:t>109</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350" b="1" kern="1200" dirty="0">
                          <a:solidFill>
                            <a:schemeClr val="dk1"/>
                          </a:solidFill>
                          <a:latin typeface="微軟正黑體" panose="020B0604030504040204" pitchFamily="34" charset="-120"/>
                          <a:ea typeface="微軟正黑體" panose="020B0604030504040204" pitchFamily="34" charset="-120"/>
                        </a:rPr>
                        <a:t>國立澎湖科技大學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ctr" defTabSz="914400" rtl="0" eaLnBrk="1" latinLnBrk="0" hangingPunct="1">
                        <a:lnSpc>
                          <a:spcPts val="2300"/>
                        </a:lnSpc>
                      </a:pPr>
                      <a:r>
                        <a:rPr lang="en-US" altLang="zh-TW" sz="1350" b="1" kern="1200" dirty="0">
                          <a:solidFill>
                            <a:schemeClr val="accent6">
                              <a:lumMod val="75000"/>
                            </a:schemeClr>
                          </a:solidFill>
                          <a:latin typeface="微軟正黑體" panose="020B0604030504040204" pitchFamily="34" charset="-120"/>
                          <a:ea typeface="微軟正黑體" panose="020B0604030504040204" pitchFamily="34" charset="-120"/>
                        </a:rPr>
                        <a:t>228</a:t>
                      </a: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zh-TW" sz="1350" b="1" kern="1200" dirty="0">
                          <a:solidFill>
                            <a:schemeClr val="accent6">
                              <a:lumMod val="75000"/>
                            </a:schemeClr>
                          </a:solidFill>
                          <a:latin typeface="微軟正黑體" panose="020B0604030504040204" pitchFamily="34" charset="-120"/>
                          <a:ea typeface="微軟正黑體" panose="020B0604030504040204" pitchFamily="34" charset="-120"/>
                        </a:rPr>
                        <a:t>南開科技大學</a:t>
                      </a: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503</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國立臺東專科學校</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612</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rgbClr val="0000FF"/>
                          </a:solidFill>
                          <a:latin typeface="微軟正黑體" panose="020B0604030504040204" pitchFamily="34" charset="-120"/>
                          <a:ea typeface="微軟正黑體" panose="020B0604030504040204" pitchFamily="34" charset="-120"/>
                        </a:rPr>
                        <a:t>新生醫護管理專科學校</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1"/>
                  </a:ext>
                </a:extLst>
              </a:tr>
              <a:tr h="384787">
                <a:tc>
                  <a:txBody>
                    <a:bodyPr/>
                    <a:lstStyle/>
                    <a:p>
                      <a:pPr marL="0" algn="ctr" defTabSz="914400" rtl="0" eaLnBrk="1" latinLnBrk="0" hangingPunct="1">
                        <a:lnSpc>
                          <a:spcPts val="2300"/>
                        </a:lnSpc>
                      </a:pPr>
                      <a:r>
                        <a:rPr lang="en-US" altLang="zh-TW" sz="1350" b="1" kern="1200" dirty="0">
                          <a:latin typeface="微軟正黑體" panose="020B0604030504040204" pitchFamily="34" charset="-120"/>
                          <a:ea typeface="微軟正黑體" panose="020B0604030504040204" pitchFamily="34" charset="-120"/>
                        </a:rPr>
                        <a:t>202</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南臺科技大學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ctr" defTabSz="914400" rtl="0" eaLnBrk="1" latinLnBrk="0" hangingPunct="1">
                        <a:lnSpc>
                          <a:spcPts val="2300"/>
                        </a:lnSpc>
                      </a:pPr>
                      <a:r>
                        <a:rPr lang="en-US" altLang="zh-TW" sz="1350" b="1" kern="1200" dirty="0">
                          <a:solidFill>
                            <a:srgbClr val="0000FF"/>
                          </a:solidFill>
                          <a:latin typeface="微軟正黑體" panose="020B0604030504040204" pitchFamily="34" charset="-120"/>
                          <a:ea typeface="微軟正黑體" panose="020B0604030504040204" pitchFamily="34" charset="-120"/>
                        </a:rPr>
                        <a:t>229</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350" b="1" kern="1200" dirty="0">
                          <a:solidFill>
                            <a:srgbClr val="0000FF"/>
                          </a:solidFill>
                          <a:latin typeface="微軟正黑體" panose="020B0604030504040204" pitchFamily="34" charset="-120"/>
                          <a:ea typeface="微軟正黑體" panose="020B0604030504040204" pitchFamily="34" charset="-120"/>
                        </a:rPr>
                        <a:t>中華科技大學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602</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350" b="1" kern="1200" dirty="0">
                          <a:solidFill>
                            <a:srgbClr val="0000FF"/>
                          </a:solidFill>
                          <a:latin typeface="微軟正黑體" panose="020B0604030504040204" pitchFamily="34" charset="-120"/>
                          <a:ea typeface="微軟正黑體" panose="020B0604030504040204" pitchFamily="34" charset="-120"/>
                        </a:rPr>
                        <a:t>馬偕醫護管理專科學校</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822</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350" b="1" kern="1200" dirty="0">
                          <a:solidFill>
                            <a:srgbClr val="0000FF"/>
                          </a:solidFill>
                          <a:latin typeface="微軟正黑體" panose="020B0604030504040204" pitchFamily="34" charset="-120"/>
                          <a:ea typeface="微軟正黑體" panose="020B0604030504040204" pitchFamily="34" charset="-120"/>
                        </a:rPr>
                        <a:t>慈濟大學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2"/>
                  </a:ext>
                </a:extLst>
              </a:tr>
              <a:tr h="384787">
                <a:tc>
                  <a:txBody>
                    <a:bodyPr/>
                    <a:lstStyle/>
                    <a:p>
                      <a:pPr marL="0" algn="ctr" defTabSz="914400" rtl="0" eaLnBrk="1" latinLnBrk="0" hangingPunct="1">
                        <a:lnSpc>
                          <a:spcPts val="2300"/>
                        </a:lnSpc>
                      </a:pPr>
                      <a:r>
                        <a:rPr lang="en-US" altLang="zh-TW" sz="1350" b="1" kern="1200" dirty="0">
                          <a:latin typeface="微軟正黑體" panose="020B0604030504040204" pitchFamily="34" charset="-120"/>
                          <a:ea typeface="微軟正黑體" panose="020B0604030504040204" pitchFamily="34" charset="-120"/>
                        </a:rPr>
                        <a:t>204</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350" b="1" kern="1200" dirty="0">
                          <a:solidFill>
                            <a:schemeClr val="dk1"/>
                          </a:solidFill>
                          <a:latin typeface="微軟正黑體" panose="020B0604030504040204" pitchFamily="34" charset="-120"/>
                          <a:ea typeface="微軟正黑體" panose="020B0604030504040204" pitchFamily="34" charset="-120"/>
                        </a:rPr>
                        <a:t>嘉南藥理</a:t>
                      </a:r>
                      <a:r>
                        <a:rPr lang="zh-TW" altLang="zh-TW" sz="1350" b="1" kern="1200" dirty="0">
                          <a:solidFill>
                            <a:schemeClr val="dk1"/>
                          </a:solidFill>
                          <a:latin typeface="微軟正黑體" panose="020B0604030504040204" pitchFamily="34" charset="-120"/>
                          <a:ea typeface="微軟正黑體" panose="020B0604030504040204" pitchFamily="34" charset="-120"/>
                        </a:rPr>
                        <a:t>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ctr" defTabSz="914400" rtl="0" eaLnBrk="1" latinLnBrk="0" hangingPunct="1">
                        <a:lnSpc>
                          <a:spcPts val="2300"/>
                        </a:lnSpc>
                      </a:pPr>
                      <a:r>
                        <a:rPr lang="en-US" altLang="zh-TW" sz="1350" b="1" kern="1200" dirty="0">
                          <a:latin typeface="微軟正黑體" panose="020B0604030504040204" pitchFamily="34" charset="-120"/>
                          <a:ea typeface="微軟正黑體" panose="020B0604030504040204" pitchFamily="34" charset="-120"/>
                        </a:rPr>
                        <a:t>232</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zh-TW" sz="1350" b="1" kern="1200" dirty="0">
                          <a:solidFill>
                            <a:schemeClr val="dk1"/>
                          </a:solidFill>
                          <a:latin typeface="微軟正黑體" panose="020B0604030504040204" pitchFamily="34" charset="-120"/>
                          <a:ea typeface="微軟正黑體" panose="020B0604030504040204" pitchFamily="34" charset="-120"/>
                        </a:rPr>
                        <a:t>美和科技大學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ctr" defTabSz="914400" rtl="0" eaLnBrk="1" latinLnBrk="0" hangingPunct="1">
                        <a:lnSpc>
                          <a:spcPts val="2300"/>
                        </a:lnSpc>
                      </a:pPr>
                      <a:r>
                        <a:rPr lang="en-US" altLang="zh-TW" sz="1350" b="1" kern="1200" dirty="0">
                          <a:solidFill>
                            <a:schemeClr val="accent6">
                              <a:lumMod val="75000"/>
                            </a:schemeClr>
                          </a:solidFill>
                          <a:latin typeface="微軟正黑體" panose="020B0604030504040204" pitchFamily="34" charset="-120"/>
                          <a:ea typeface="微軟正黑體" panose="020B0604030504040204" pitchFamily="34" charset="-120"/>
                        </a:rPr>
                        <a:t>603</a:t>
                      </a: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accent6">
                              <a:lumMod val="75000"/>
                            </a:schemeClr>
                          </a:solidFill>
                          <a:latin typeface="微軟正黑體" panose="020B0604030504040204" pitchFamily="34" charset="-120"/>
                          <a:ea typeface="微軟正黑體" panose="020B0604030504040204" pitchFamily="34" charset="-120"/>
                        </a:rPr>
                        <a:t>仁德醫護管理專科學校</a:t>
                      </a:r>
                      <a:endParaRPr lang="zh-TW" altLang="zh-TW"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832</a:t>
                      </a: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350" b="1" kern="1200" dirty="0">
                          <a:solidFill>
                            <a:srgbClr val="0000FF"/>
                          </a:solidFill>
                          <a:latin typeface="微軟正黑體" panose="020B0604030504040204" pitchFamily="34" charset="-120"/>
                          <a:ea typeface="微軟正黑體" panose="020B0604030504040204" pitchFamily="34" charset="-120"/>
                        </a:rPr>
                        <a:t>康寧大學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384787">
                <a:tc>
                  <a:txBody>
                    <a:bodyPr/>
                    <a:lstStyle/>
                    <a:p>
                      <a:pPr marL="0" algn="ctr" defTabSz="914400" rtl="0" eaLnBrk="1" latinLnBrk="0" hangingPunct="1">
                        <a:lnSpc>
                          <a:spcPts val="2300"/>
                        </a:lnSpc>
                      </a:pPr>
                      <a:r>
                        <a:rPr lang="en-US" altLang="zh-TW" sz="1350" b="1" kern="1200" dirty="0">
                          <a:solidFill>
                            <a:srgbClr val="0000FF"/>
                          </a:solidFill>
                          <a:latin typeface="微軟正黑體" panose="020B0604030504040204" pitchFamily="34" charset="-120"/>
                          <a:ea typeface="微軟正黑體" panose="020B0604030504040204" pitchFamily="34" charset="-120"/>
                        </a:rPr>
                        <a:t>206</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zh-TW" sz="1350" b="1" kern="1200" dirty="0">
                          <a:solidFill>
                            <a:srgbClr val="0000FF"/>
                          </a:solidFill>
                          <a:latin typeface="微軟正黑體" panose="020B0604030504040204" pitchFamily="34" charset="-120"/>
                          <a:ea typeface="微軟正黑體" panose="020B0604030504040204" pitchFamily="34" charset="-120"/>
                        </a:rPr>
                        <a:t>龍華科技大學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ctr" defTabSz="914400" rtl="0" eaLnBrk="1" latinLnBrk="0" hangingPunct="1">
                        <a:lnSpc>
                          <a:spcPts val="2300"/>
                        </a:lnSpc>
                      </a:pPr>
                      <a:r>
                        <a:rPr lang="en-US" altLang="zh-TW" sz="1350" b="1" kern="1200" dirty="0">
                          <a:solidFill>
                            <a:srgbClr val="0000FF"/>
                          </a:solidFill>
                          <a:latin typeface="微軟正黑體" panose="020B0604030504040204" pitchFamily="34" charset="-120"/>
                          <a:ea typeface="微軟正黑體" panose="020B0604030504040204" pitchFamily="34" charset="-120"/>
                        </a:rPr>
                        <a:t>239</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rgbClr val="0000FF"/>
                          </a:solidFill>
                          <a:latin typeface="微軟正黑體" panose="020B0604030504040204" pitchFamily="34" charset="-120"/>
                          <a:ea typeface="微軟正黑體" panose="020B0604030504040204" pitchFamily="34" charset="-120"/>
                        </a:rPr>
                        <a:t>臺北城市科技大學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604</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樹人醫護管理專科學校</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4787">
                <a:tc>
                  <a:txBody>
                    <a:bodyPr/>
                    <a:lstStyle/>
                    <a:p>
                      <a:pPr marL="0" algn="ctr" defTabSz="914400" rtl="0" eaLnBrk="1" latinLnBrk="0" hangingPunct="1">
                        <a:lnSpc>
                          <a:spcPts val="2300"/>
                        </a:lnSpc>
                      </a:pPr>
                      <a:r>
                        <a:rPr lang="en-US" altLang="zh-TW" sz="1350" b="1" kern="1200" dirty="0">
                          <a:latin typeface="微軟正黑體" panose="020B0604030504040204" pitchFamily="34" charset="-120"/>
                          <a:ea typeface="微軟正黑體" panose="020B0604030504040204" pitchFamily="34" charset="-120"/>
                        </a:rPr>
                        <a:t>207</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輔英科技大學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241</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文藻外語大學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605</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慈惠醫護管理專科學校</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4787">
                <a:tc>
                  <a:txBody>
                    <a:bodyPr/>
                    <a:lstStyle/>
                    <a:p>
                      <a:pPr marL="0" algn="ctr" defTabSz="914400" rtl="0" eaLnBrk="1" latinLnBrk="0" hangingPunct="1">
                        <a:lnSpc>
                          <a:spcPts val="2300"/>
                        </a:lnSpc>
                      </a:pPr>
                      <a:r>
                        <a:rPr lang="en-US" altLang="zh-TW" sz="1350" b="1" kern="1200" dirty="0">
                          <a:solidFill>
                            <a:schemeClr val="accent6">
                              <a:lumMod val="75000"/>
                            </a:schemeClr>
                          </a:solidFill>
                          <a:latin typeface="微軟正黑體" panose="020B0604030504040204" pitchFamily="34" charset="-120"/>
                          <a:ea typeface="微軟正黑體" panose="020B0604030504040204" pitchFamily="34" charset="-120"/>
                        </a:rPr>
                        <a:t>209</a:t>
                      </a: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zh-TW" sz="1350" b="1" kern="1200" dirty="0">
                          <a:solidFill>
                            <a:schemeClr val="accent6">
                              <a:lumMod val="75000"/>
                            </a:schemeClr>
                          </a:solidFill>
                          <a:latin typeface="微軟正黑體" panose="020B0604030504040204" pitchFamily="34" charset="-120"/>
                          <a:ea typeface="微軟正黑體" panose="020B0604030504040204" pitchFamily="34" charset="-120"/>
                        </a:rPr>
                        <a:t>弘光科技大學</a:t>
                      </a: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245</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en-US" sz="1350" b="1" kern="1200" dirty="0">
                          <a:solidFill>
                            <a:srgbClr val="0000FF"/>
                          </a:solidFill>
                          <a:latin typeface="微軟正黑體" panose="020B0604030504040204" pitchFamily="34" charset="-120"/>
                          <a:ea typeface="微軟正黑體" panose="020B0604030504040204" pitchFamily="34" charset="-120"/>
                        </a:rPr>
                        <a:t>致理科技大學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606</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rgbClr val="0000FF"/>
                          </a:solidFill>
                          <a:latin typeface="微軟正黑體" panose="020B0604030504040204" pitchFamily="34" charset="-120"/>
                          <a:ea typeface="微軟正黑體" panose="020B0604030504040204" pitchFamily="34" charset="-120"/>
                        </a:rPr>
                        <a:t>耕莘健康管理專科學校</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51435" marR="51435" marT="2858" marB="2858"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4787">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211</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zh-TW" sz="1350" b="1" kern="1200" dirty="0">
                          <a:solidFill>
                            <a:schemeClr val="dk1"/>
                          </a:solidFill>
                          <a:latin typeface="微軟正黑體" panose="020B0604030504040204" pitchFamily="34" charset="-120"/>
                          <a:ea typeface="微軟正黑體" panose="020B0604030504040204" pitchFamily="34" charset="-120"/>
                        </a:rPr>
                        <a:t>正修科技大學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246</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rgbClr val="0000FF"/>
                          </a:solidFill>
                          <a:latin typeface="微軟正黑體" panose="020B0604030504040204" pitchFamily="34" charset="-120"/>
                          <a:ea typeface="微軟正黑體" panose="020B0604030504040204" pitchFamily="34" charset="-120"/>
                        </a:rPr>
                        <a:t>宏國德霖科技大學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607</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敏惠醫護管理專科學校</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en-US" altLang="zh-TW" sz="1350" b="1" kern="1200" dirty="0">
                        <a:solidFill>
                          <a:srgbClr val="0000FF"/>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4787">
                <a:tc>
                  <a:txBody>
                    <a:bodyPr/>
                    <a:lstStyle/>
                    <a:p>
                      <a:pPr marL="0" algn="ctr" defTabSz="914400" rtl="0" eaLnBrk="1" latinLnBrk="0" hangingPunct="1">
                        <a:lnSpc>
                          <a:spcPts val="2300"/>
                        </a:lnSpc>
                      </a:pPr>
                      <a:r>
                        <a:rPr lang="en-US" altLang="zh-TW" sz="1350" b="1" kern="1200" dirty="0">
                          <a:solidFill>
                            <a:schemeClr val="dk1"/>
                          </a:solidFill>
                          <a:latin typeface="微軟正黑體" panose="020B0604030504040204" pitchFamily="34" charset="-120"/>
                          <a:ea typeface="微軟正黑體" panose="020B0604030504040204" pitchFamily="34" charset="-120"/>
                        </a:rPr>
                        <a:t>216</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en-US" sz="1350" b="1" kern="1200" dirty="0">
                          <a:solidFill>
                            <a:schemeClr val="dk1"/>
                          </a:solidFill>
                          <a:latin typeface="微軟正黑體" panose="020B0604030504040204" pitchFamily="34" charset="-120"/>
                          <a:ea typeface="微軟正黑體" panose="020B0604030504040204" pitchFamily="34" charset="-120"/>
                        </a:rPr>
                        <a:t>大仁科技大學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249</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rgbClr val="0000FF"/>
                          </a:solidFill>
                          <a:latin typeface="微軟正黑體" panose="020B0604030504040204" pitchFamily="34" charset="-120"/>
                          <a:ea typeface="微軟正黑體" panose="020B0604030504040204" pitchFamily="34" charset="-120"/>
                        </a:rPr>
                        <a:t>台北海洋科技大學</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609</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育英醫護管理專科學校</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gridSpan="2">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8"/>
                  </a:ext>
                </a:extLst>
              </a:tr>
              <a:tr h="384787">
                <a:tc>
                  <a:txBody>
                    <a:bodyPr/>
                    <a:lstStyle/>
                    <a:p>
                      <a:pPr marL="0" algn="ctr" defTabSz="914400" rtl="0" eaLnBrk="1" latinLnBrk="0" hangingPunct="1">
                        <a:lnSpc>
                          <a:spcPts val="2300"/>
                        </a:lnSpc>
                      </a:pPr>
                      <a:r>
                        <a:rPr lang="en-US" altLang="zh-TW" sz="1350" b="1" kern="1200" dirty="0">
                          <a:solidFill>
                            <a:schemeClr val="accent6">
                              <a:lumMod val="75000"/>
                            </a:schemeClr>
                          </a:solidFill>
                          <a:latin typeface="微軟正黑體" panose="020B0604030504040204" pitchFamily="34" charset="-120"/>
                          <a:ea typeface="微軟正黑體" panose="020B0604030504040204" pitchFamily="34" charset="-120"/>
                        </a:rPr>
                        <a:t>220</a:t>
                      </a: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rPr>
                        <a:t>中臺科技大學</a:t>
                      </a: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415</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rgbClr val="0000FF"/>
                          </a:solidFill>
                          <a:latin typeface="微軟正黑體" panose="020B0604030504040204" pitchFamily="34" charset="-120"/>
                          <a:ea typeface="微軟正黑體" panose="020B0604030504040204" pitchFamily="34" charset="-120"/>
                        </a:rPr>
                        <a:t>黎明技術學院</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latin typeface="微軟正黑體" panose="020B0604030504040204" pitchFamily="34" charset="-120"/>
                          <a:ea typeface="微軟正黑體" panose="020B0604030504040204" pitchFamily="34" charset="-120"/>
                        </a:rPr>
                        <a:t>610</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chemeClr val="dk1"/>
                          </a:solidFill>
                          <a:latin typeface="微軟正黑體" panose="020B0604030504040204" pitchFamily="34" charset="-120"/>
                          <a:ea typeface="微軟正黑體" panose="020B0604030504040204" pitchFamily="34" charset="-120"/>
                        </a:rPr>
                        <a:t>崇仁醫護管理專科學校</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zh-TW" altLang="en-US" sz="135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35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78641"/>
                  </a:ext>
                </a:extLst>
              </a:tr>
              <a:tr h="384787">
                <a:tc>
                  <a:txBody>
                    <a:bodyPr/>
                    <a:lstStyle/>
                    <a:p>
                      <a:pPr marL="0" algn="ctr" defTabSz="914400" rtl="0" eaLnBrk="1" latinLnBrk="0" hangingPunct="1">
                        <a:lnSpc>
                          <a:spcPts val="2300"/>
                        </a:lnSpc>
                      </a:pPr>
                      <a:r>
                        <a:rPr lang="en-US" altLang="zh-TW" sz="1350" b="1" kern="1200" dirty="0">
                          <a:latin typeface="微軟正黑體" panose="020B0604030504040204" pitchFamily="34" charset="-120"/>
                          <a:ea typeface="微軟正黑體" panose="020B0604030504040204" pitchFamily="34" charset="-120"/>
                        </a:rPr>
                        <a:t>225</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l" defTabSz="914400" rtl="0" eaLnBrk="1" latinLnBrk="0" hangingPunct="1">
                        <a:lnSpc>
                          <a:spcPts val="2300"/>
                        </a:lnSpc>
                      </a:pPr>
                      <a:r>
                        <a:rPr lang="zh-TW" altLang="zh-TW" sz="1350" b="1" kern="1200" dirty="0">
                          <a:solidFill>
                            <a:schemeClr val="dk1"/>
                          </a:solidFill>
                          <a:latin typeface="微軟正黑體" panose="020B0604030504040204" pitchFamily="34" charset="-120"/>
                          <a:ea typeface="微軟正黑體" panose="020B0604030504040204" pitchFamily="34" charset="-120"/>
                        </a:rPr>
                        <a:t>中華醫事科技大學</a:t>
                      </a:r>
                      <a:endParaRPr lang="zh-TW" altLang="en-US" sz="13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417</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350" b="1" kern="1200" dirty="0">
                          <a:solidFill>
                            <a:srgbClr val="0000FF"/>
                          </a:solidFill>
                          <a:latin typeface="微軟正黑體" panose="020B0604030504040204" pitchFamily="34" charset="-120"/>
                          <a:ea typeface="微軟正黑體" panose="020B0604030504040204" pitchFamily="34" charset="-120"/>
                        </a:rPr>
                        <a:t>德育護理健康學院</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350" b="1" kern="1200" dirty="0">
                          <a:solidFill>
                            <a:srgbClr val="0000FF"/>
                          </a:solidFill>
                          <a:latin typeface="微軟正黑體" panose="020B0604030504040204" pitchFamily="34" charset="-120"/>
                          <a:ea typeface="微軟正黑體" panose="020B0604030504040204" pitchFamily="34" charset="-120"/>
                        </a:rPr>
                        <a:t>611</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350" b="1" kern="1200" dirty="0">
                          <a:solidFill>
                            <a:srgbClr val="0000FF"/>
                          </a:solidFill>
                          <a:latin typeface="微軟正黑體" panose="020B0604030504040204" pitchFamily="34" charset="-120"/>
                          <a:ea typeface="微軟正黑體" panose="020B0604030504040204" pitchFamily="34" charset="-120"/>
                        </a:rPr>
                        <a:t>聖母醫護管理專科學校</a:t>
                      </a:r>
                      <a:endParaRPr lang="zh-TW" altLang="en-US" sz="13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gridSpan="2">
                  <a:txBody>
                    <a:bodyPr/>
                    <a:lstStyle/>
                    <a:p>
                      <a:pPr marL="0" algn="l" defTabSz="914400" rtl="0" eaLnBrk="1" latinLnBrk="0" hangingPunct="1">
                        <a:lnSpc>
                          <a:spcPts val="2300"/>
                        </a:lnSpc>
                      </a:pPr>
                      <a:endParaRPr lang="zh-TW" altLang="en-US" sz="13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400" rtl="0" eaLnBrk="1" latinLnBrk="0" hangingPunct="1">
                        <a:lnSpc>
                          <a:spcPts val="2300"/>
                        </a:lnSpc>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9"/>
                  </a:ext>
                </a:extLst>
              </a:tr>
            </a:tbl>
          </a:graphicData>
        </a:graphic>
      </p:graphicFrame>
      <p:grpSp>
        <p:nvGrpSpPr>
          <p:cNvPr id="17" name="群組 16">
            <a:extLst>
              <a:ext uri="{FF2B5EF4-FFF2-40B4-BE49-F238E27FC236}">
                <a16:creationId xmlns:a16="http://schemas.microsoft.com/office/drawing/2014/main" id="{DD1BF101-D6A6-B4B1-8288-17735AFFF327}"/>
              </a:ext>
            </a:extLst>
          </p:cNvPr>
          <p:cNvGrpSpPr/>
          <p:nvPr/>
        </p:nvGrpSpPr>
        <p:grpSpPr>
          <a:xfrm>
            <a:off x="8871562" y="3394071"/>
            <a:ext cx="2619956" cy="2903033"/>
            <a:chOff x="8228625" y="3624209"/>
            <a:chExt cx="2353747" cy="2713702"/>
          </a:xfrm>
        </p:grpSpPr>
        <p:pic>
          <p:nvPicPr>
            <p:cNvPr id="6" name="圖片 5" descr="一張含有 寫生, 圖畫, 圖解, 美工圖案 的圖片&#10;&#10;AI 產生的內容可能不正確。">
              <a:extLst>
                <a:ext uri="{FF2B5EF4-FFF2-40B4-BE49-F238E27FC236}">
                  <a16:creationId xmlns:a16="http://schemas.microsoft.com/office/drawing/2014/main" id="{6432CA26-885F-F5B1-E77A-B99CC9BE4160}"/>
                </a:ext>
              </a:extLst>
            </p:cNvPr>
            <p:cNvPicPr>
              <a:picLocks noChangeAspect="1"/>
            </p:cNvPicPr>
            <p:nvPr/>
          </p:nvPicPr>
          <p:blipFill>
            <a:blip r:embed="rId3">
              <a:extLst>
                <a:ext uri="{28A0092B-C50C-407E-A947-70E740481C1C}">
                  <a14:useLocalDpi xmlns:a14="http://schemas.microsoft.com/office/drawing/2010/main" val="0"/>
                </a:ext>
              </a:extLst>
            </a:blip>
            <a:srcRect l="15185" t="3108" r="14004" b="10784"/>
            <a:stretch/>
          </p:blipFill>
          <p:spPr>
            <a:xfrm>
              <a:off x="8228625" y="3624209"/>
              <a:ext cx="2353747" cy="2713702"/>
            </a:xfrm>
            <a:prstGeom prst="rect">
              <a:avLst/>
            </a:prstGeom>
          </p:spPr>
        </p:pic>
        <p:sp>
          <p:nvSpPr>
            <p:cNvPr id="14" name="文字方塊 13">
              <a:extLst>
                <a:ext uri="{FF2B5EF4-FFF2-40B4-BE49-F238E27FC236}">
                  <a16:creationId xmlns:a16="http://schemas.microsoft.com/office/drawing/2014/main" id="{2CED6430-4011-9A42-0DAA-52A80AEFDFDB}"/>
                </a:ext>
              </a:extLst>
            </p:cNvPr>
            <p:cNvSpPr txBox="1"/>
            <p:nvPr/>
          </p:nvSpPr>
          <p:spPr>
            <a:xfrm>
              <a:off x="8480187" y="4545520"/>
              <a:ext cx="1792301" cy="1093275"/>
            </a:xfrm>
            <a:prstGeom prst="rect">
              <a:avLst/>
            </a:prstGeom>
            <a:noFill/>
          </p:spPr>
          <p:txBody>
            <a:bodyPr wrap="square" rtlCol="0">
              <a:spAutoFit/>
            </a:bodyPr>
            <a:lstStyle/>
            <a:p>
              <a:pPr algn="ctr"/>
              <a:r>
                <a:rPr lang="en-US" altLang="zh-TW" sz="2200" b="1" dirty="0">
                  <a:latin typeface="微軟正黑體" panose="020B0604030504040204" pitchFamily="34" charset="-120"/>
                  <a:ea typeface="微軟正黑體" panose="020B0604030504040204" pitchFamily="34" charset="-120"/>
                </a:rPr>
                <a:t>115</a:t>
              </a:r>
              <a:r>
                <a:rPr lang="zh-TW" altLang="en-US" sz="2200" b="1" dirty="0">
                  <a:latin typeface="微軟正黑體" panose="020B0604030504040204" pitchFamily="34" charset="-120"/>
                  <a:ea typeface="微軟正黑體" panose="020B0604030504040204" pitchFamily="34" charset="-120"/>
                </a:rPr>
                <a:t>學年度</a:t>
              </a:r>
              <a:endParaRPr lang="en-US" altLang="zh-TW" sz="22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私校</a:t>
              </a:r>
              <a:r>
                <a:rPr lang="zh-TW" altLang="en-US" sz="2400" b="1" dirty="0">
                  <a:solidFill>
                    <a:srgbClr val="FF0000"/>
                  </a:solidFill>
                  <a:latin typeface="微軟正黑體" panose="020B0604030504040204" pitchFamily="34" charset="-120"/>
                  <a:ea typeface="微軟正黑體" panose="020B0604030504040204" pitchFamily="34" charset="-120"/>
                </a:rPr>
                <a:t>護理科</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lgn="ctr"/>
              <a:r>
                <a:rPr lang="zh-TW" altLang="en-US" sz="2200" b="1" dirty="0">
                  <a:latin typeface="微軟正黑體" panose="020B0604030504040204" pitchFamily="34" charset="-120"/>
                  <a:ea typeface="微軟正黑體" panose="020B0604030504040204" pitchFamily="34" charset="-120"/>
                </a:rPr>
                <a:t>納入招生</a:t>
              </a:r>
            </a:p>
          </p:txBody>
        </p:sp>
      </p:grpSp>
      <p:grpSp>
        <p:nvGrpSpPr>
          <p:cNvPr id="12" name="群組 11">
            <a:extLst>
              <a:ext uri="{FF2B5EF4-FFF2-40B4-BE49-F238E27FC236}">
                <a16:creationId xmlns:a16="http://schemas.microsoft.com/office/drawing/2014/main" id="{700CD370-5B7F-F9C0-67D1-77A924DEDEF3}"/>
              </a:ext>
            </a:extLst>
          </p:cNvPr>
          <p:cNvGrpSpPr/>
          <p:nvPr/>
        </p:nvGrpSpPr>
        <p:grpSpPr>
          <a:xfrm>
            <a:off x="511292" y="173432"/>
            <a:ext cx="7722555" cy="565235"/>
            <a:chOff x="511292" y="173432"/>
            <a:chExt cx="7722555" cy="565235"/>
          </a:xfrm>
        </p:grpSpPr>
        <p:sp>
          <p:nvSpPr>
            <p:cNvPr id="13" name="標題 1">
              <a:extLst>
                <a:ext uri="{FF2B5EF4-FFF2-40B4-BE49-F238E27FC236}">
                  <a16:creationId xmlns:a16="http://schemas.microsoft.com/office/drawing/2014/main" id="{DBCE98F8-7778-0763-0267-6F7B7FD2E883}"/>
                </a:ext>
              </a:extLst>
            </p:cNvPr>
            <p:cNvSpPr txBox="1">
              <a:spLocks/>
            </p:cNvSpPr>
            <p:nvPr/>
          </p:nvSpPr>
          <p:spPr bwMode="auto">
            <a:xfrm>
              <a:off x="511292" y="296653"/>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385723"/>
                  </a:solidFill>
                  <a:latin typeface="微軟正黑體" panose="020B0604030504040204" pitchFamily="34" charset="-120"/>
                  <a:ea typeface="微軟正黑體" panose="020B0604030504040204" pitchFamily="34" charset="-120"/>
                </a:rPr>
                <a:t>肆</a:t>
              </a:r>
              <a:r>
                <a:rPr lang="zh-TW" altLang="en-US" sz="3000" b="1" dirty="0">
                  <a:solidFill>
                    <a:srgbClr val="385723"/>
                  </a:solidFill>
                  <a:latin typeface="微軟正黑體" panose="020B0604030504040204" pitchFamily="34" charset="-120"/>
                  <a:ea typeface="微軟正黑體" panose="020B0604030504040204" pitchFamily="34" charset="-120"/>
                </a:rPr>
                <a:t>、五專完免招生學校</a:t>
              </a:r>
              <a:endParaRPr lang="zh-TW" altLang="en-US" sz="3000" dirty="0">
                <a:solidFill>
                  <a:srgbClr val="385723"/>
                </a:solidFill>
                <a:latin typeface="微軟正黑體" panose="020B0604030504040204" pitchFamily="34" charset="-120"/>
                <a:ea typeface="微軟正黑體" panose="020B0604030504040204" pitchFamily="34" charset="-120"/>
              </a:endParaRPr>
            </a:p>
          </p:txBody>
        </p:sp>
        <p:cxnSp>
          <p:nvCxnSpPr>
            <p:cNvPr id="15" name="直接连接符 42">
              <a:extLst>
                <a:ext uri="{FF2B5EF4-FFF2-40B4-BE49-F238E27FC236}">
                  <a16:creationId xmlns:a16="http://schemas.microsoft.com/office/drawing/2014/main" id="{0A074A66-DC02-8232-949E-29D7779DD929}"/>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958FEDB7-907A-6CF3-675C-35568B8D6B13}"/>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413815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表格 139">
            <a:extLst>
              <a:ext uri="{FF2B5EF4-FFF2-40B4-BE49-F238E27FC236}">
                <a16:creationId xmlns:a16="http://schemas.microsoft.com/office/drawing/2014/main" id="{E7974572-0698-4FFF-8FBC-181405105AC3}"/>
              </a:ext>
            </a:extLst>
          </p:cNvPr>
          <p:cNvGraphicFramePr>
            <a:graphicFrameLocks noGrp="1"/>
          </p:cNvGraphicFramePr>
          <p:nvPr>
            <p:extLst>
              <p:ext uri="{D42A27DB-BD31-4B8C-83A1-F6EECF244321}">
                <p14:modId xmlns:p14="http://schemas.microsoft.com/office/powerpoint/2010/main" val="765511102"/>
              </p:ext>
            </p:extLst>
          </p:nvPr>
        </p:nvGraphicFramePr>
        <p:xfrm>
          <a:off x="1331542" y="2612169"/>
          <a:ext cx="2646738" cy="403986"/>
        </p:xfrm>
        <a:graphic>
          <a:graphicData uri="http://schemas.openxmlformats.org/drawingml/2006/table">
            <a:tbl>
              <a:tblPr firstRow="1" bandRow="1">
                <a:tableStyleId>{5C22544A-7EE6-4342-B048-85BDC9FD1C3A}</a:tableStyleId>
              </a:tblPr>
              <a:tblGrid>
                <a:gridCol w="2090302">
                  <a:extLst>
                    <a:ext uri="{9D8B030D-6E8A-4147-A177-3AD203B41FA5}">
                      <a16:colId xmlns:a16="http://schemas.microsoft.com/office/drawing/2014/main" val="20000"/>
                    </a:ext>
                  </a:extLst>
                </a:gridCol>
                <a:gridCol w="556436">
                  <a:extLst>
                    <a:ext uri="{9D8B030D-6E8A-4147-A177-3AD203B41FA5}">
                      <a16:colId xmlns:a16="http://schemas.microsoft.com/office/drawing/2014/main" val="20001"/>
                    </a:ext>
                  </a:extLst>
                </a:gridCol>
              </a:tblGrid>
              <a:tr h="394311">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115</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115</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4" name="圖片 3">
            <a:extLst>
              <a:ext uri="{FF2B5EF4-FFF2-40B4-BE49-F238E27FC236}">
                <a16:creationId xmlns:a16="http://schemas.microsoft.com/office/drawing/2014/main" id="{C17347F8-A1F6-4563-8F31-BB83A3D29C2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453" r="453"/>
          <a:stretch/>
        </p:blipFill>
        <p:spPr>
          <a:xfrm>
            <a:off x="4449930" y="883190"/>
            <a:ext cx="4155727" cy="5878878"/>
          </a:xfrm>
          <a:prstGeom prst="rect">
            <a:avLst/>
          </a:prstGeom>
        </p:spPr>
      </p:pic>
      <p:cxnSp>
        <p:nvCxnSpPr>
          <p:cNvPr id="61" name="直接连接符 42">
            <a:extLst>
              <a:ext uri="{FF2B5EF4-FFF2-40B4-BE49-F238E27FC236}">
                <a16:creationId xmlns:a16="http://schemas.microsoft.com/office/drawing/2014/main" id="{2F665846-9C60-44C9-9595-9EC7F9322141}"/>
              </a:ext>
            </a:extLst>
          </p:cNvPr>
          <p:cNvCxnSpPr>
            <a:cxnSpLocks/>
            <a:endCxn id="62" idx="11"/>
          </p:cNvCxnSpPr>
          <p:nvPr/>
        </p:nvCxnSpPr>
        <p:spPr>
          <a:xfrm>
            <a:off x="987056" y="762523"/>
            <a:ext cx="7575430" cy="47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Freeform 6">
            <a:extLst>
              <a:ext uri="{FF2B5EF4-FFF2-40B4-BE49-F238E27FC236}">
                <a16:creationId xmlns:a16="http://schemas.microsoft.com/office/drawing/2014/main" id="{71AA52EC-7DB1-4E87-8C0D-FAA1C5227515}"/>
              </a:ext>
            </a:extLst>
          </p:cNvPr>
          <p:cNvSpPr>
            <a:spLocks noEditPoints="1"/>
          </p:cNvSpPr>
          <p:nvPr/>
        </p:nvSpPr>
        <p:spPr bwMode="auto">
          <a:xfrm>
            <a:off x="8562487" y="26917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dirty="0"/>
          </a:p>
        </p:txBody>
      </p:sp>
      <p:sp>
        <p:nvSpPr>
          <p:cNvPr id="63" name="標題 1"/>
          <p:cNvSpPr txBox="1">
            <a:spLocks/>
          </p:cNvSpPr>
          <p:nvPr/>
        </p:nvSpPr>
        <p:spPr bwMode="auto">
          <a:xfrm>
            <a:off x="760357" y="301078"/>
            <a:ext cx="7548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002060"/>
                </a:solidFill>
                <a:latin typeface="微軟正黑體" panose="020B0604030504040204" pitchFamily="34" charset="-120"/>
                <a:ea typeface="微軟正黑體" panose="020B0604030504040204" pitchFamily="34" charset="-120"/>
              </a:rPr>
              <a:t>拾壹</a:t>
            </a:r>
            <a:r>
              <a:rPr lang="zh-TW" altLang="en-US" sz="3000" b="1" dirty="0">
                <a:solidFill>
                  <a:srgbClr val="002060"/>
                </a:solidFill>
                <a:latin typeface="微軟正黑體" panose="020B0604030504040204" pitchFamily="34" charset="-120"/>
                <a:ea typeface="微軟正黑體" panose="020B0604030504040204" pitchFamily="34" charset="-120"/>
              </a:rPr>
              <a:t>、報名表件填寫範例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特種身分生（</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58" name="投影片編號版面配置區 4">
            <a:extLst>
              <a:ext uri="{FF2B5EF4-FFF2-40B4-BE49-F238E27FC236}">
                <a16:creationId xmlns:a16="http://schemas.microsoft.com/office/drawing/2014/main" id="{D1037427-B443-44A2-B675-50CDFE81C704}"/>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5" name="矩形 64">
            <a:extLst>
              <a:ext uri="{FF2B5EF4-FFF2-40B4-BE49-F238E27FC236}">
                <a16:creationId xmlns:a16="http://schemas.microsoft.com/office/drawing/2014/main" id="{B09FFFB5-2AAC-425A-B410-71CF15CE5F55}"/>
              </a:ext>
            </a:extLst>
          </p:cNvPr>
          <p:cNvSpPr/>
          <p:nvPr/>
        </p:nvSpPr>
        <p:spPr>
          <a:xfrm>
            <a:off x="4449010" y="851681"/>
            <a:ext cx="671077" cy="457009"/>
          </a:xfrm>
          <a:prstGeom prst="rect">
            <a:avLst/>
          </a:prstGeom>
          <a:solidFill>
            <a:srgbClr val="FFFD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0" name="圖片 69">
            <a:extLst>
              <a:ext uri="{FF2B5EF4-FFF2-40B4-BE49-F238E27FC236}">
                <a16:creationId xmlns:a16="http://schemas.microsoft.com/office/drawing/2014/main" id="{C7B45409-A281-49DC-B7DE-468DA5B00C4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7115" y="3905987"/>
            <a:ext cx="2967508" cy="1512000"/>
          </a:xfrm>
          <a:prstGeom prst="rect">
            <a:avLst/>
          </a:prstGeom>
        </p:spPr>
      </p:pic>
      <p:sp>
        <p:nvSpPr>
          <p:cNvPr id="71" name="矩形 70">
            <a:extLst>
              <a:ext uri="{FF2B5EF4-FFF2-40B4-BE49-F238E27FC236}">
                <a16:creationId xmlns:a16="http://schemas.microsoft.com/office/drawing/2014/main" id="{99354167-655F-42A4-997A-31FBA94F30DD}"/>
              </a:ext>
            </a:extLst>
          </p:cNvPr>
          <p:cNvSpPr/>
          <p:nvPr/>
        </p:nvSpPr>
        <p:spPr bwMode="auto">
          <a:xfrm>
            <a:off x="374019" y="3040732"/>
            <a:ext cx="3577589"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400" dirty="0">
                <a:solidFill>
                  <a:srgbClr val="0070C0"/>
                </a:solidFill>
                <a:latin typeface="微軟正黑體" pitchFamily="34" charset="-120"/>
                <a:ea typeface="微軟正黑體" pitchFamily="34" charset="-120"/>
              </a:rPr>
              <a:t>   請將學生「</a:t>
            </a:r>
            <a:r>
              <a:rPr lang="en-US" altLang="zh-TW" sz="1400" dirty="0">
                <a:solidFill>
                  <a:srgbClr val="0070C0"/>
                </a:solidFill>
                <a:latin typeface="微軟正黑體" pitchFamily="34" charset="-120"/>
                <a:ea typeface="微軟正黑體" pitchFamily="34" charset="-120"/>
              </a:rPr>
              <a:t>115</a:t>
            </a:r>
            <a:r>
              <a:rPr lang="zh-TW" altLang="zh-TW" sz="1400" dirty="0">
                <a:solidFill>
                  <a:srgbClr val="0070C0"/>
                </a:solidFill>
                <a:latin typeface="微軟正黑體" pitchFamily="34" charset="-120"/>
                <a:ea typeface="微軟正黑體" pitchFamily="34" charset="-120"/>
              </a:rPr>
              <a:t>學年度五專入學專用</a:t>
            </a:r>
            <a:r>
              <a:rPr lang="zh-TW" altLang="en-US" sz="1400" dirty="0">
                <a:solidFill>
                  <a:srgbClr val="0070C0"/>
                </a:solidFill>
                <a:latin typeface="微軟正黑體" pitchFamily="34" charset="-120"/>
                <a:ea typeface="微軟正黑體" pitchFamily="34" charset="-120"/>
              </a:rPr>
              <a:t>優先</a:t>
            </a:r>
            <a:r>
              <a:rPr lang="zh-TW" altLang="zh-TW" sz="1400" dirty="0">
                <a:solidFill>
                  <a:srgbClr val="0070C0"/>
                </a:solidFill>
                <a:latin typeface="微軟正黑體" pitchFamily="34" charset="-120"/>
                <a:ea typeface="微軟正黑體" pitchFamily="34" charset="-120"/>
              </a:rPr>
              <a:t>免試入學比序項目積分證明單</a:t>
            </a:r>
            <a:r>
              <a:rPr lang="zh-TW" altLang="en-US" sz="1400" dirty="0">
                <a:solidFill>
                  <a:srgbClr val="0070C0"/>
                </a:solidFill>
                <a:latin typeface="微軟正黑體" pitchFamily="34" charset="-120"/>
                <a:ea typeface="微軟正黑體" pitchFamily="34" charset="-120"/>
              </a:rPr>
              <a:t>」正本中，</a:t>
            </a:r>
            <a:r>
              <a:rPr lang="zh-TW" altLang="en-US" sz="1400" b="1" dirty="0">
                <a:solidFill>
                  <a:srgbClr val="C00000"/>
                </a:solidFill>
                <a:latin typeface="微軟正黑體" pitchFamily="34" charset="-120"/>
                <a:ea typeface="微軟正黑體" pitchFamily="34" charset="-120"/>
              </a:rPr>
              <a:t>已審核確認後之項目勾選 </a:t>
            </a:r>
          </a:p>
        </p:txBody>
      </p:sp>
      <p:sp>
        <p:nvSpPr>
          <p:cNvPr id="72" name="矩形 71">
            <a:extLst>
              <a:ext uri="{FF2B5EF4-FFF2-40B4-BE49-F238E27FC236}">
                <a16:creationId xmlns:a16="http://schemas.microsoft.com/office/drawing/2014/main" id="{9A73D817-57C9-4324-8638-DBD04196439A}"/>
              </a:ext>
            </a:extLst>
          </p:cNvPr>
          <p:cNvSpPr/>
          <p:nvPr/>
        </p:nvSpPr>
        <p:spPr>
          <a:xfrm>
            <a:off x="4497426" y="3929901"/>
            <a:ext cx="2538194" cy="13234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3" name="矩形 72">
            <a:extLst>
              <a:ext uri="{FF2B5EF4-FFF2-40B4-BE49-F238E27FC236}">
                <a16:creationId xmlns:a16="http://schemas.microsoft.com/office/drawing/2014/main" id="{83928E84-D80D-4B34-8CDD-5F4FFFF836AF}"/>
              </a:ext>
            </a:extLst>
          </p:cNvPr>
          <p:cNvSpPr/>
          <p:nvPr/>
        </p:nvSpPr>
        <p:spPr>
          <a:xfrm>
            <a:off x="4492958" y="3655482"/>
            <a:ext cx="2560803" cy="2657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5" name="矩形 74">
            <a:extLst>
              <a:ext uri="{FF2B5EF4-FFF2-40B4-BE49-F238E27FC236}">
                <a16:creationId xmlns:a16="http://schemas.microsoft.com/office/drawing/2014/main" id="{49C1F286-E1A3-4C49-9486-02CAA63ECA73}"/>
              </a:ext>
            </a:extLst>
          </p:cNvPr>
          <p:cNvSpPr/>
          <p:nvPr/>
        </p:nvSpPr>
        <p:spPr>
          <a:xfrm>
            <a:off x="4501185" y="6379570"/>
            <a:ext cx="4058501" cy="3255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6" name="矩形 75">
            <a:extLst>
              <a:ext uri="{FF2B5EF4-FFF2-40B4-BE49-F238E27FC236}">
                <a16:creationId xmlns:a16="http://schemas.microsoft.com/office/drawing/2014/main" id="{A0DA08AA-141F-4B90-8B35-75D6634D6346}"/>
              </a:ext>
            </a:extLst>
          </p:cNvPr>
          <p:cNvSpPr/>
          <p:nvPr/>
        </p:nvSpPr>
        <p:spPr>
          <a:xfrm>
            <a:off x="7590568" y="1354927"/>
            <a:ext cx="992970" cy="32567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5" name="矩形 84">
            <a:extLst>
              <a:ext uri="{FF2B5EF4-FFF2-40B4-BE49-F238E27FC236}">
                <a16:creationId xmlns:a16="http://schemas.microsoft.com/office/drawing/2014/main" id="{0DC635D9-B8D8-4AA4-BCDF-62ADACFC2358}"/>
              </a:ext>
            </a:extLst>
          </p:cNvPr>
          <p:cNvSpPr/>
          <p:nvPr/>
        </p:nvSpPr>
        <p:spPr>
          <a:xfrm>
            <a:off x="7084881" y="3692433"/>
            <a:ext cx="1467620" cy="158063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6" name="投影片編號版面配置區 1">
            <a:extLst>
              <a:ext uri="{FF2B5EF4-FFF2-40B4-BE49-F238E27FC236}">
                <a16:creationId xmlns:a16="http://schemas.microsoft.com/office/drawing/2014/main" id="{513AE3DA-9205-4D48-A69E-2BCA735B9755}"/>
              </a:ext>
            </a:extLst>
          </p:cNvPr>
          <p:cNvSpPr txBox="1">
            <a:spLocks/>
          </p:cNvSpPr>
          <p:nvPr/>
        </p:nvSpPr>
        <p:spPr>
          <a:xfrm>
            <a:off x="7244909" y="5738815"/>
            <a:ext cx="1100138" cy="273844"/>
          </a:xfrm>
          <a:prstGeom prst="rect">
            <a:avLst/>
          </a:prstGeom>
        </p:spPr>
        <p:txBody>
          <a:bodyPr anchor="ctr"/>
          <a:lstStyle/>
          <a:p>
            <a:pPr algn="r">
              <a:defRPr/>
            </a:pPr>
            <a:endParaRPr lang="zh-TW" altLang="en-US" sz="900" dirty="0">
              <a:solidFill>
                <a:schemeClr val="tx1">
                  <a:tint val="75000"/>
                </a:schemeClr>
              </a:solidFill>
            </a:endParaRPr>
          </a:p>
        </p:txBody>
      </p:sp>
      <p:grpSp>
        <p:nvGrpSpPr>
          <p:cNvPr id="87" name="淘宝网Chenying0907出品 1">
            <a:extLst>
              <a:ext uri="{FF2B5EF4-FFF2-40B4-BE49-F238E27FC236}">
                <a16:creationId xmlns:a16="http://schemas.microsoft.com/office/drawing/2014/main" id="{DB9E89A8-4A44-4987-BD0E-D59D7ECB10AB}"/>
              </a:ext>
            </a:extLst>
          </p:cNvPr>
          <p:cNvGrpSpPr>
            <a:grpSpLocks/>
          </p:cNvGrpSpPr>
          <p:nvPr/>
        </p:nvGrpSpPr>
        <p:grpSpPr bwMode="auto">
          <a:xfrm>
            <a:off x="421610" y="880631"/>
            <a:ext cx="839391" cy="776288"/>
            <a:chOff x="3392486" y="1165291"/>
            <a:chExt cx="5736833" cy="5045287"/>
          </a:xfrm>
        </p:grpSpPr>
        <p:pic>
          <p:nvPicPr>
            <p:cNvPr id="89" name="图片 2">
              <a:extLst>
                <a:ext uri="{FF2B5EF4-FFF2-40B4-BE49-F238E27FC236}">
                  <a16:creationId xmlns:a16="http://schemas.microsoft.com/office/drawing/2014/main" id="{F1890EF5-F80D-4751-AF67-B66C390FC2C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淘宝网Chenying0907出品 5619">
              <a:extLst>
                <a:ext uri="{FF2B5EF4-FFF2-40B4-BE49-F238E27FC236}">
                  <a16:creationId xmlns:a16="http://schemas.microsoft.com/office/drawing/2014/main" id="{49780A44-60FD-444B-AA4B-A0281125EC36}"/>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1" name="淘宝网Chenying0907出品 5627">
              <a:extLst>
                <a:ext uri="{FF2B5EF4-FFF2-40B4-BE49-F238E27FC236}">
                  <a16:creationId xmlns:a16="http://schemas.microsoft.com/office/drawing/2014/main" id="{3A66918B-88B6-43C0-A77C-BBD09A64BB49}"/>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93" name="淘宝网Chenying0907出品 5631">
              <a:extLst>
                <a:ext uri="{FF2B5EF4-FFF2-40B4-BE49-F238E27FC236}">
                  <a16:creationId xmlns:a16="http://schemas.microsoft.com/office/drawing/2014/main" id="{523DA5F1-957E-4DDF-8959-63BA5F2B0A20}"/>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94" name="淘宝网Chenying0907出品 5619">
              <a:extLst>
                <a:ext uri="{FF2B5EF4-FFF2-40B4-BE49-F238E27FC236}">
                  <a16:creationId xmlns:a16="http://schemas.microsoft.com/office/drawing/2014/main" id="{7C893282-A725-47BB-98C7-08EC83747261}"/>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95" name="淘宝网Chenying0907出品 5623">
              <a:extLst>
                <a:ext uri="{FF2B5EF4-FFF2-40B4-BE49-F238E27FC236}">
                  <a16:creationId xmlns:a16="http://schemas.microsoft.com/office/drawing/2014/main" id="{0FE875D5-E8AF-4A4A-B914-485780FD8B07}"/>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96" name="Group 5788">
              <a:extLst>
                <a:ext uri="{FF2B5EF4-FFF2-40B4-BE49-F238E27FC236}">
                  <a16:creationId xmlns:a16="http://schemas.microsoft.com/office/drawing/2014/main" id="{6F4F34A5-7003-492B-AE95-E015073A8E5E}"/>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36" name="淘宝网Chenying0907出品 5789">
                <a:extLst>
                  <a:ext uri="{FF2B5EF4-FFF2-40B4-BE49-F238E27FC236}">
                    <a16:creationId xmlns:a16="http://schemas.microsoft.com/office/drawing/2014/main" id="{6686C61A-94D0-41A1-A4EF-2EDD8837B19E}"/>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37" name="淘宝网Chenying0907出品 5790">
                <a:extLst>
                  <a:ext uri="{FF2B5EF4-FFF2-40B4-BE49-F238E27FC236}">
                    <a16:creationId xmlns:a16="http://schemas.microsoft.com/office/drawing/2014/main" id="{F133E2F9-32A7-4F7E-AD1E-D6EBB942F282}"/>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97" name="Group 5638">
              <a:extLst>
                <a:ext uri="{FF2B5EF4-FFF2-40B4-BE49-F238E27FC236}">
                  <a16:creationId xmlns:a16="http://schemas.microsoft.com/office/drawing/2014/main" id="{B7E718A8-EC2A-4553-9062-B0D3995F05C5}"/>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34" name="淘宝网Chenying0907出品 5639">
                <a:extLst>
                  <a:ext uri="{FF2B5EF4-FFF2-40B4-BE49-F238E27FC236}">
                    <a16:creationId xmlns:a16="http://schemas.microsoft.com/office/drawing/2014/main" id="{B48D86F6-9CC5-4E0C-850E-5E66A0F61321}"/>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35" name="淘宝网Chenying0907出品 5640">
                <a:extLst>
                  <a:ext uri="{FF2B5EF4-FFF2-40B4-BE49-F238E27FC236}">
                    <a16:creationId xmlns:a16="http://schemas.microsoft.com/office/drawing/2014/main" id="{E095A254-3215-4D91-ADF8-A536BB3634F7}"/>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98" name="淘宝网Chenying0907出品 10">
              <a:extLst>
                <a:ext uri="{FF2B5EF4-FFF2-40B4-BE49-F238E27FC236}">
                  <a16:creationId xmlns:a16="http://schemas.microsoft.com/office/drawing/2014/main" id="{7019F903-1DEC-4B4E-ACA4-72F354AB2E96}"/>
                </a:ext>
              </a:extLst>
            </p:cNvPr>
            <p:cNvGrpSpPr>
              <a:grpSpLocks/>
            </p:cNvGrpSpPr>
            <p:nvPr/>
          </p:nvGrpSpPr>
          <p:grpSpPr bwMode="auto">
            <a:xfrm>
              <a:off x="4585523" y="1271914"/>
              <a:ext cx="4353645" cy="3457512"/>
              <a:chOff x="4585524" y="1271913"/>
              <a:chExt cx="4353648" cy="3457509"/>
            </a:xfrm>
          </p:grpSpPr>
          <p:grpSp>
            <p:nvGrpSpPr>
              <p:cNvPr id="106" name="淘宝网Chenying0907出品 17">
                <a:extLst>
                  <a:ext uri="{FF2B5EF4-FFF2-40B4-BE49-F238E27FC236}">
                    <a16:creationId xmlns:a16="http://schemas.microsoft.com/office/drawing/2014/main" id="{C7F35E2B-786E-4493-BC51-C03E8D94E761}"/>
                  </a:ext>
                </a:extLst>
              </p:cNvPr>
              <p:cNvGrpSpPr>
                <a:grpSpLocks/>
              </p:cNvGrpSpPr>
              <p:nvPr/>
            </p:nvGrpSpPr>
            <p:grpSpPr bwMode="auto">
              <a:xfrm>
                <a:off x="4585524" y="1778245"/>
                <a:ext cx="1411857" cy="2951177"/>
                <a:chOff x="4400552" y="1170243"/>
                <a:chExt cx="1411857" cy="2951180"/>
              </a:xfrm>
            </p:grpSpPr>
            <p:sp>
              <p:nvSpPr>
                <p:cNvPr id="128" name="淘宝网Chenying0907出品 5702">
                  <a:extLst>
                    <a:ext uri="{FF2B5EF4-FFF2-40B4-BE49-F238E27FC236}">
                      <a16:creationId xmlns:a16="http://schemas.microsoft.com/office/drawing/2014/main" id="{D0FBB427-F29B-4AE9-B9C6-33CB81861545}"/>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9" name="淘宝网Chenying0907出品 5704">
                  <a:extLst>
                    <a:ext uri="{FF2B5EF4-FFF2-40B4-BE49-F238E27FC236}">
                      <a16:creationId xmlns:a16="http://schemas.microsoft.com/office/drawing/2014/main" id="{8691830A-50BF-48C2-B797-D8A396D9459C}"/>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0" name="淘宝网Chenying0907出品 5715">
                  <a:extLst>
                    <a:ext uri="{FF2B5EF4-FFF2-40B4-BE49-F238E27FC236}">
                      <a16:creationId xmlns:a16="http://schemas.microsoft.com/office/drawing/2014/main" id="{201212A7-2F1F-48F4-BBBA-117C79019F9A}"/>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1" name="淘宝网Chenying0907出品 5716">
                  <a:extLst>
                    <a:ext uri="{FF2B5EF4-FFF2-40B4-BE49-F238E27FC236}">
                      <a16:creationId xmlns:a16="http://schemas.microsoft.com/office/drawing/2014/main" id="{6B3BC852-062E-41E3-AF86-8BE0BD408316}"/>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2" name="淘宝网Chenying0907出品 5717">
                  <a:extLst>
                    <a:ext uri="{FF2B5EF4-FFF2-40B4-BE49-F238E27FC236}">
                      <a16:creationId xmlns:a16="http://schemas.microsoft.com/office/drawing/2014/main" id="{219542CD-E1F1-4E40-8E38-9AFFDAA6B51B}"/>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 name="淘宝网Chenying0907出品 5703">
                  <a:extLst>
                    <a:ext uri="{FF2B5EF4-FFF2-40B4-BE49-F238E27FC236}">
                      <a16:creationId xmlns:a16="http://schemas.microsoft.com/office/drawing/2014/main" id="{ADE907FF-80F0-4457-8DAF-597BD81D6168}"/>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07" name="淘宝网Chenying0907出品 18">
                <a:extLst>
                  <a:ext uri="{FF2B5EF4-FFF2-40B4-BE49-F238E27FC236}">
                    <a16:creationId xmlns:a16="http://schemas.microsoft.com/office/drawing/2014/main" id="{966B8EED-B63C-493A-A576-41BD24F4EA29}"/>
                  </a:ext>
                </a:extLst>
              </p:cNvPr>
              <p:cNvGrpSpPr>
                <a:grpSpLocks/>
              </p:cNvGrpSpPr>
              <p:nvPr/>
            </p:nvGrpSpPr>
            <p:grpSpPr bwMode="auto">
              <a:xfrm rot="781172">
                <a:off x="5242049" y="1323326"/>
                <a:ext cx="1411857" cy="2951177"/>
                <a:chOff x="4400552" y="1170242"/>
                <a:chExt cx="1411857" cy="2951181"/>
              </a:xfrm>
            </p:grpSpPr>
            <p:sp>
              <p:nvSpPr>
                <p:cNvPr id="122" name="淘宝网Chenying0907出品 5702">
                  <a:extLst>
                    <a:ext uri="{FF2B5EF4-FFF2-40B4-BE49-F238E27FC236}">
                      <a16:creationId xmlns:a16="http://schemas.microsoft.com/office/drawing/2014/main" id="{C3A2E459-8C96-495E-9067-9A219A7A63A8}"/>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3" name="淘宝网Chenying0907出品 5704">
                  <a:extLst>
                    <a:ext uri="{FF2B5EF4-FFF2-40B4-BE49-F238E27FC236}">
                      <a16:creationId xmlns:a16="http://schemas.microsoft.com/office/drawing/2014/main" id="{BA46B42A-1162-40A6-8E5F-C759F9DA7A26}"/>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4" name="淘宝网Chenying0907出品 5715">
                  <a:extLst>
                    <a:ext uri="{FF2B5EF4-FFF2-40B4-BE49-F238E27FC236}">
                      <a16:creationId xmlns:a16="http://schemas.microsoft.com/office/drawing/2014/main" id="{90051AF4-8BD6-4DF7-9C7C-13599DAE7D38}"/>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5" name="淘宝网Chenying0907出品 5716">
                  <a:extLst>
                    <a:ext uri="{FF2B5EF4-FFF2-40B4-BE49-F238E27FC236}">
                      <a16:creationId xmlns:a16="http://schemas.microsoft.com/office/drawing/2014/main" id="{1805B6CF-0964-4F3D-BCA3-C61F9B0D2DAA}"/>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6" name="淘宝网Chenying0907出品 5717">
                  <a:extLst>
                    <a:ext uri="{FF2B5EF4-FFF2-40B4-BE49-F238E27FC236}">
                      <a16:creationId xmlns:a16="http://schemas.microsoft.com/office/drawing/2014/main" id="{BA0AC9FC-371F-4AAE-844B-C9FE76314E9D}"/>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7" name="淘宝网Chenying0907出品 5703">
                  <a:extLst>
                    <a:ext uri="{FF2B5EF4-FFF2-40B4-BE49-F238E27FC236}">
                      <a16:creationId xmlns:a16="http://schemas.microsoft.com/office/drawing/2014/main" id="{A19C5146-D922-49BC-BC82-8BCE02492CDB}"/>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08" name="淘宝网Chenying0907出品 19">
                <a:extLst>
                  <a:ext uri="{FF2B5EF4-FFF2-40B4-BE49-F238E27FC236}">
                    <a16:creationId xmlns:a16="http://schemas.microsoft.com/office/drawing/2014/main" id="{090C1054-3630-489E-9DC4-74AB220FA340}"/>
                  </a:ext>
                </a:extLst>
              </p:cNvPr>
              <p:cNvGrpSpPr>
                <a:grpSpLocks/>
              </p:cNvGrpSpPr>
              <p:nvPr/>
            </p:nvGrpSpPr>
            <p:grpSpPr bwMode="auto">
              <a:xfrm rot="1701895">
                <a:off x="6140258" y="1271913"/>
                <a:ext cx="1411857" cy="2951177"/>
                <a:chOff x="4400548" y="1170243"/>
                <a:chExt cx="1411855" cy="2951179"/>
              </a:xfrm>
            </p:grpSpPr>
            <p:sp>
              <p:nvSpPr>
                <p:cNvPr id="116" name="淘宝网Chenying0907出品 5702">
                  <a:extLst>
                    <a:ext uri="{FF2B5EF4-FFF2-40B4-BE49-F238E27FC236}">
                      <a16:creationId xmlns:a16="http://schemas.microsoft.com/office/drawing/2014/main" id="{57C86382-5058-4E6F-941D-8B1D14940766}"/>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7" name="淘宝网Chenying0907出品 5704">
                  <a:extLst>
                    <a:ext uri="{FF2B5EF4-FFF2-40B4-BE49-F238E27FC236}">
                      <a16:creationId xmlns:a16="http://schemas.microsoft.com/office/drawing/2014/main" id="{54AADB0B-AC30-40C3-A142-A7787EF2853A}"/>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 name="淘宝网Chenying0907出品 5715">
                  <a:extLst>
                    <a:ext uri="{FF2B5EF4-FFF2-40B4-BE49-F238E27FC236}">
                      <a16:creationId xmlns:a16="http://schemas.microsoft.com/office/drawing/2014/main" id="{847075E5-676F-488C-8D1A-EB836C7FEA7F}"/>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 name="淘宝网Chenying0907出品 5716">
                  <a:extLst>
                    <a:ext uri="{FF2B5EF4-FFF2-40B4-BE49-F238E27FC236}">
                      <a16:creationId xmlns:a16="http://schemas.microsoft.com/office/drawing/2014/main" id="{971F3041-80B6-44DB-B018-5C7AA866FF94}"/>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 name="淘宝网Chenying0907出品 5717">
                  <a:extLst>
                    <a:ext uri="{FF2B5EF4-FFF2-40B4-BE49-F238E27FC236}">
                      <a16:creationId xmlns:a16="http://schemas.microsoft.com/office/drawing/2014/main" id="{B7913C1D-049D-49A1-8372-B1727E820C92}"/>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1" name="淘宝网Chenying0907出品 5703">
                  <a:extLst>
                    <a:ext uri="{FF2B5EF4-FFF2-40B4-BE49-F238E27FC236}">
                      <a16:creationId xmlns:a16="http://schemas.microsoft.com/office/drawing/2014/main" id="{FE7E6329-DDB7-4EA0-97AC-2047D249A875}"/>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09" name="淘宝网Chenying0907出品 20">
                <a:extLst>
                  <a:ext uri="{FF2B5EF4-FFF2-40B4-BE49-F238E27FC236}">
                    <a16:creationId xmlns:a16="http://schemas.microsoft.com/office/drawing/2014/main" id="{688058A3-5F3F-463D-8AD6-D394ED131DB9}"/>
                  </a:ext>
                </a:extLst>
              </p:cNvPr>
              <p:cNvGrpSpPr>
                <a:grpSpLocks/>
              </p:cNvGrpSpPr>
              <p:nvPr/>
            </p:nvGrpSpPr>
            <p:grpSpPr bwMode="auto">
              <a:xfrm rot="2920266">
                <a:off x="6757655" y="1950494"/>
                <a:ext cx="1411858" cy="2951176"/>
                <a:chOff x="4400552" y="1170242"/>
                <a:chExt cx="1411857" cy="2951182"/>
              </a:xfrm>
            </p:grpSpPr>
            <p:sp>
              <p:nvSpPr>
                <p:cNvPr id="110" name="淘宝网Chenying0907出品 5702">
                  <a:extLst>
                    <a:ext uri="{FF2B5EF4-FFF2-40B4-BE49-F238E27FC236}">
                      <a16:creationId xmlns:a16="http://schemas.microsoft.com/office/drawing/2014/main" id="{F5FB2C94-7F62-4A39-838D-5E82B3FE68F1}"/>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 name="淘宝网Chenying0907出品 5704">
                  <a:extLst>
                    <a:ext uri="{FF2B5EF4-FFF2-40B4-BE49-F238E27FC236}">
                      <a16:creationId xmlns:a16="http://schemas.microsoft.com/office/drawing/2014/main" id="{C2E12883-AFD7-40A4-82EC-219829A8DCE8}"/>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 name="淘宝网Chenying0907出品 5715">
                  <a:extLst>
                    <a:ext uri="{FF2B5EF4-FFF2-40B4-BE49-F238E27FC236}">
                      <a16:creationId xmlns:a16="http://schemas.microsoft.com/office/drawing/2014/main" id="{38E0E8C9-5CDF-454F-96DF-5B952B6F1568}"/>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3" name="淘宝网Chenying0907出品 5716">
                  <a:extLst>
                    <a:ext uri="{FF2B5EF4-FFF2-40B4-BE49-F238E27FC236}">
                      <a16:creationId xmlns:a16="http://schemas.microsoft.com/office/drawing/2014/main" id="{F338028D-2B54-4323-87BF-8FD3019E9DBE}"/>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4" name="淘宝网Chenying0907出品 5717">
                  <a:extLst>
                    <a:ext uri="{FF2B5EF4-FFF2-40B4-BE49-F238E27FC236}">
                      <a16:creationId xmlns:a16="http://schemas.microsoft.com/office/drawing/2014/main" id="{149503EA-37A1-4C39-BEFE-BCB8FEF1265B}"/>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5" name="淘宝网Chenying0907出品 5703">
                  <a:extLst>
                    <a:ext uri="{FF2B5EF4-FFF2-40B4-BE49-F238E27FC236}">
                      <a16:creationId xmlns:a16="http://schemas.microsoft.com/office/drawing/2014/main" id="{B94384C5-4446-4128-81EF-358507692942}"/>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99" name="AutoShape 5699">
              <a:extLst>
                <a:ext uri="{FF2B5EF4-FFF2-40B4-BE49-F238E27FC236}">
                  <a16:creationId xmlns:a16="http://schemas.microsoft.com/office/drawing/2014/main" id="{2928E919-5244-4557-8866-7245B14BDE03}"/>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100" name="淘宝网Chenying0907出品 12">
              <a:extLst>
                <a:ext uri="{FF2B5EF4-FFF2-40B4-BE49-F238E27FC236}">
                  <a16:creationId xmlns:a16="http://schemas.microsoft.com/office/drawing/2014/main" id="{7566F375-3504-4AEB-BA3F-5B65634DBEEE}"/>
                </a:ext>
              </a:extLst>
            </p:cNvPr>
            <p:cNvGrpSpPr>
              <a:grpSpLocks/>
            </p:cNvGrpSpPr>
            <p:nvPr/>
          </p:nvGrpSpPr>
          <p:grpSpPr bwMode="auto">
            <a:xfrm>
              <a:off x="5249118" y="3524742"/>
              <a:ext cx="2602836" cy="2233477"/>
              <a:chOff x="9473194" y="1739131"/>
              <a:chExt cx="2602839" cy="2233476"/>
            </a:xfrm>
          </p:grpSpPr>
          <p:sp>
            <p:nvSpPr>
              <p:cNvPr id="102" name="淘宝网Chenying0907出品 5615">
                <a:extLst>
                  <a:ext uri="{FF2B5EF4-FFF2-40B4-BE49-F238E27FC236}">
                    <a16:creationId xmlns:a16="http://schemas.microsoft.com/office/drawing/2014/main" id="{5DE9D280-A082-4F49-8033-AB796F728826}"/>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淘宝网Chenying0907出品 5615">
                <a:extLst>
                  <a:ext uri="{FF2B5EF4-FFF2-40B4-BE49-F238E27FC236}">
                    <a16:creationId xmlns:a16="http://schemas.microsoft.com/office/drawing/2014/main" id="{D3756812-FCA8-4B78-BBE6-A59D4768B4AE}"/>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05" name="淘宝网Chenying0907出品 5615">
                <a:extLst>
                  <a:ext uri="{FF2B5EF4-FFF2-40B4-BE49-F238E27FC236}">
                    <a16:creationId xmlns:a16="http://schemas.microsoft.com/office/drawing/2014/main" id="{A5B7854C-1DE8-4850-9284-4F285FD5673E}"/>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01" name="淘宝网Chenying0907出品 5785">
              <a:extLst>
                <a:ext uri="{FF2B5EF4-FFF2-40B4-BE49-F238E27FC236}">
                  <a16:creationId xmlns:a16="http://schemas.microsoft.com/office/drawing/2014/main" id="{EFDBA145-8A3D-41E6-904C-A468F1943D9B}"/>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38" name="文字方塊 109">
            <a:extLst>
              <a:ext uri="{FF2B5EF4-FFF2-40B4-BE49-F238E27FC236}">
                <a16:creationId xmlns:a16="http://schemas.microsoft.com/office/drawing/2014/main" id="{82927E71-0CCA-4E86-B125-0F218A2990FC}"/>
              </a:ext>
            </a:extLst>
          </p:cNvPr>
          <p:cNvSpPr txBox="1">
            <a:spLocks noChangeArrowheads="1"/>
          </p:cNvSpPr>
          <p:nvPr/>
        </p:nvSpPr>
        <p:spPr bwMode="auto">
          <a:xfrm>
            <a:off x="1103520" y="950074"/>
            <a:ext cx="3192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特種身分生報名表範例</a:t>
            </a:r>
            <a:r>
              <a:rPr lang="zh-TW" altLang="en-US" b="1" dirty="0">
                <a:solidFill>
                  <a:srgbClr val="C00000"/>
                </a:solidFill>
                <a:latin typeface="微軟正黑體" panose="020B0604030504040204" pitchFamily="34" charset="-120"/>
                <a:ea typeface="微軟正黑體" panose="020B0604030504040204" pitchFamily="34" charset="-120"/>
              </a:rPr>
              <a:t>（黃色）</a:t>
            </a:r>
          </a:p>
        </p:txBody>
      </p:sp>
      <p:sp>
        <p:nvSpPr>
          <p:cNvPr id="139" name="矩形 138">
            <a:extLst>
              <a:ext uri="{FF2B5EF4-FFF2-40B4-BE49-F238E27FC236}">
                <a16:creationId xmlns:a16="http://schemas.microsoft.com/office/drawing/2014/main" id="{784D0754-1797-4A6F-B486-1B9CC2902516}"/>
              </a:ext>
            </a:extLst>
          </p:cNvPr>
          <p:cNvSpPr/>
          <p:nvPr/>
        </p:nvSpPr>
        <p:spPr>
          <a:xfrm>
            <a:off x="4493029" y="5970335"/>
            <a:ext cx="4050754" cy="391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矩形 140">
            <a:extLst>
              <a:ext uri="{FF2B5EF4-FFF2-40B4-BE49-F238E27FC236}">
                <a16:creationId xmlns:a16="http://schemas.microsoft.com/office/drawing/2014/main" id="{A9EC4751-C9DB-4B0B-A50B-10B4D1BC5830}"/>
              </a:ext>
            </a:extLst>
          </p:cNvPr>
          <p:cNvSpPr/>
          <p:nvPr/>
        </p:nvSpPr>
        <p:spPr>
          <a:xfrm>
            <a:off x="2985404" y="3893229"/>
            <a:ext cx="669131" cy="14829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矩形 141">
            <a:extLst>
              <a:ext uri="{FF2B5EF4-FFF2-40B4-BE49-F238E27FC236}">
                <a16:creationId xmlns:a16="http://schemas.microsoft.com/office/drawing/2014/main" id="{AFA728C8-487A-49A1-A70F-0D314BBDE515}"/>
              </a:ext>
            </a:extLst>
          </p:cNvPr>
          <p:cNvSpPr/>
          <p:nvPr/>
        </p:nvSpPr>
        <p:spPr bwMode="auto">
          <a:xfrm>
            <a:off x="9076112" y="1437679"/>
            <a:ext cx="1311050"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grpSp>
        <p:nvGrpSpPr>
          <p:cNvPr id="143" name="群組 117">
            <a:extLst>
              <a:ext uri="{FF2B5EF4-FFF2-40B4-BE49-F238E27FC236}">
                <a16:creationId xmlns:a16="http://schemas.microsoft.com/office/drawing/2014/main" id="{22A4A0D3-9661-411C-9322-9BF9BE700EB7}"/>
              </a:ext>
            </a:extLst>
          </p:cNvPr>
          <p:cNvGrpSpPr>
            <a:grpSpLocks/>
          </p:cNvGrpSpPr>
          <p:nvPr/>
        </p:nvGrpSpPr>
        <p:grpSpPr bwMode="auto">
          <a:xfrm>
            <a:off x="750681" y="4806911"/>
            <a:ext cx="2361398" cy="1222152"/>
            <a:chOff x="1075909" y="4663149"/>
            <a:chExt cx="3095362" cy="1522019"/>
          </a:xfrm>
        </p:grpSpPr>
        <p:sp>
          <p:nvSpPr>
            <p:cNvPr id="144" name="矩形 143">
              <a:extLst>
                <a:ext uri="{FF2B5EF4-FFF2-40B4-BE49-F238E27FC236}">
                  <a16:creationId xmlns:a16="http://schemas.microsoft.com/office/drawing/2014/main" id="{04B5F56C-DE5A-409D-9355-23ABA9514F10}"/>
                </a:ext>
              </a:extLst>
            </p:cNvPr>
            <p:cNvSpPr/>
            <p:nvPr/>
          </p:nvSpPr>
          <p:spPr bwMode="auto">
            <a:xfrm>
              <a:off x="1075909" y="5495241"/>
              <a:ext cx="3095362" cy="68992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defTabSz="726263">
                <a:spcBef>
                  <a:spcPct val="20000"/>
                </a:spcBef>
                <a:defRPr/>
              </a:pPr>
              <a:r>
                <a:rPr lang="zh-TW" altLang="en-US" sz="1500" dirty="0">
                  <a:solidFill>
                    <a:srgbClr val="0070C0"/>
                  </a:solidFill>
                  <a:latin typeface="微軟正黑體" pitchFamily="34" charset="-120"/>
                  <a:ea typeface="微軟正黑體" pitchFamily="34" charset="-120"/>
                </a:rPr>
                <a:t>  勾選黏貼在</a:t>
              </a:r>
              <a:r>
                <a:rPr lang="zh-TW" altLang="zh-TW" sz="1500" dirty="0">
                  <a:solidFill>
                    <a:srgbClr val="0070C0"/>
                  </a:solidFill>
                  <a:latin typeface="微軟正黑體" pitchFamily="34" charset="-120"/>
                  <a:ea typeface="微軟正黑體" pitchFamily="34" charset="-120"/>
                </a:rPr>
                <a:t>相關證明文件黏貼表</a:t>
              </a:r>
              <a:r>
                <a:rPr lang="zh-TW" altLang="en-US" sz="1500" dirty="0">
                  <a:solidFill>
                    <a:srgbClr val="0070C0"/>
                  </a:solidFill>
                  <a:latin typeface="微軟正黑體" pitchFamily="34" charset="-120"/>
                  <a:ea typeface="微軟正黑體" pitchFamily="34" charset="-120"/>
                </a:rPr>
                <a:t>中之證明文件</a:t>
              </a:r>
            </a:p>
          </p:txBody>
        </p:sp>
        <p:cxnSp>
          <p:nvCxnSpPr>
            <p:cNvPr id="145" name="直線單箭頭接點 144">
              <a:extLst>
                <a:ext uri="{FF2B5EF4-FFF2-40B4-BE49-F238E27FC236}">
                  <a16:creationId xmlns:a16="http://schemas.microsoft.com/office/drawing/2014/main" id="{8E24AB89-AC1B-4921-85B3-EDE4559E9156}"/>
                </a:ext>
              </a:extLst>
            </p:cNvPr>
            <p:cNvCxnSpPr>
              <a:cxnSpLocks/>
            </p:cNvCxnSpPr>
            <p:nvPr/>
          </p:nvCxnSpPr>
          <p:spPr>
            <a:xfrm flipH="1">
              <a:off x="3148572" y="4663149"/>
              <a:ext cx="766966" cy="8512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矩形 145">
            <a:extLst>
              <a:ext uri="{FF2B5EF4-FFF2-40B4-BE49-F238E27FC236}">
                <a16:creationId xmlns:a16="http://schemas.microsoft.com/office/drawing/2014/main" id="{7C98540D-7B1A-481A-AD87-5518C0A7AE3B}"/>
              </a:ext>
            </a:extLst>
          </p:cNvPr>
          <p:cNvSpPr/>
          <p:nvPr/>
        </p:nvSpPr>
        <p:spPr bwMode="auto">
          <a:xfrm>
            <a:off x="1399777" y="1820404"/>
            <a:ext cx="2551831"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spcBef>
                <a:spcPct val="20000"/>
              </a:spcBef>
              <a:defRPr/>
            </a:pPr>
            <a:r>
              <a:rPr lang="zh-TW" altLang="en-US" sz="1400" dirty="0">
                <a:solidFill>
                  <a:srgbClr val="0070C0"/>
                </a:solidFill>
                <a:latin typeface="微軟正黑體" pitchFamily="34" charset="-120"/>
                <a:ea typeface="微軟正黑體" pitchFamily="34" charset="-120"/>
              </a:rPr>
              <a:t>   勾選是否報考</a:t>
            </a:r>
            <a:r>
              <a:rPr lang="en-US" altLang="zh-TW" sz="1400" dirty="0">
                <a:solidFill>
                  <a:srgbClr val="0070C0"/>
                </a:solidFill>
                <a:latin typeface="微軟正黑體" pitchFamily="34" charset="-120"/>
                <a:ea typeface="微軟正黑體" pitchFamily="34" charset="-120"/>
              </a:rPr>
              <a:t>115</a:t>
            </a:r>
            <a:r>
              <a:rPr lang="zh-TW" altLang="en-US" sz="1400" dirty="0">
                <a:solidFill>
                  <a:srgbClr val="0070C0"/>
                </a:solidFill>
                <a:latin typeface="微軟正黑體" pitchFamily="34" charset="-120"/>
                <a:ea typeface="微軟正黑體" pitchFamily="34" charset="-120"/>
              </a:rPr>
              <a:t>國中教育會考並填寫國中教育會考准考證號碼</a:t>
            </a:r>
          </a:p>
        </p:txBody>
      </p:sp>
      <p:sp>
        <p:nvSpPr>
          <p:cNvPr id="147" name="矩形 146">
            <a:extLst>
              <a:ext uri="{FF2B5EF4-FFF2-40B4-BE49-F238E27FC236}">
                <a16:creationId xmlns:a16="http://schemas.microsoft.com/office/drawing/2014/main" id="{187760AA-A073-43A1-A617-2F6F72DD5BF2}"/>
              </a:ext>
            </a:extLst>
          </p:cNvPr>
          <p:cNvSpPr/>
          <p:nvPr/>
        </p:nvSpPr>
        <p:spPr bwMode="auto">
          <a:xfrm>
            <a:off x="9103923" y="4151626"/>
            <a:ext cx="2492583" cy="18774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115</a:t>
            </a:r>
            <a:r>
              <a:rPr lang="zh-TW" altLang="zh-TW" sz="1050" b="1" dirty="0">
                <a:solidFill>
                  <a:srgbClr val="C00000"/>
                </a:solidFill>
                <a:latin typeface="微軟正黑體" pitchFamily="34" charset="-120"/>
                <a:ea typeface="微軟正黑體" pitchFamily="34" charset="-120"/>
              </a:rPr>
              <a:t>學年度五專入學專用優先免試入學比序項目積分證明單」</a:t>
            </a:r>
            <a:r>
              <a:rPr lang="zh-TW" altLang="en-US" sz="1050" b="1" dirty="0">
                <a:solidFill>
                  <a:srgbClr val="C00000"/>
                </a:solidFill>
                <a:latin typeface="微軟正黑體" pitchFamily="34" charset="-120"/>
                <a:ea typeface="微軟正黑體" pitchFamily="34" charset="-120"/>
              </a:rPr>
              <a:t>正本</a:t>
            </a:r>
            <a:r>
              <a:rPr lang="zh-TW" altLang="zh-TW" sz="1050" b="1" dirty="0">
                <a:solidFill>
                  <a:srgbClr val="C00000"/>
                </a:solidFill>
                <a:latin typeface="微軟正黑體" pitchFamily="34" charset="-120"/>
                <a:ea typeface="微軟正黑體" pitchFamily="34" charset="-120"/>
              </a:rPr>
              <a:t>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a:defRPr/>
            </a:pPr>
            <a:endParaRPr lang="en-US" altLang="zh-TW" sz="105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sp>
        <p:nvSpPr>
          <p:cNvPr id="148" name="矩形 147">
            <a:extLst>
              <a:ext uri="{FF2B5EF4-FFF2-40B4-BE49-F238E27FC236}">
                <a16:creationId xmlns:a16="http://schemas.microsoft.com/office/drawing/2014/main" id="{C58E4CF0-0F14-49AD-8D0D-F411BBD0F76E}"/>
              </a:ext>
            </a:extLst>
          </p:cNvPr>
          <p:cNvSpPr/>
          <p:nvPr/>
        </p:nvSpPr>
        <p:spPr bwMode="auto">
          <a:xfrm>
            <a:off x="2192131" y="6159842"/>
            <a:ext cx="1765225" cy="58477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a:defRPr/>
            </a:pPr>
            <a:r>
              <a:rPr lang="zh-TW" altLang="en-US" sz="1600" dirty="0">
                <a:solidFill>
                  <a:srgbClr val="0070C0"/>
                </a:solidFill>
                <a:latin typeface="微軟正黑體" pitchFamily="34" charset="-120"/>
                <a:ea typeface="微軟正黑體" pitchFamily="34" charset="-120"/>
              </a:rPr>
              <a:t> 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sp>
        <p:nvSpPr>
          <p:cNvPr id="149" name="Freeform 160">
            <a:extLst>
              <a:ext uri="{FF2B5EF4-FFF2-40B4-BE49-F238E27FC236}">
                <a16:creationId xmlns:a16="http://schemas.microsoft.com/office/drawing/2014/main" id="{7AE2F47E-BD78-4F1A-9ED0-189A95E6B340}"/>
              </a:ext>
            </a:extLst>
          </p:cNvPr>
          <p:cNvSpPr>
            <a:spLocks noChangeAspect="1" noEditPoints="1"/>
          </p:cNvSpPr>
          <p:nvPr/>
        </p:nvSpPr>
        <p:spPr bwMode="auto">
          <a:xfrm>
            <a:off x="1317724" y="174349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160">
            <a:extLst>
              <a:ext uri="{FF2B5EF4-FFF2-40B4-BE49-F238E27FC236}">
                <a16:creationId xmlns:a16="http://schemas.microsoft.com/office/drawing/2014/main" id="{192A6A45-FD8E-425D-BB7C-A2DF5DBD5CC5}"/>
              </a:ext>
            </a:extLst>
          </p:cNvPr>
          <p:cNvSpPr>
            <a:spLocks noChangeAspect="1" noEditPoints="1"/>
          </p:cNvSpPr>
          <p:nvPr/>
        </p:nvSpPr>
        <p:spPr bwMode="auto">
          <a:xfrm>
            <a:off x="595494" y="5395159"/>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160">
            <a:extLst>
              <a:ext uri="{FF2B5EF4-FFF2-40B4-BE49-F238E27FC236}">
                <a16:creationId xmlns:a16="http://schemas.microsoft.com/office/drawing/2014/main" id="{C6FD34CD-1AEA-4C70-A7DE-6BD61D2B163A}"/>
              </a:ext>
            </a:extLst>
          </p:cNvPr>
          <p:cNvSpPr>
            <a:spLocks noChangeAspect="1" noEditPoints="1"/>
          </p:cNvSpPr>
          <p:nvPr/>
        </p:nvSpPr>
        <p:spPr bwMode="auto">
          <a:xfrm>
            <a:off x="2067154" y="611063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160">
            <a:extLst>
              <a:ext uri="{FF2B5EF4-FFF2-40B4-BE49-F238E27FC236}">
                <a16:creationId xmlns:a16="http://schemas.microsoft.com/office/drawing/2014/main" id="{FCD50B92-C92D-4308-B3B0-862C1E0FDFBE}"/>
              </a:ext>
            </a:extLst>
          </p:cNvPr>
          <p:cNvSpPr>
            <a:spLocks noChangeAspect="1" noEditPoints="1"/>
          </p:cNvSpPr>
          <p:nvPr/>
        </p:nvSpPr>
        <p:spPr bwMode="auto">
          <a:xfrm>
            <a:off x="8946783" y="128897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160">
            <a:extLst>
              <a:ext uri="{FF2B5EF4-FFF2-40B4-BE49-F238E27FC236}">
                <a16:creationId xmlns:a16="http://schemas.microsoft.com/office/drawing/2014/main" id="{3FDAFD89-9DFC-4D83-935B-73FE3394A7C6}"/>
              </a:ext>
            </a:extLst>
          </p:cNvPr>
          <p:cNvSpPr>
            <a:spLocks noChangeAspect="1" noEditPoints="1"/>
          </p:cNvSpPr>
          <p:nvPr/>
        </p:nvSpPr>
        <p:spPr bwMode="auto">
          <a:xfrm>
            <a:off x="8980640" y="4050013"/>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160">
            <a:extLst>
              <a:ext uri="{FF2B5EF4-FFF2-40B4-BE49-F238E27FC236}">
                <a16:creationId xmlns:a16="http://schemas.microsoft.com/office/drawing/2014/main" id="{A9B9C0B7-1785-4695-97C8-B0178B99E5EC}"/>
              </a:ext>
            </a:extLst>
          </p:cNvPr>
          <p:cNvSpPr>
            <a:spLocks noChangeAspect="1" noEditPoints="1"/>
          </p:cNvSpPr>
          <p:nvPr/>
        </p:nvSpPr>
        <p:spPr bwMode="auto">
          <a:xfrm>
            <a:off x="312121" y="289144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矩形 154">
            <a:extLst>
              <a:ext uri="{FF2B5EF4-FFF2-40B4-BE49-F238E27FC236}">
                <a16:creationId xmlns:a16="http://schemas.microsoft.com/office/drawing/2014/main" id="{4003FC21-BAB2-4879-85F6-28E3F0F334B9}"/>
              </a:ext>
            </a:extLst>
          </p:cNvPr>
          <p:cNvSpPr/>
          <p:nvPr/>
        </p:nvSpPr>
        <p:spPr>
          <a:xfrm>
            <a:off x="2024077" y="1394966"/>
            <a:ext cx="2243895" cy="33855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156" name="Freeform 160">
            <a:extLst>
              <a:ext uri="{FF2B5EF4-FFF2-40B4-BE49-F238E27FC236}">
                <a16:creationId xmlns:a16="http://schemas.microsoft.com/office/drawing/2014/main" id="{2DFED6BC-3B3D-48E7-91E3-798EA525F0A3}"/>
              </a:ext>
            </a:extLst>
          </p:cNvPr>
          <p:cNvSpPr>
            <a:spLocks noChangeAspect="1" noEditPoints="1"/>
          </p:cNvSpPr>
          <p:nvPr/>
        </p:nvSpPr>
        <p:spPr bwMode="auto">
          <a:xfrm>
            <a:off x="1849251" y="1282026"/>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7" name="矩形 156">
            <a:extLst>
              <a:ext uri="{FF2B5EF4-FFF2-40B4-BE49-F238E27FC236}">
                <a16:creationId xmlns:a16="http://schemas.microsoft.com/office/drawing/2014/main" id="{ACA2B4A5-A140-42F3-89B9-458D616641C0}"/>
              </a:ext>
            </a:extLst>
          </p:cNvPr>
          <p:cNvSpPr/>
          <p:nvPr/>
        </p:nvSpPr>
        <p:spPr>
          <a:xfrm>
            <a:off x="4473325" y="1740202"/>
            <a:ext cx="4110213" cy="2503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矩形 157">
            <a:extLst>
              <a:ext uri="{FF2B5EF4-FFF2-40B4-BE49-F238E27FC236}">
                <a16:creationId xmlns:a16="http://schemas.microsoft.com/office/drawing/2014/main" id="{6B9357AE-3D21-46C6-B9BA-50A3F0AEA3C5}"/>
              </a:ext>
            </a:extLst>
          </p:cNvPr>
          <p:cNvSpPr/>
          <p:nvPr/>
        </p:nvSpPr>
        <p:spPr bwMode="auto">
          <a:xfrm>
            <a:off x="8859266" y="3288366"/>
            <a:ext cx="1264127"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sp>
        <p:nvSpPr>
          <p:cNvPr id="159" name="Freeform 160">
            <a:extLst>
              <a:ext uri="{FF2B5EF4-FFF2-40B4-BE49-F238E27FC236}">
                <a16:creationId xmlns:a16="http://schemas.microsoft.com/office/drawing/2014/main" id="{97BD0022-D741-4E77-949D-FCCE2A9E594B}"/>
              </a:ext>
            </a:extLst>
          </p:cNvPr>
          <p:cNvSpPr>
            <a:spLocks noChangeAspect="1" noEditPoints="1"/>
          </p:cNvSpPr>
          <p:nvPr/>
        </p:nvSpPr>
        <p:spPr bwMode="auto">
          <a:xfrm>
            <a:off x="8636023" y="319063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160" name="直線單箭頭接點 159">
            <a:extLst>
              <a:ext uri="{FF2B5EF4-FFF2-40B4-BE49-F238E27FC236}">
                <a16:creationId xmlns:a16="http://schemas.microsoft.com/office/drawing/2014/main" id="{D2FFA221-8B4B-4729-A9A4-53AE5118EB9A}"/>
              </a:ext>
            </a:extLst>
          </p:cNvPr>
          <p:cNvCxnSpPr>
            <a:cxnSpLocks/>
          </p:cNvCxnSpPr>
          <p:nvPr/>
        </p:nvCxnSpPr>
        <p:spPr>
          <a:xfrm>
            <a:off x="8610974" y="1561857"/>
            <a:ext cx="386757" cy="45099"/>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直線單箭頭接點 160">
            <a:extLst>
              <a:ext uri="{FF2B5EF4-FFF2-40B4-BE49-F238E27FC236}">
                <a16:creationId xmlns:a16="http://schemas.microsoft.com/office/drawing/2014/main" id="{FA34F4D2-2588-4511-8EE6-3B9101D53E7C}"/>
              </a:ext>
            </a:extLst>
          </p:cNvPr>
          <p:cNvCxnSpPr>
            <a:cxnSpLocks/>
          </p:cNvCxnSpPr>
          <p:nvPr/>
        </p:nvCxnSpPr>
        <p:spPr>
          <a:xfrm flipV="1">
            <a:off x="8534573" y="5417987"/>
            <a:ext cx="580067" cy="75589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直線單箭頭接點 161">
            <a:extLst>
              <a:ext uri="{FF2B5EF4-FFF2-40B4-BE49-F238E27FC236}">
                <a16:creationId xmlns:a16="http://schemas.microsoft.com/office/drawing/2014/main" id="{20E8FD5B-DE9F-457A-88BE-948CCC10145D}"/>
              </a:ext>
            </a:extLst>
          </p:cNvPr>
          <p:cNvCxnSpPr>
            <a:cxnSpLocks/>
          </p:cNvCxnSpPr>
          <p:nvPr/>
        </p:nvCxnSpPr>
        <p:spPr>
          <a:xfrm flipH="1" flipV="1">
            <a:off x="4209315" y="1546810"/>
            <a:ext cx="271835" cy="35416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直線單箭頭接點 162">
            <a:extLst>
              <a:ext uri="{FF2B5EF4-FFF2-40B4-BE49-F238E27FC236}">
                <a16:creationId xmlns:a16="http://schemas.microsoft.com/office/drawing/2014/main" id="{55270306-277B-4457-864B-D608B5280F95}"/>
              </a:ext>
            </a:extLst>
          </p:cNvPr>
          <p:cNvCxnSpPr>
            <a:cxnSpLocks/>
          </p:cNvCxnSpPr>
          <p:nvPr/>
        </p:nvCxnSpPr>
        <p:spPr>
          <a:xfrm flipV="1">
            <a:off x="8521874" y="3500537"/>
            <a:ext cx="260881" cy="22386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直線單箭頭接點 163">
            <a:extLst>
              <a:ext uri="{FF2B5EF4-FFF2-40B4-BE49-F238E27FC236}">
                <a16:creationId xmlns:a16="http://schemas.microsoft.com/office/drawing/2014/main" id="{2F1B10CC-E50F-4AAB-A99E-EA069F12BA64}"/>
              </a:ext>
            </a:extLst>
          </p:cNvPr>
          <p:cNvCxnSpPr>
            <a:cxnSpLocks/>
            <a:endCxn id="141" idx="3"/>
          </p:cNvCxnSpPr>
          <p:nvPr/>
        </p:nvCxnSpPr>
        <p:spPr>
          <a:xfrm flipH="1">
            <a:off x="3654535" y="4391453"/>
            <a:ext cx="836152" cy="24324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直線單箭頭接點 164">
            <a:extLst>
              <a:ext uri="{FF2B5EF4-FFF2-40B4-BE49-F238E27FC236}">
                <a16:creationId xmlns:a16="http://schemas.microsoft.com/office/drawing/2014/main" id="{D87FD2C7-A7FF-4B2C-B166-E4B72900D61D}"/>
              </a:ext>
            </a:extLst>
          </p:cNvPr>
          <p:cNvCxnSpPr>
            <a:cxnSpLocks/>
          </p:cNvCxnSpPr>
          <p:nvPr/>
        </p:nvCxnSpPr>
        <p:spPr>
          <a:xfrm flipH="1" flipV="1">
            <a:off x="3847788" y="6364419"/>
            <a:ext cx="595011" cy="17794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直線單箭頭接點 165">
            <a:extLst>
              <a:ext uri="{FF2B5EF4-FFF2-40B4-BE49-F238E27FC236}">
                <a16:creationId xmlns:a16="http://schemas.microsoft.com/office/drawing/2014/main" id="{3CD6F9C9-24DC-46C9-9CC5-95BDD177A11A}"/>
              </a:ext>
            </a:extLst>
          </p:cNvPr>
          <p:cNvCxnSpPr>
            <a:cxnSpLocks/>
            <a:endCxn id="140" idx="3"/>
          </p:cNvCxnSpPr>
          <p:nvPr/>
        </p:nvCxnSpPr>
        <p:spPr>
          <a:xfrm flipH="1" flipV="1">
            <a:off x="3978280" y="2814162"/>
            <a:ext cx="460581" cy="94373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字型, 數字 的圖片&#10;&#10;AI 產生的內容可能不正確。">
            <a:extLst>
              <a:ext uri="{FF2B5EF4-FFF2-40B4-BE49-F238E27FC236}">
                <a16:creationId xmlns:a16="http://schemas.microsoft.com/office/drawing/2014/main" id="{E2F4EA58-BE24-65BA-1DDF-37610A1C45A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35049" y="846000"/>
            <a:ext cx="4510997" cy="6012000"/>
          </a:xfrm>
          <a:prstGeom prst="rect">
            <a:avLst/>
          </a:prstGeom>
        </p:spPr>
      </p:pic>
      <p:cxnSp>
        <p:nvCxnSpPr>
          <p:cNvPr id="44" name="直接连接符 42">
            <a:extLst>
              <a:ext uri="{FF2B5EF4-FFF2-40B4-BE49-F238E27FC236}">
                <a16:creationId xmlns:a16="http://schemas.microsoft.com/office/drawing/2014/main" id="{2F665846-9C60-44C9-9595-9EC7F9322141}"/>
              </a:ext>
            </a:extLst>
          </p:cNvPr>
          <p:cNvCxnSpPr>
            <a:cxnSpLocks/>
          </p:cNvCxnSpPr>
          <p:nvPr/>
        </p:nvCxnSpPr>
        <p:spPr>
          <a:xfrm>
            <a:off x="846979" y="779618"/>
            <a:ext cx="77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1AA52EC-7DB1-4E87-8C0D-FAA1C5227515}"/>
              </a:ext>
            </a:extLst>
          </p:cNvPr>
          <p:cNvSpPr>
            <a:spLocks noEditPoints="1"/>
          </p:cNvSpPr>
          <p:nvPr/>
        </p:nvSpPr>
        <p:spPr bwMode="auto">
          <a:xfrm>
            <a:off x="8581770" y="28627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7" name="標題 1"/>
          <p:cNvSpPr txBox="1">
            <a:spLocks/>
          </p:cNvSpPr>
          <p:nvPr/>
        </p:nvSpPr>
        <p:spPr bwMode="auto">
          <a:xfrm>
            <a:off x="799392" y="327602"/>
            <a:ext cx="76607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拾壹、報名表件填寫範例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特種身分生（</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8" name="投影片編號版面配置區 4">
            <a:extLst>
              <a:ext uri="{FF2B5EF4-FFF2-40B4-BE49-F238E27FC236}">
                <a16:creationId xmlns:a16="http://schemas.microsoft.com/office/drawing/2014/main" id="{9A4C0B6D-D7F1-4BA1-986C-996D2B6B1BE2}"/>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9" name="矩形 48">
            <a:extLst>
              <a:ext uri="{FF2B5EF4-FFF2-40B4-BE49-F238E27FC236}">
                <a16:creationId xmlns:a16="http://schemas.microsoft.com/office/drawing/2014/main" id="{076A1325-9278-44C5-AF8F-CC9D20AB9769}"/>
              </a:ext>
            </a:extLst>
          </p:cNvPr>
          <p:cNvSpPr/>
          <p:nvPr/>
        </p:nvSpPr>
        <p:spPr>
          <a:xfrm>
            <a:off x="4029178" y="1555881"/>
            <a:ext cx="4217840" cy="4795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 name="矩形 49">
            <a:extLst>
              <a:ext uri="{FF2B5EF4-FFF2-40B4-BE49-F238E27FC236}">
                <a16:creationId xmlns:a16="http://schemas.microsoft.com/office/drawing/2014/main" id="{253342B7-8E6D-482C-B32B-416682736AD2}"/>
              </a:ext>
            </a:extLst>
          </p:cNvPr>
          <p:cNvSpPr/>
          <p:nvPr/>
        </p:nvSpPr>
        <p:spPr>
          <a:xfrm>
            <a:off x="4013823" y="2781399"/>
            <a:ext cx="4200422" cy="5313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2" name="文字方塊 51">
            <a:extLst>
              <a:ext uri="{FF2B5EF4-FFF2-40B4-BE49-F238E27FC236}">
                <a16:creationId xmlns:a16="http://schemas.microsoft.com/office/drawing/2014/main" id="{00C544D1-7034-48C4-9AD7-68067B1DD0ED}"/>
              </a:ext>
            </a:extLst>
          </p:cNvPr>
          <p:cNvSpPr txBox="1"/>
          <p:nvPr/>
        </p:nvSpPr>
        <p:spPr bwMode="auto">
          <a:xfrm>
            <a:off x="8899058" y="2779698"/>
            <a:ext cx="3117554"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浮貼學歷或同等學力證明</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國中集體報名</a:t>
            </a:r>
            <a:r>
              <a:rPr lang="zh-TW" altLang="en-US" sz="1400" b="1" dirty="0">
                <a:solidFill>
                  <a:srgbClr val="C00000"/>
                </a:solidFill>
                <a:latin typeface="微軟正黑體" pitchFamily="34" charset="-120"/>
                <a:ea typeface="微軟正黑體" pitchFamily="34" charset="-120"/>
              </a:rPr>
              <a:t>免貼</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sp>
        <p:nvSpPr>
          <p:cNvPr id="53" name="文字方塊 52">
            <a:extLst>
              <a:ext uri="{FF2B5EF4-FFF2-40B4-BE49-F238E27FC236}">
                <a16:creationId xmlns:a16="http://schemas.microsoft.com/office/drawing/2014/main" id="{F34DED52-789F-4AD7-A197-077F757874DC}"/>
              </a:ext>
            </a:extLst>
          </p:cNvPr>
          <p:cNvSpPr txBox="1"/>
          <p:nvPr/>
        </p:nvSpPr>
        <p:spPr bwMode="auto">
          <a:xfrm>
            <a:off x="8657715" y="4188034"/>
            <a:ext cx="3280920" cy="30777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4</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弱勢身分</a:t>
            </a:r>
            <a:r>
              <a:rPr lang="zh-TW" altLang="en-US" sz="1400" dirty="0">
                <a:solidFill>
                  <a:srgbClr val="0070C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證明</a:t>
            </a:r>
            <a:r>
              <a:rPr lang="zh-TW" altLang="en-US" sz="1400" b="1" dirty="0">
                <a:solidFill>
                  <a:srgbClr val="C00000"/>
                </a:solidFill>
                <a:latin typeface="微軟正黑體" pitchFamily="34" charset="-120"/>
                <a:ea typeface="微軟正黑體" pitchFamily="34" charset="-120"/>
              </a:rPr>
              <a:t>文件影本</a:t>
            </a:r>
            <a:endParaRPr lang="zh-TW" altLang="zh-TW" sz="1400" b="1" dirty="0">
              <a:solidFill>
                <a:srgbClr val="C00000"/>
              </a:solidFill>
              <a:latin typeface="微軟正黑體" pitchFamily="34" charset="-120"/>
              <a:ea typeface="微軟正黑體" pitchFamily="34" charset="-120"/>
            </a:endParaRPr>
          </a:p>
        </p:txBody>
      </p:sp>
      <p:grpSp>
        <p:nvGrpSpPr>
          <p:cNvPr id="54" name="群組 53">
            <a:extLst>
              <a:ext uri="{FF2B5EF4-FFF2-40B4-BE49-F238E27FC236}">
                <a16:creationId xmlns:a16="http://schemas.microsoft.com/office/drawing/2014/main" id="{57BDA468-9A49-4ACF-B090-DF31C6D6DCB5}"/>
              </a:ext>
            </a:extLst>
          </p:cNvPr>
          <p:cNvGrpSpPr/>
          <p:nvPr/>
        </p:nvGrpSpPr>
        <p:grpSpPr>
          <a:xfrm>
            <a:off x="292231" y="4971687"/>
            <a:ext cx="4296494" cy="768927"/>
            <a:chOff x="-798251" y="3593222"/>
            <a:chExt cx="5728659" cy="1025236"/>
          </a:xfrm>
        </p:grpSpPr>
        <p:sp>
          <p:nvSpPr>
            <p:cNvPr id="57" name="文字方塊 56">
              <a:extLst>
                <a:ext uri="{FF2B5EF4-FFF2-40B4-BE49-F238E27FC236}">
                  <a16:creationId xmlns:a16="http://schemas.microsoft.com/office/drawing/2014/main" id="{63B8203A-404E-48A4-A0DF-155D93BDAEAD}"/>
                </a:ext>
              </a:extLst>
            </p:cNvPr>
            <p:cNvSpPr txBox="1"/>
            <p:nvPr/>
          </p:nvSpPr>
          <p:spPr>
            <a:xfrm>
              <a:off x="-798251" y="3838758"/>
              <a:ext cx="4788157" cy="7797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1" indent="-360000" algn="jus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5</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比序項目積分證明單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審核確認後，</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學校章戳</a:t>
              </a:r>
              <a:r>
                <a:rPr lang="zh-TW" altLang="en-US" sz="1600" dirty="0">
                  <a:solidFill>
                    <a:srgbClr val="0070C0"/>
                  </a:solidFill>
                  <a:latin typeface="微軟正黑體" pitchFamily="34" charset="-120"/>
                  <a:ea typeface="微軟正黑體" pitchFamily="34" charset="-120"/>
                </a:rPr>
                <a:t>浮貼於此</a:t>
              </a:r>
            </a:p>
          </p:txBody>
        </p:sp>
        <p:cxnSp>
          <p:nvCxnSpPr>
            <p:cNvPr id="58" name="直線單箭頭接點 57">
              <a:extLst>
                <a:ext uri="{FF2B5EF4-FFF2-40B4-BE49-F238E27FC236}">
                  <a16:creationId xmlns:a16="http://schemas.microsoft.com/office/drawing/2014/main" id="{EBF0AB25-A834-4771-93F0-9FE2F4139FC2}"/>
                </a:ext>
              </a:extLst>
            </p:cNvPr>
            <p:cNvCxnSpPr>
              <a:cxnSpLocks/>
            </p:cNvCxnSpPr>
            <p:nvPr/>
          </p:nvCxnSpPr>
          <p:spPr>
            <a:xfrm flipV="1">
              <a:off x="3890564" y="3593222"/>
              <a:ext cx="1039844" cy="43549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群組 58">
            <a:extLst>
              <a:ext uri="{FF2B5EF4-FFF2-40B4-BE49-F238E27FC236}">
                <a16:creationId xmlns:a16="http://schemas.microsoft.com/office/drawing/2014/main" id="{86FFC7C8-C4DB-4516-80BF-50A91BCB28ED}"/>
              </a:ext>
            </a:extLst>
          </p:cNvPr>
          <p:cNvGrpSpPr/>
          <p:nvPr/>
        </p:nvGrpSpPr>
        <p:grpSpPr>
          <a:xfrm>
            <a:off x="7184572" y="5394210"/>
            <a:ext cx="3932869" cy="492786"/>
            <a:chOff x="6611629" y="5120649"/>
            <a:chExt cx="5243824" cy="657047"/>
          </a:xfrm>
        </p:grpSpPr>
        <p:cxnSp>
          <p:nvCxnSpPr>
            <p:cNvPr id="60" name="直線單箭頭接點 59">
              <a:extLst>
                <a:ext uri="{FF2B5EF4-FFF2-40B4-BE49-F238E27FC236}">
                  <a16:creationId xmlns:a16="http://schemas.microsoft.com/office/drawing/2014/main" id="{753FC000-2440-47E5-AB28-F3B8292B74BE}"/>
                </a:ext>
              </a:extLst>
            </p:cNvPr>
            <p:cNvCxnSpPr>
              <a:cxnSpLocks/>
            </p:cNvCxnSpPr>
            <p:nvPr/>
          </p:nvCxnSpPr>
          <p:spPr>
            <a:xfrm flipH="1" flipV="1">
              <a:off x="6611629" y="5120649"/>
              <a:ext cx="2148198" cy="17366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472CAF78-18BE-4C8C-B49D-ACAADE810B1A}"/>
                </a:ext>
              </a:extLst>
            </p:cNvPr>
            <p:cNvCxnSpPr>
              <a:cxnSpLocks/>
            </p:cNvCxnSpPr>
            <p:nvPr/>
          </p:nvCxnSpPr>
          <p:spPr>
            <a:xfrm flipH="1">
              <a:off x="6611629" y="5303838"/>
              <a:ext cx="2178361" cy="47385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文字方塊 61">
              <a:extLst>
                <a:ext uri="{FF2B5EF4-FFF2-40B4-BE49-F238E27FC236}">
                  <a16:creationId xmlns:a16="http://schemas.microsoft.com/office/drawing/2014/main" id="{1098E0B9-6957-49D1-A5F9-541C0BF62192}"/>
                </a:ext>
              </a:extLst>
            </p:cNvPr>
            <p:cNvSpPr txBox="1"/>
            <p:nvPr/>
          </p:nvSpPr>
          <p:spPr>
            <a:xfrm>
              <a:off x="8415242" y="5126037"/>
              <a:ext cx="3440211" cy="4103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6</a:t>
              </a: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7</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競賽證明</a:t>
              </a:r>
              <a:r>
                <a:rPr lang="zh-TW" altLang="en-US" sz="1400" dirty="0">
                  <a:solidFill>
                    <a:srgbClr val="0070C0"/>
                  </a:solidFill>
                  <a:latin typeface="微軟正黑體" pitchFamily="34" charset="-120"/>
                  <a:ea typeface="微軟正黑體" pitchFamily="34" charset="-120"/>
                </a:rPr>
                <a:t>文件影本</a:t>
              </a:r>
              <a:endParaRPr lang="zh-TW" altLang="zh-TW" sz="1400" dirty="0">
                <a:solidFill>
                  <a:srgbClr val="0070C0"/>
                </a:solidFill>
                <a:latin typeface="微軟正黑體" pitchFamily="34" charset="-120"/>
                <a:ea typeface="微軟正黑體" pitchFamily="34" charset="-120"/>
              </a:endParaRPr>
            </a:p>
          </p:txBody>
        </p:sp>
      </p:grpSp>
      <p:grpSp>
        <p:nvGrpSpPr>
          <p:cNvPr id="63" name="群組 62">
            <a:extLst>
              <a:ext uri="{FF2B5EF4-FFF2-40B4-BE49-F238E27FC236}">
                <a16:creationId xmlns:a16="http://schemas.microsoft.com/office/drawing/2014/main" id="{00E5A0EC-055F-4BEC-B9B1-E73CFDC8DED2}"/>
              </a:ext>
            </a:extLst>
          </p:cNvPr>
          <p:cNvGrpSpPr/>
          <p:nvPr/>
        </p:nvGrpSpPr>
        <p:grpSpPr>
          <a:xfrm>
            <a:off x="388304" y="2987527"/>
            <a:ext cx="3325959" cy="664214"/>
            <a:chOff x="1577856" y="2910965"/>
            <a:chExt cx="3325959" cy="664214"/>
          </a:xfrm>
        </p:grpSpPr>
        <p:sp>
          <p:nvSpPr>
            <p:cNvPr id="64" name="矩形 63">
              <a:extLst>
                <a:ext uri="{FF2B5EF4-FFF2-40B4-BE49-F238E27FC236}">
                  <a16:creationId xmlns:a16="http://schemas.microsoft.com/office/drawing/2014/main" id="{DC68EE6F-F27D-4C44-BA39-03C4B6B40904}"/>
                </a:ext>
              </a:extLst>
            </p:cNvPr>
            <p:cNvSpPr/>
            <p:nvPr/>
          </p:nvSpPr>
          <p:spPr>
            <a:xfrm>
              <a:off x="1692680" y="2990404"/>
              <a:ext cx="3211135" cy="58477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defRPr/>
              </a:pPr>
              <a:r>
                <a:rPr lang="zh-TW" altLang="en-US" sz="1600" dirty="0">
                  <a:solidFill>
                    <a:srgbClr val="0070C0"/>
                  </a:solidFill>
                  <a:latin typeface="微軟正黑體" pitchFamily="34" charset="-120"/>
                  <a:ea typeface="微軟正黑體" pitchFamily="34" charset="-120"/>
                </a:rPr>
                <a:t> （</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a:defRPr/>
              </a:pPr>
              <a:r>
                <a:rPr lang="en-US" altLang="zh-TW" sz="1600" dirty="0">
                  <a:solidFill>
                    <a:srgbClr val="0070C0"/>
                  </a:solidFill>
                  <a:latin typeface="微軟正黑體" pitchFamily="34" charset="-120"/>
                  <a:ea typeface="微軟正黑體" pitchFamily="34" charset="-120"/>
                </a:rPr>
                <a:t>         </a:t>
              </a:r>
              <a:r>
                <a:rPr lang="zh-TW" altLang="en-US" sz="1600" dirty="0">
                  <a:solidFill>
                    <a:srgbClr val="C00000"/>
                  </a:solidFill>
                  <a:latin typeface="微軟正黑體" pitchFamily="34" charset="-120"/>
                  <a:ea typeface="微軟正黑體" pitchFamily="34" charset="-120"/>
                </a:rPr>
                <a:t>國中集體報名</a:t>
              </a:r>
              <a:r>
                <a:rPr lang="zh-TW" altLang="en-US" sz="1600" b="1" dirty="0">
                  <a:solidFill>
                    <a:srgbClr val="C00000"/>
                  </a:solidFill>
                  <a:latin typeface="微軟正黑體" pitchFamily="34" charset="-120"/>
                  <a:ea typeface="微軟正黑體" pitchFamily="34" charset="-120"/>
                </a:rPr>
                <a:t>免貼</a:t>
              </a:r>
              <a:r>
                <a:rPr lang="zh-TW" altLang="en-US" sz="1600" dirty="0">
                  <a:solidFill>
                    <a:srgbClr val="C00000"/>
                  </a:solidFill>
                  <a:latin typeface="微軟正黑體" pitchFamily="34" charset="-120"/>
                  <a:ea typeface="微軟正黑體" pitchFamily="34" charset="-120"/>
                </a:rPr>
                <a:t>繳費證明</a:t>
              </a:r>
              <a:endParaRPr lang="zh-TW" altLang="zh-TW" sz="1600" b="1" dirty="0">
                <a:solidFill>
                  <a:srgbClr val="C00000"/>
                </a:solidFill>
                <a:latin typeface="微軟正黑體" pitchFamily="34" charset="-120"/>
                <a:ea typeface="微軟正黑體" pitchFamily="34" charset="-120"/>
              </a:endParaRPr>
            </a:p>
          </p:txBody>
        </p:sp>
        <p:sp>
          <p:nvSpPr>
            <p:cNvPr id="65" name="Freeform 160">
              <a:extLst>
                <a:ext uri="{FF2B5EF4-FFF2-40B4-BE49-F238E27FC236}">
                  <a16:creationId xmlns:a16="http://schemas.microsoft.com/office/drawing/2014/main" id="{516CB8EF-5342-4C2D-89EB-722D99C91115}"/>
                </a:ext>
              </a:extLst>
            </p:cNvPr>
            <p:cNvSpPr>
              <a:spLocks noChangeAspect="1" noEditPoints="1"/>
            </p:cNvSpPr>
            <p:nvPr/>
          </p:nvSpPr>
          <p:spPr bwMode="auto">
            <a:xfrm>
              <a:off x="1577856" y="291096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6" name="Freeform 160">
            <a:extLst>
              <a:ext uri="{FF2B5EF4-FFF2-40B4-BE49-F238E27FC236}">
                <a16:creationId xmlns:a16="http://schemas.microsoft.com/office/drawing/2014/main" id="{89549AB2-F113-41F5-818B-D438E1FBC88F}"/>
              </a:ext>
            </a:extLst>
          </p:cNvPr>
          <p:cNvSpPr>
            <a:spLocks noChangeAspect="1" noEditPoints="1"/>
          </p:cNvSpPr>
          <p:nvPr/>
        </p:nvSpPr>
        <p:spPr bwMode="auto">
          <a:xfrm>
            <a:off x="8583684" y="410390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60">
            <a:extLst>
              <a:ext uri="{FF2B5EF4-FFF2-40B4-BE49-F238E27FC236}">
                <a16:creationId xmlns:a16="http://schemas.microsoft.com/office/drawing/2014/main" id="{FE4C49E7-64B3-48F5-B6B2-8BA38646A4E6}"/>
              </a:ext>
            </a:extLst>
          </p:cNvPr>
          <p:cNvSpPr>
            <a:spLocks noChangeAspect="1" noEditPoints="1"/>
          </p:cNvSpPr>
          <p:nvPr/>
        </p:nvSpPr>
        <p:spPr bwMode="auto">
          <a:xfrm>
            <a:off x="8443689" y="5236731"/>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60">
            <a:extLst>
              <a:ext uri="{FF2B5EF4-FFF2-40B4-BE49-F238E27FC236}">
                <a16:creationId xmlns:a16="http://schemas.microsoft.com/office/drawing/2014/main" id="{2F75C383-4BF3-40E5-9ED1-DB4AC03B5415}"/>
              </a:ext>
            </a:extLst>
          </p:cNvPr>
          <p:cNvSpPr>
            <a:spLocks noChangeAspect="1" noEditPoints="1"/>
          </p:cNvSpPr>
          <p:nvPr/>
        </p:nvSpPr>
        <p:spPr bwMode="auto">
          <a:xfrm>
            <a:off x="8785427" y="270864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9" name="群組 68">
            <a:extLst>
              <a:ext uri="{FF2B5EF4-FFF2-40B4-BE49-F238E27FC236}">
                <a16:creationId xmlns:a16="http://schemas.microsoft.com/office/drawing/2014/main" id="{E63817B5-21CA-41BA-9E6E-3D1CC876CFCB}"/>
              </a:ext>
            </a:extLst>
          </p:cNvPr>
          <p:cNvGrpSpPr/>
          <p:nvPr/>
        </p:nvGrpSpPr>
        <p:grpSpPr>
          <a:xfrm>
            <a:off x="750892" y="1707700"/>
            <a:ext cx="2589741" cy="1253843"/>
            <a:chOff x="1595338" y="1754057"/>
            <a:chExt cx="2589741" cy="1253843"/>
          </a:xfrm>
        </p:grpSpPr>
        <p:sp>
          <p:nvSpPr>
            <p:cNvPr id="70" name="矩形 69">
              <a:extLst>
                <a:ext uri="{FF2B5EF4-FFF2-40B4-BE49-F238E27FC236}">
                  <a16:creationId xmlns:a16="http://schemas.microsoft.com/office/drawing/2014/main" id="{E19C1B25-2098-4B0E-AD50-00298AD0809F}"/>
                </a:ext>
              </a:extLst>
            </p:cNvPr>
            <p:cNvSpPr/>
            <p:nvPr/>
          </p:nvSpPr>
          <p:spPr>
            <a:xfrm>
              <a:off x="1764502" y="1930682"/>
              <a:ext cx="2420577" cy="107721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600" dirty="0">
                  <a:solidFill>
                    <a:srgbClr val="0070C0"/>
                  </a:solidFill>
                  <a:latin typeface="微軟正黑體" pitchFamily="34" charset="-120"/>
                  <a:ea typeface="微軟正黑體" pitchFamily="34" charset="-120"/>
                </a:rPr>
                <a:t>報名身分證明</a:t>
              </a:r>
              <a:endParaRPr lang="en-US" altLang="zh-TW" sz="1600" dirty="0">
                <a:solidFill>
                  <a:srgbClr val="0070C0"/>
                </a:solidFill>
                <a:latin typeface="微軟正黑體" pitchFamily="34" charset="-120"/>
                <a:ea typeface="微軟正黑體" pitchFamily="34" charset="-120"/>
              </a:endParaRPr>
            </a:p>
            <a:p>
              <a:pPr>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r>
                <a:rPr lang="zh-TW" altLang="en-US" sz="1600" dirty="0">
                  <a:solidFill>
                    <a:srgbClr val="C00000"/>
                  </a:solidFill>
                  <a:latin typeface="微軟正黑體" pitchFamily="34" charset="-120"/>
                  <a:ea typeface="微軟正黑體" pitchFamily="34" charset="-120"/>
                </a:rPr>
                <a:t>持有原住民文化及語言能力證明</a:t>
              </a:r>
              <a:r>
                <a:rPr lang="zh-TW" altLang="en-US" sz="1600" dirty="0">
                  <a:solidFill>
                    <a:srgbClr val="C00000"/>
                  </a:solidFill>
                  <a:highlight>
                    <a:srgbClr val="FFFF00"/>
                  </a:highlight>
                  <a:latin typeface="微軟正黑體" pitchFamily="34" charset="-120"/>
                  <a:ea typeface="微軟正黑體" pitchFamily="34" charset="-120"/>
                </a:rPr>
                <a:t>請勾選</a:t>
              </a:r>
              <a:endParaRPr lang="en-US" altLang="zh-TW" sz="1600" dirty="0">
                <a:solidFill>
                  <a:srgbClr val="0070C0"/>
                </a:solidFill>
                <a:highlight>
                  <a:srgbClr val="FFFF00"/>
                </a:highlight>
                <a:latin typeface="微軟正黑體" pitchFamily="34" charset="-120"/>
                <a:ea typeface="微軟正黑體" pitchFamily="34" charset="-120"/>
              </a:endParaRPr>
            </a:p>
          </p:txBody>
        </p:sp>
        <p:sp>
          <p:nvSpPr>
            <p:cNvPr id="71" name="Freeform 160">
              <a:extLst>
                <a:ext uri="{FF2B5EF4-FFF2-40B4-BE49-F238E27FC236}">
                  <a16:creationId xmlns:a16="http://schemas.microsoft.com/office/drawing/2014/main" id="{45A6A338-8D4D-4A59-89B5-C9A758B3A29A}"/>
                </a:ext>
              </a:extLst>
            </p:cNvPr>
            <p:cNvSpPr>
              <a:spLocks noChangeAspect="1" noEditPoints="1"/>
            </p:cNvSpPr>
            <p:nvPr/>
          </p:nvSpPr>
          <p:spPr bwMode="auto">
            <a:xfrm>
              <a:off x="1595338" y="175405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2" name="淘宝网Chenying0907出品 1">
            <a:extLst>
              <a:ext uri="{FF2B5EF4-FFF2-40B4-BE49-F238E27FC236}">
                <a16:creationId xmlns:a16="http://schemas.microsoft.com/office/drawing/2014/main" id="{DE7B4B9C-0A53-484D-AF31-766EA503DA41}"/>
              </a:ext>
            </a:extLst>
          </p:cNvPr>
          <p:cNvGrpSpPr>
            <a:grpSpLocks/>
          </p:cNvGrpSpPr>
          <p:nvPr/>
        </p:nvGrpSpPr>
        <p:grpSpPr bwMode="auto">
          <a:xfrm>
            <a:off x="421610" y="880631"/>
            <a:ext cx="839391" cy="776288"/>
            <a:chOff x="3392486" y="1165291"/>
            <a:chExt cx="5736833" cy="5045287"/>
          </a:xfrm>
        </p:grpSpPr>
        <p:pic>
          <p:nvPicPr>
            <p:cNvPr id="73" name="图片 2">
              <a:extLst>
                <a:ext uri="{FF2B5EF4-FFF2-40B4-BE49-F238E27FC236}">
                  <a16:creationId xmlns:a16="http://schemas.microsoft.com/office/drawing/2014/main" id="{885DCD23-79DB-43B0-BFB7-3FCA45A3A5C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淘宝网Chenying0907出品 5619">
              <a:extLst>
                <a:ext uri="{FF2B5EF4-FFF2-40B4-BE49-F238E27FC236}">
                  <a16:creationId xmlns:a16="http://schemas.microsoft.com/office/drawing/2014/main" id="{CF6CEEC9-4D13-4A26-ABCF-16753D1225D2}"/>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5" name="淘宝网Chenying0907出品 5627">
              <a:extLst>
                <a:ext uri="{FF2B5EF4-FFF2-40B4-BE49-F238E27FC236}">
                  <a16:creationId xmlns:a16="http://schemas.microsoft.com/office/drawing/2014/main" id="{3390C25B-FFC2-4C86-9194-C8263E25BAE4}"/>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6" name="淘宝网Chenying0907出品 5631">
              <a:extLst>
                <a:ext uri="{FF2B5EF4-FFF2-40B4-BE49-F238E27FC236}">
                  <a16:creationId xmlns:a16="http://schemas.microsoft.com/office/drawing/2014/main" id="{F21A7728-874C-4253-B787-66809796B250}"/>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7" name="淘宝网Chenying0907出品 5619">
              <a:extLst>
                <a:ext uri="{FF2B5EF4-FFF2-40B4-BE49-F238E27FC236}">
                  <a16:creationId xmlns:a16="http://schemas.microsoft.com/office/drawing/2014/main" id="{3599657A-F4D2-4C2E-8454-26AED6A004CB}"/>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78" name="淘宝网Chenying0907出品 5623">
              <a:extLst>
                <a:ext uri="{FF2B5EF4-FFF2-40B4-BE49-F238E27FC236}">
                  <a16:creationId xmlns:a16="http://schemas.microsoft.com/office/drawing/2014/main" id="{395FF5CE-BF5A-45F3-AECF-8D1DD991B5CC}"/>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79" name="Group 5788">
              <a:extLst>
                <a:ext uri="{FF2B5EF4-FFF2-40B4-BE49-F238E27FC236}">
                  <a16:creationId xmlns:a16="http://schemas.microsoft.com/office/drawing/2014/main" id="{59923E03-AD13-42B1-8B41-2F80E95FC0AC}"/>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18" name="淘宝网Chenying0907出品 5789">
                <a:extLst>
                  <a:ext uri="{FF2B5EF4-FFF2-40B4-BE49-F238E27FC236}">
                    <a16:creationId xmlns:a16="http://schemas.microsoft.com/office/drawing/2014/main" id="{46306A7A-C080-498F-8E8B-11641334EC68}"/>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19" name="淘宝网Chenying0907出品 5790">
                <a:extLst>
                  <a:ext uri="{FF2B5EF4-FFF2-40B4-BE49-F238E27FC236}">
                    <a16:creationId xmlns:a16="http://schemas.microsoft.com/office/drawing/2014/main" id="{BA9791A7-E889-446F-B079-7A794D18BE40}"/>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0" name="Group 5638">
              <a:extLst>
                <a:ext uri="{FF2B5EF4-FFF2-40B4-BE49-F238E27FC236}">
                  <a16:creationId xmlns:a16="http://schemas.microsoft.com/office/drawing/2014/main" id="{265424A5-ABE8-438F-8C90-F02A379BD4BF}"/>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16" name="淘宝网Chenying0907出品 5639">
                <a:extLst>
                  <a:ext uri="{FF2B5EF4-FFF2-40B4-BE49-F238E27FC236}">
                    <a16:creationId xmlns:a16="http://schemas.microsoft.com/office/drawing/2014/main" id="{AEA3C0A3-1326-4EC4-B7EB-4A8C38D5DD78}"/>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17" name="淘宝网Chenying0907出品 5640">
                <a:extLst>
                  <a:ext uri="{FF2B5EF4-FFF2-40B4-BE49-F238E27FC236}">
                    <a16:creationId xmlns:a16="http://schemas.microsoft.com/office/drawing/2014/main" id="{A44E1127-D547-4DDA-A1DF-61B25B502481}"/>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1" name="淘宝网Chenying0907出品 10">
              <a:extLst>
                <a:ext uri="{FF2B5EF4-FFF2-40B4-BE49-F238E27FC236}">
                  <a16:creationId xmlns:a16="http://schemas.microsoft.com/office/drawing/2014/main" id="{6EE405C7-2DF2-4268-A3DC-7F3C80D5A5EE}"/>
                </a:ext>
              </a:extLst>
            </p:cNvPr>
            <p:cNvGrpSpPr>
              <a:grpSpLocks/>
            </p:cNvGrpSpPr>
            <p:nvPr/>
          </p:nvGrpSpPr>
          <p:grpSpPr bwMode="auto">
            <a:xfrm>
              <a:off x="4585523" y="1271914"/>
              <a:ext cx="4353645" cy="3457512"/>
              <a:chOff x="4585524" y="1271913"/>
              <a:chExt cx="4353648" cy="3457509"/>
            </a:xfrm>
          </p:grpSpPr>
          <p:grpSp>
            <p:nvGrpSpPr>
              <p:cNvPr id="88" name="淘宝网Chenying0907出品 17">
                <a:extLst>
                  <a:ext uri="{FF2B5EF4-FFF2-40B4-BE49-F238E27FC236}">
                    <a16:creationId xmlns:a16="http://schemas.microsoft.com/office/drawing/2014/main" id="{E7486C90-BD4F-4AE1-B253-B35ACE2E1342}"/>
                  </a:ext>
                </a:extLst>
              </p:cNvPr>
              <p:cNvGrpSpPr>
                <a:grpSpLocks/>
              </p:cNvGrpSpPr>
              <p:nvPr/>
            </p:nvGrpSpPr>
            <p:grpSpPr bwMode="auto">
              <a:xfrm>
                <a:off x="4585524" y="1778245"/>
                <a:ext cx="1411857" cy="2951177"/>
                <a:chOff x="4400552" y="1170243"/>
                <a:chExt cx="1411857" cy="2951180"/>
              </a:xfrm>
            </p:grpSpPr>
            <p:sp>
              <p:nvSpPr>
                <p:cNvPr id="110" name="淘宝网Chenying0907出品 5702">
                  <a:extLst>
                    <a:ext uri="{FF2B5EF4-FFF2-40B4-BE49-F238E27FC236}">
                      <a16:creationId xmlns:a16="http://schemas.microsoft.com/office/drawing/2014/main" id="{F0869BE4-F6C5-45FE-90D6-137832FD4B00}"/>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 name="淘宝网Chenying0907出品 5704">
                  <a:extLst>
                    <a:ext uri="{FF2B5EF4-FFF2-40B4-BE49-F238E27FC236}">
                      <a16:creationId xmlns:a16="http://schemas.microsoft.com/office/drawing/2014/main" id="{6E0CB752-CD53-460F-93DA-76210133B8FB}"/>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 name="淘宝网Chenying0907出品 5715">
                  <a:extLst>
                    <a:ext uri="{FF2B5EF4-FFF2-40B4-BE49-F238E27FC236}">
                      <a16:creationId xmlns:a16="http://schemas.microsoft.com/office/drawing/2014/main" id="{91FC749D-B504-4612-9D6F-67E94A69B111}"/>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3" name="淘宝网Chenying0907出品 5716">
                  <a:extLst>
                    <a:ext uri="{FF2B5EF4-FFF2-40B4-BE49-F238E27FC236}">
                      <a16:creationId xmlns:a16="http://schemas.microsoft.com/office/drawing/2014/main" id="{C081CA7D-08E3-44D4-8CAC-53B4622D7EEA}"/>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4" name="淘宝网Chenying0907出品 5717">
                  <a:extLst>
                    <a:ext uri="{FF2B5EF4-FFF2-40B4-BE49-F238E27FC236}">
                      <a16:creationId xmlns:a16="http://schemas.microsoft.com/office/drawing/2014/main" id="{5E67A448-871F-4C08-9DEB-B727E8842AF0}"/>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5" name="淘宝网Chenying0907出品 5703">
                  <a:extLst>
                    <a:ext uri="{FF2B5EF4-FFF2-40B4-BE49-F238E27FC236}">
                      <a16:creationId xmlns:a16="http://schemas.microsoft.com/office/drawing/2014/main" id="{E7BDBCAB-2D3E-402C-9263-D88D2BE4D106}"/>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89" name="淘宝网Chenying0907出品 18">
                <a:extLst>
                  <a:ext uri="{FF2B5EF4-FFF2-40B4-BE49-F238E27FC236}">
                    <a16:creationId xmlns:a16="http://schemas.microsoft.com/office/drawing/2014/main" id="{0704E998-DE04-437B-954C-E7FE3F0DDDDE}"/>
                  </a:ext>
                </a:extLst>
              </p:cNvPr>
              <p:cNvGrpSpPr>
                <a:grpSpLocks/>
              </p:cNvGrpSpPr>
              <p:nvPr/>
            </p:nvGrpSpPr>
            <p:grpSpPr bwMode="auto">
              <a:xfrm rot="781172">
                <a:off x="5242049" y="1323326"/>
                <a:ext cx="1411857" cy="2951177"/>
                <a:chOff x="4400552" y="1170242"/>
                <a:chExt cx="1411857" cy="2951181"/>
              </a:xfrm>
            </p:grpSpPr>
            <p:sp>
              <p:nvSpPr>
                <p:cNvPr id="104" name="淘宝网Chenying0907出品 5702">
                  <a:extLst>
                    <a:ext uri="{FF2B5EF4-FFF2-40B4-BE49-F238E27FC236}">
                      <a16:creationId xmlns:a16="http://schemas.microsoft.com/office/drawing/2014/main" id="{BA5E83E9-D1F5-4829-9913-57BD776D42BE}"/>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 name="淘宝网Chenying0907出品 5704">
                  <a:extLst>
                    <a:ext uri="{FF2B5EF4-FFF2-40B4-BE49-F238E27FC236}">
                      <a16:creationId xmlns:a16="http://schemas.microsoft.com/office/drawing/2014/main" id="{10889275-FA0A-43BE-B5DB-36DF91F15F36}"/>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 name="淘宝网Chenying0907出品 5715">
                  <a:extLst>
                    <a:ext uri="{FF2B5EF4-FFF2-40B4-BE49-F238E27FC236}">
                      <a16:creationId xmlns:a16="http://schemas.microsoft.com/office/drawing/2014/main" id="{7444D0D9-5067-47A6-8025-FE1895DB500C}"/>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 name="淘宝网Chenying0907出品 5716">
                  <a:extLst>
                    <a:ext uri="{FF2B5EF4-FFF2-40B4-BE49-F238E27FC236}">
                      <a16:creationId xmlns:a16="http://schemas.microsoft.com/office/drawing/2014/main" id="{69CC8CFC-B504-47C0-87C7-3B8F66D3E820}"/>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 name="淘宝网Chenying0907出品 5717">
                  <a:extLst>
                    <a:ext uri="{FF2B5EF4-FFF2-40B4-BE49-F238E27FC236}">
                      <a16:creationId xmlns:a16="http://schemas.microsoft.com/office/drawing/2014/main" id="{DADD6397-9BE9-4672-8B92-F80023F504E6}"/>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 name="淘宝网Chenying0907出品 5703">
                  <a:extLst>
                    <a:ext uri="{FF2B5EF4-FFF2-40B4-BE49-F238E27FC236}">
                      <a16:creationId xmlns:a16="http://schemas.microsoft.com/office/drawing/2014/main" id="{71846031-4FFB-485A-9FB4-B53BC25F51FE}"/>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0" name="淘宝网Chenying0907出品 19">
                <a:extLst>
                  <a:ext uri="{FF2B5EF4-FFF2-40B4-BE49-F238E27FC236}">
                    <a16:creationId xmlns:a16="http://schemas.microsoft.com/office/drawing/2014/main" id="{B5C1DC02-F9C8-44E3-BBD2-12429656A881}"/>
                  </a:ext>
                </a:extLst>
              </p:cNvPr>
              <p:cNvGrpSpPr>
                <a:grpSpLocks/>
              </p:cNvGrpSpPr>
              <p:nvPr/>
            </p:nvGrpSpPr>
            <p:grpSpPr bwMode="auto">
              <a:xfrm rot="1701895">
                <a:off x="6140258" y="1271913"/>
                <a:ext cx="1411857" cy="2951177"/>
                <a:chOff x="4400548" y="1170243"/>
                <a:chExt cx="1411855" cy="2951179"/>
              </a:xfrm>
            </p:grpSpPr>
            <p:sp>
              <p:nvSpPr>
                <p:cNvPr id="98" name="淘宝网Chenying0907出品 5702">
                  <a:extLst>
                    <a:ext uri="{FF2B5EF4-FFF2-40B4-BE49-F238E27FC236}">
                      <a16:creationId xmlns:a16="http://schemas.microsoft.com/office/drawing/2014/main" id="{3A6F9BF4-8BB2-4D54-83E5-A26A455B32FD}"/>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淘宝网Chenying0907出品 5704">
                  <a:extLst>
                    <a:ext uri="{FF2B5EF4-FFF2-40B4-BE49-F238E27FC236}">
                      <a16:creationId xmlns:a16="http://schemas.microsoft.com/office/drawing/2014/main" id="{C2D17398-D897-4E18-AACC-F0C1C08DE746}"/>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0" name="淘宝网Chenying0907出品 5715">
                  <a:extLst>
                    <a:ext uri="{FF2B5EF4-FFF2-40B4-BE49-F238E27FC236}">
                      <a16:creationId xmlns:a16="http://schemas.microsoft.com/office/drawing/2014/main" id="{81F2F4BD-2220-4A50-A1A4-93C6E07954F3}"/>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1" name="淘宝网Chenying0907出品 5716">
                  <a:extLst>
                    <a:ext uri="{FF2B5EF4-FFF2-40B4-BE49-F238E27FC236}">
                      <a16:creationId xmlns:a16="http://schemas.microsoft.com/office/drawing/2014/main" id="{7B75C23E-06CB-4886-9173-ABDF6EF234CE}"/>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 name="淘宝网Chenying0907出品 5717">
                  <a:extLst>
                    <a:ext uri="{FF2B5EF4-FFF2-40B4-BE49-F238E27FC236}">
                      <a16:creationId xmlns:a16="http://schemas.microsoft.com/office/drawing/2014/main" id="{C83231B5-4F18-4949-99CF-92473F23457C}"/>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 name="淘宝网Chenying0907出品 5703">
                  <a:extLst>
                    <a:ext uri="{FF2B5EF4-FFF2-40B4-BE49-F238E27FC236}">
                      <a16:creationId xmlns:a16="http://schemas.microsoft.com/office/drawing/2014/main" id="{242C04FF-5803-4F1F-80A9-11DE1750DFA3}"/>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1" name="淘宝网Chenying0907出品 20">
                <a:extLst>
                  <a:ext uri="{FF2B5EF4-FFF2-40B4-BE49-F238E27FC236}">
                    <a16:creationId xmlns:a16="http://schemas.microsoft.com/office/drawing/2014/main" id="{5D76A2BE-2008-4DF3-93A5-332AE87294A7}"/>
                  </a:ext>
                </a:extLst>
              </p:cNvPr>
              <p:cNvGrpSpPr>
                <a:grpSpLocks/>
              </p:cNvGrpSpPr>
              <p:nvPr/>
            </p:nvGrpSpPr>
            <p:grpSpPr bwMode="auto">
              <a:xfrm rot="2920266">
                <a:off x="6757655" y="1950494"/>
                <a:ext cx="1411858" cy="2951176"/>
                <a:chOff x="4400552" y="1170242"/>
                <a:chExt cx="1411857" cy="2951182"/>
              </a:xfrm>
            </p:grpSpPr>
            <p:sp>
              <p:nvSpPr>
                <p:cNvPr id="92" name="淘宝网Chenying0907出品 5702">
                  <a:extLst>
                    <a:ext uri="{FF2B5EF4-FFF2-40B4-BE49-F238E27FC236}">
                      <a16:creationId xmlns:a16="http://schemas.microsoft.com/office/drawing/2014/main" id="{97DB15B9-F94B-4335-90DA-F4E81763033E}"/>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3" name="淘宝网Chenying0907出品 5704">
                  <a:extLst>
                    <a:ext uri="{FF2B5EF4-FFF2-40B4-BE49-F238E27FC236}">
                      <a16:creationId xmlns:a16="http://schemas.microsoft.com/office/drawing/2014/main" id="{E7C837B9-A741-4B73-863F-85AD31F4E1E3}"/>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4" name="淘宝网Chenying0907出品 5715">
                  <a:extLst>
                    <a:ext uri="{FF2B5EF4-FFF2-40B4-BE49-F238E27FC236}">
                      <a16:creationId xmlns:a16="http://schemas.microsoft.com/office/drawing/2014/main" id="{1A3BEE5E-886A-40B0-A47C-E450F389FBE1}"/>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5" name="淘宝网Chenying0907出品 5716">
                  <a:extLst>
                    <a:ext uri="{FF2B5EF4-FFF2-40B4-BE49-F238E27FC236}">
                      <a16:creationId xmlns:a16="http://schemas.microsoft.com/office/drawing/2014/main" id="{2D907E44-6ABD-4430-8D92-D90696E7DA6B}"/>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6" name="淘宝网Chenying0907出品 5717">
                  <a:extLst>
                    <a:ext uri="{FF2B5EF4-FFF2-40B4-BE49-F238E27FC236}">
                      <a16:creationId xmlns:a16="http://schemas.microsoft.com/office/drawing/2014/main" id="{5F6D6336-173C-4986-8EE9-C1F7B10C97DB}"/>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7" name="淘宝网Chenying0907出品 5703">
                  <a:extLst>
                    <a:ext uri="{FF2B5EF4-FFF2-40B4-BE49-F238E27FC236}">
                      <a16:creationId xmlns:a16="http://schemas.microsoft.com/office/drawing/2014/main" id="{CEAE3B7A-5E03-4558-A3B0-7AAAEE39EFB0}"/>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82" name="AutoShape 5699">
              <a:extLst>
                <a:ext uri="{FF2B5EF4-FFF2-40B4-BE49-F238E27FC236}">
                  <a16:creationId xmlns:a16="http://schemas.microsoft.com/office/drawing/2014/main" id="{5FAAFCF2-194A-4CC7-B913-903BA0CF19EB}"/>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83" name="淘宝网Chenying0907出品 12">
              <a:extLst>
                <a:ext uri="{FF2B5EF4-FFF2-40B4-BE49-F238E27FC236}">
                  <a16:creationId xmlns:a16="http://schemas.microsoft.com/office/drawing/2014/main" id="{31580838-C99F-4032-BEB2-9E6C1929CA44}"/>
                </a:ext>
              </a:extLst>
            </p:cNvPr>
            <p:cNvGrpSpPr>
              <a:grpSpLocks/>
            </p:cNvGrpSpPr>
            <p:nvPr/>
          </p:nvGrpSpPr>
          <p:grpSpPr bwMode="auto">
            <a:xfrm>
              <a:off x="5249118" y="3524742"/>
              <a:ext cx="2602836" cy="2233477"/>
              <a:chOff x="9473194" y="1739131"/>
              <a:chExt cx="2602839" cy="2233476"/>
            </a:xfrm>
          </p:grpSpPr>
          <p:sp>
            <p:nvSpPr>
              <p:cNvPr id="85" name="淘宝网Chenying0907出品 5615">
                <a:extLst>
                  <a:ext uri="{FF2B5EF4-FFF2-40B4-BE49-F238E27FC236}">
                    <a16:creationId xmlns:a16="http://schemas.microsoft.com/office/drawing/2014/main" id="{2699CA0F-8136-4A6B-B9DA-538A3F6BA961}"/>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 name="淘宝网Chenying0907出品 5615">
                <a:extLst>
                  <a:ext uri="{FF2B5EF4-FFF2-40B4-BE49-F238E27FC236}">
                    <a16:creationId xmlns:a16="http://schemas.microsoft.com/office/drawing/2014/main" id="{B7ED0594-8A1A-4741-8AC4-9ACEEA47C11D}"/>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87" name="淘宝网Chenying0907出品 5615">
                <a:extLst>
                  <a:ext uri="{FF2B5EF4-FFF2-40B4-BE49-F238E27FC236}">
                    <a16:creationId xmlns:a16="http://schemas.microsoft.com/office/drawing/2014/main" id="{5E4BEC7A-71B5-44D4-9F31-FC47D48011F1}"/>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84" name="淘宝网Chenying0907出品 5785">
              <a:extLst>
                <a:ext uri="{FF2B5EF4-FFF2-40B4-BE49-F238E27FC236}">
                  <a16:creationId xmlns:a16="http://schemas.microsoft.com/office/drawing/2014/main" id="{9BB248FD-320E-451E-806B-F16B9919F376}"/>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20" name="文字方塊 109">
            <a:extLst>
              <a:ext uri="{FF2B5EF4-FFF2-40B4-BE49-F238E27FC236}">
                <a16:creationId xmlns:a16="http://schemas.microsoft.com/office/drawing/2014/main" id="{07828FE1-7BEB-4819-9057-DF193D88E167}"/>
              </a:ext>
            </a:extLst>
          </p:cNvPr>
          <p:cNvSpPr txBox="1">
            <a:spLocks noChangeArrowheads="1"/>
          </p:cNvSpPr>
          <p:nvPr/>
        </p:nvSpPr>
        <p:spPr bwMode="auto">
          <a:xfrm>
            <a:off x="1103521" y="950074"/>
            <a:ext cx="3234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特種身分生報名表範例</a:t>
            </a:r>
            <a:endParaRPr lang="en-US" altLang="zh-TW" b="1" dirty="0">
              <a:latin typeface="微軟正黑體" panose="020B0604030504040204" pitchFamily="34" charset="-120"/>
              <a:ea typeface="微軟正黑體" panose="020B0604030504040204" pitchFamily="34" charset="-120"/>
            </a:endParaRPr>
          </a:p>
          <a:p>
            <a:pPr eaLnBrk="1" hangingPunct="1"/>
            <a:r>
              <a:rPr lang="zh-TW" altLang="en-US" b="1" dirty="0">
                <a:solidFill>
                  <a:srgbClr val="C00000"/>
                </a:solidFill>
                <a:latin typeface="微軟正黑體" panose="020B0604030504040204" pitchFamily="34" charset="-120"/>
                <a:ea typeface="微軟正黑體" panose="020B0604030504040204" pitchFamily="34" charset="-120"/>
              </a:rPr>
              <a:t>（黃色）</a:t>
            </a:r>
          </a:p>
        </p:txBody>
      </p:sp>
      <p:sp>
        <p:nvSpPr>
          <p:cNvPr id="121" name="文字方塊 120">
            <a:extLst>
              <a:ext uri="{FF2B5EF4-FFF2-40B4-BE49-F238E27FC236}">
                <a16:creationId xmlns:a16="http://schemas.microsoft.com/office/drawing/2014/main" id="{1E0014B2-3DA1-4FE2-A52C-80E274917E7B}"/>
              </a:ext>
            </a:extLst>
          </p:cNvPr>
          <p:cNvSpPr txBox="1"/>
          <p:nvPr/>
        </p:nvSpPr>
        <p:spPr>
          <a:xfrm>
            <a:off x="735685" y="3844711"/>
            <a:ext cx="2787695" cy="96949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報名</a:t>
            </a:r>
            <a:r>
              <a:rPr lang="zh-TW" altLang="zh-TW" sz="1400" dirty="0">
                <a:solidFill>
                  <a:srgbClr val="0070C0"/>
                </a:solidFill>
                <a:latin typeface="微軟正黑體" pitchFamily="34" charset="-120"/>
                <a:ea typeface="微軟正黑體" pitchFamily="34" charset="-120"/>
              </a:rPr>
              <a:t>身分證明</a:t>
            </a:r>
            <a:r>
              <a:rPr lang="zh-TW" altLang="en-US" sz="1400" dirty="0">
                <a:solidFill>
                  <a:srgbClr val="0070C0"/>
                </a:solidFill>
                <a:latin typeface="微軟正黑體" pitchFamily="34" charset="-120"/>
                <a:ea typeface="微軟正黑體" pitchFamily="34" charset="-120"/>
              </a:rPr>
              <a:t>影本</a:t>
            </a:r>
            <a:endParaRPr lang="en-US" altLang="zh-TW" sz="1400" dirty="0">
              <a:solidFill>
                <a:srgbClr val="0070C0"/>
              </a:solidFill>
              <a:latin typeface="微軟正黑體" pitchFamily="34" charset="-120"/>
              <a:ea typeface="微軟正黑體" pitchFamily="34" charset="-120"/>
            </a:endParaRPr>
          </a:p>
          <a:p>
            <a:pPr marL="360000">
              <a:defRPr/>
            </a:pPr>
            <a:r>
              <a:rPr lang="zh-TW" altLang="en-US" sz="1400" dirty="0">
                <a:solidFill>
                  <a:srgbClr val="C00000"/>
                </a:solidFill>
                <a:latin typeface="微軟正黑體" pitchFamily="34" charset="-120"/>
                <a:ea typeface="微軟正黑體" pitchFamily="34" charset="-120"/>
              </a:rPr>
              <a:t>原住民</a:t>
            </a:r>
            <a:r>
              <a:rPr lang="zh-TW" altLang="en-US" sz="1500" b="1" dirty="0">
                <a:solidFill>
                  <a:srgbClr val="C00000"/>
                </a:solidFill>
                <a:latin typeface="微軟正黑體" pitchFamily="34" charset="-120"/>
                <a:ea typeface="微軟正黑體" pitchFamily="34" charset="-120"/>
              </a:rPr>
              <a:t>免附</a:t>
            </a:r>
            <a:r>
              <a:rPr lang="zh-TW" altLang="en-US" sz="1400" dirty="0">
                <a:solidFill>
                  <a:srgbClr val="C00000"/>
                </a:solidFill>
                <a:latin typeface="微軟正黑體" pitchFamily="34" charset="-120"/>
                <a:ea typeface="微軟正黑體" pitchFamily="34" charset="-120"/>
              </a:rPr>
              <a:t>證明文件，若持有原住民文化及語言能力證明影印本</a:t>
            </a:r>
            <a:r>
              <a:rPr lang="zh-TW" altLang="en-US" sz="1400" dirty="0">
                <a:solidFill>
                  <a:srgbClr val="C00000"/>
                </a:solidFill>
                <a:highlight>
                  <a:srgbClr val="FFFF00"/>
                </a:highlight>
                <a:latin typeface="微軟正黑體" pitchFamily="34" charset="-120"/>
                <a:ea typeface="微軟正黑體" pitchFamily="34" charset="-120"/>
              </a:rPr>
              <a:t>請勾選並檢附</a:t>
            </a:r>
          </a:p>
        </p:txBody>
      </p:sp>
      <p:sp>
        <p:nvSpPr>
          <p:cNvPr id="122" name="Freeform 160">
            <a:extLst>
              <a:ext uri="{FF2B5EF4-FFF2-40B4-BE49-F238E27FC236}">
                <a16:creationId xmlns:a16="http://schemas.microsoft.com/office/drawing/2014/main" id="{4853A3CD-B0A1-4875-9714-BECCA0C84CC9}"/>
              </a:ext>
            </a:extLst>
          </p:cNvPr>
          <p:cNvSpPr>
            <a:spLocks noChangeAspect="1" noEditPoints="1"/>
          </p:cNvSpPr>
          <p:nvPr/>
        </p:nvSpPr>
        <p:spPr bwMode="auto">
          <a:xfrm>
            <a:off x="540088" y="374276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cxnSp>
        <p:nvCxnSpPr>
          <p:cNvPr id="123" name="直線單箭頭接點 122">
            <a:extLst>
              <a:ext uri="{FF2B5EF4-FFF2-40B4-BE49-F238E27FC236}">
                <a16:creationId xmlns:a16="http://schemas.microsoft.com/office/drawing/2014/main" id="{0BC53AAD-3942-49D8-AE0A-2B41C2B9C1BE}"/>
              </a:ext>
            </a:extLst>
          </p:cNvPr>
          <p:cNvCxnSpPr>
            <a:cxnSpLocks/>
            <a:endCxn id="50" idx="1"/>
          </p:cNvCxnSpPr>
          <p:nvPr/>
        </p:nvCxnSpPr>
        <p:spPr>
          <a:xfrm flipV="1">
            <a:off x="3198107" y="3047064"/>
            <a:ext cx="815716" cy="33742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直線單箭頭接點 123">
            <a:extLst>
              <a:ext uri="{FF2B5EF4-FFF2-40B4-BE49-F238E27FC236}">
                <a16:creationId xmlns:a16="http://schemas.microsoft.com/office/drawing/2014/main" id="{F13680E8-FC77-4AD4-B42C-6675411B2189}"/>
              </a:ext>
            </a:extLst>
          </p:cNvPr>
          <p:cNvCxnSpPr>
            <a:cxnSpLocks/>
            <a:endCxn id="49" idx="1"/>
          </p:cNvCxnSpPr>
          <p:nvPr/>
        </p:nvCxnSpPr>
        <p:spPr>
          <a:xfrm flipV="1">
            <a:off x="3117669" y="1795637"/>
            <a:ext cx="911509" cy="25530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直線單箭頭接點 124">
            <a:extLst>
              <a:ext uri="{FF2B5EF4-FFF2-40B4-BE49-F238E27FC236}">
                <a16:creationId xmlns:a16="http://schemas.microsoft.com/office/drawing/2014/main" id="{B858C7A6-D07C-4B68-BCB1-7CDBC343A6D1}"/>
              </a:ext>
            </a:extLst>
          </p:cNvPr>
          <p:cNvCxnSpPr>
            <a:cxnSpLocks/>
          </p:cNvCxnSpPr>
          <p:nvPr/>
        </p:nvCxnSpPr>
        <p:spPr>
          <a:xfrm flipV="1">
            <a:off x="3294951" y="3948334"/>
            <a:ext cx="2248742" cy="33093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線單箭頭接點 125">
            <a:extLst>
              <a:ext uri="{FF2B5EF4-FFF2-40B4-BE49-F238E27FC236}">
                <a16:creationId xmlns:a16="http://schemas.microsoft.com/office/drawing/2014/main" id="{502EB3D2-6834-4818-8107-574D9475C2E1}"/>
              </a:ext>
            </a:extLst>
          </p:cNvPr>
          <p:cNvCxnSpPr>
            <a:cxnSpLocks/>
          </p:cNvCxnSpPr>
          <p:nvPr/>
        </p:nvCxnSpPr>
        <p:spPr bwMode="auto">
          <a:xfrm flipH="1" flipV="1">
            <a:off x="8177857" y="4455246"/>
            <a:ext cx="479858" cy="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線單箭頭接點 126">
            <a:extLst>
              <a:ext uri="{FF2B5EF4-FFF2-40B4-BE49-F238E27FC236}">
                <a16:creationId xmlns:a16="http://schemas.microsoft.com/office/drawing/2014/main" id="{5985BA68-2015-4814-A7BB-10F45518938F}"/>
              </a:ext>
            </a:extLst>
          </p:cNvPr>
          <p:cNvCxnSpPr>
            <a:cxnSpLocks/>
          </p:cNvCxnSpPr>
          <p:nvPr/>
        </p:nvCxnSpPr>
        <p:spPr bwMode="auto">
          <a:xfrm flipH="1">
            <a:off x="7013584" y="3293226"/>
            <a:ext cx="1907120" cy="14769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矩形 133">
            <a:extLst>
              <a:ext uri="{FF2B5EF4-FFF2-40B4-BE49-F238E27FC236}">
                <a16:creationId xmlns:a16="http://schemas.microsoft.com/office/drawing/2014/main" id="{4985BCFD-0F7E-43B2-BF72-47ED2616AE4F}"/>
              </a:ext>
            </a:extLst>
          </p:cNvPr>
          <p:cNvSpPr/>
          <p:nvPr/>
        </p:nvSpPr>
        <p:spPr>
          <a:xfrm>
            <a:off x="4022084" y="820665"/>
            <a:ext cx="619585" cy="7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Freeform 160">
            <a:extLst>
              <a:ext uri="{FF2B5EF4-FFF2-40B4-BE49-F238E27FC236}">
                <a16:creationId xmlns:a16="http://schemas.microsoft.com/office/drawing/2014/main" id="{6D59B9C8-D4DA-BC31-F5F9-2FFE22675426}"/>
              </a:ext>
            </a:extLst>
          </p:cNvPr>
          <p:cNvSpPr>
            <a:spLocks noChangeAspect="1" noEditPoints="1"/>
          </p:cNvSpPr>
          <p:nvPr/>
        </p:nvSpPr>
        <p:spPr bwMode="auto">
          <a:xfrm>
            <a:off x="188168" y="506178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副標題 2"/>
          <p:cNvSpPr txBox="1">
            <a:spLocks/>
          </p:cNvSpPr>
          <p:nvPr/>
        </p:nvSpPr>
        <p:spPr bwMode="auto">
          <a:xfrm>
            <a:off x="2684862" y="2928938"/>
            <a:ext cx="7983140" cy="100965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100">
                <a:latin typeface="微軟正黑體" panose="020B0604030504040204" pitchFamily="34" charset="-120"/>
                <a:ea typeface="微軟正黑體" panose="020B0604030504040204" pitchFamily="34" charset="-120"/>
              </a:rPr>
              <a:t>                     </a:t>
            </a:r>
          </a:p>
          <a:p>
            <a:pPr eaLnBrk="1" hangingPunct="1"/>
            <a:r>
              <a:rPr lang="en-US" altLang="zh-TW" sz="2100" b="1">
                <a:solidFill>
                  <a:srgbClr val="C00000"/>
                </a:solidFill>
                <a:latin typeface="微軟正黑體" panose="020B0604030504040204" pitchFamily="34" charset="-120"/>
                <a:ea typeface="微軟正黑體" panose="020B0604030504040204" pitchFamily="34" charset="-120"/>
              </a:rPr>
              <a:t>                            </a:t>
            </a:r>
            <a:endParaRPr lang="zh-TW" altLang="en-US" sz="2100" b="1">
              <a:solidFill>
                <a:srgbClr val="C00000"/>
              </a:solidFill>
              <a:latin typeface="微軟正黑體" panose="020B0604030504040204" pitchFamily="34" charset="-120"/>
              <a:ea typeface="微軟正黑體" panose="020B0604030504040204" pitchFamily="34" charset="-120"/>
            </a:endParaRPr>
          </a:p>
        </p:txBody>
      </p:sp>
      <p:pic>
        <p:nvPicPr>
          <p:cNvPr id="92164" name="Picture 2" descr="https://caac.jctv.ntut.edu.tw/105generalquery/image/apply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4494" y="2237185"/>
            <a:ext cx="276820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4133850" y="3142062"/>
            <a:ext cx="6068616" cy="629840"/>
          </a:xfrm>
        </p:spPr>
        <p:txBody>
          <a:bodyPr rtlCol="0">
            <a:normAutofit fontScale="92500" lnSpcReduction="10000"/>
          </a:bodyPr>
          <a:lstStyle/>
          <a:p>
            <a:pPr marL="0" indent="0">
              <a:buNone/>
              <a:defRPr/>
            </a:pPr>
            <a:r>
              <a:rPr lang="zh-TW" altLang="en-US" sz="4500" b="1" dirty="0">
                <a:latin typeface="微軟正黑體" panose="020B0604030504040204" pitchFamily="34" charset="-120"/>
                <a:ea typeface="微軟正黑體" panose="020B0604030504040204" pitchFamily="34" charset="-120"/>
              </a:rPr>
              <a:t>感謝聆聽　敬請指教</a:t>
            </a:r>
          </a:p>
        </p:txBody>
      </p:sp>
      <p:sp>
        <p:nvSpPr>
          <p:cNvPr id="92166" name="矩形 3"/>
          <p:cNvSpPr>
            <a:spLocks noChangeArrowheads="1"/>
          </p:cNvSpPr>
          <p:nvPr/>
        </p:nvSpPr>
        <p:spPr bwMode="auto">
          <a:xfrm>
            <a:off x="4232675" y="4057655"/>
            <a:ext cx="512087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950" b="1" dirty="0">
                <a:solidFill>
                  <a:srgbClr val="C00000"/>
                </a:solidFill>
                <a:latin typeface="微軟正黑體" panose="020B0604030504040204" pitchFamily="34" charset="-120"/>
                <a:ea typeface="微軟正黑體" panose="020B0604030504040204" pitchFamily="34" charset="-120"/>
              </a:rPr>
              <a:t>115</a:t>
            </a:r>
            <a:r>
              <a:rPr lang="zh-TW" altLang="en-US" sz="1950" b="1" dirty="0">
                <a:solidFill>
                  <a:srgbClr val="C00000"/>
                </a:solidFill>
                <a:latin typeface="微軟正黑體" panose="020B0604030504040204" pitchFamily="34" charset="-120"/>
                <a:ea typeface="微軟正黑體" panose="020B0604030504040204" pitchFamily="34" charset="-120"/>
              </a:rPr>
              <a:t>學年度五專優先免試入學招生委員會</a:t>
            </a:r>
          </a:p>
        </p:txBody>
      </p:sp>
      <p:sp>
        <p:nvSpPr>
          <p:cNvPr id="92167" name="文字方塊 1"/>
          <p:cNvSpPr txBox="1">
            <a:spLocks noChangeArrowheads="1"/>
          </p:cNvSpPr>
          <p:nvPr/>
        </p:nvSpPr>
        <p:spPr bwMode="auto">
          <a:xfrm>
            <a:off x="4239819" y="4427937"/>
            <a:ext cx="469820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電   話：</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2772-5333</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2772-5182</a:t>
            </a:r>
          </a:p>
          <a:p>
            <a:pPr>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傳   真：</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2773-8881</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2773-1722</a:t>
            </a:r>
          </a:p>
          <a:p>
            <a:pPr>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網   址：</a:t>
            </a:r>
            <a:r>
              <a:rPr lang="en-US" altLang="zh-TW" sz="1500" dirty="0">
                <a:latin typeface="微軟正黑體" panose="020B0604030504040204" pitchFamily="34" charset="-120"/>
                <a:ea typeface="微軟正黑體" panose="020B0604030504040204" pitchFamily="34" charset="-120"/>
              </a:rPr>
              <a:t>https://www.jctv.ntut.edu.tw/u5/</a:t>
            </a:r>
          </a:p>
          <a:p>
            <a:pPr>
              <a:lnSpc>
                <a:spcPct val="100000"/>
              </a:lnSpc>
              <a:spcBef>
                <a:spcPts val="450"/>
              </a:spcBef>
              <a:spcAft>
                <a:spcPts val="450"/>
              </a:spcAft>
              <a:buNone/>
            </a:pPr>
            <a:r>
              <a:rPr lang="en-US" altLang="zh-TW" sz="1500" b="1" dirty="0">
                <a:latin typeface="微軟正黑體" panose="020B0604030504040204" pitchFamily="34" charset="-120"/>
                <a:ea typeface="微軟正黑體" panose="020B0604030504040204" pitchFamily="34" charset="-120"/>
              </a:rPr>
              <a:t>E-mail</a:t>
            </a:r>
            <a:r>
              <a:rPr lang="zh-TW" altLang="en-US" sz="1500" b="1" dirty="0">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u_5@ntut.edu.tw</a:t>
            </a:r>
            <a:endParaRPr lang="zh-TW" altLang="en-US" sz="1500" dirty="0">
              <a:latin typeface="微軟正黑體" panose="020B0604030504040204" pitchFamily="34" charset="-120"/>
              <a:ea typeface="微軟正黑體" panose="020B0604030504040204" pitchFamily="34" charset="-120"/>
            </a:endParaRPr>
          </a:p>
        </p:txBody>
      </p:sp>
      <p:pic>
        <p:nvPicPr>
          <p:cNvPr id="92168"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4727" y="4426746"/>
            <a:ext cx="70485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27" y="175414"/>
            <a:ext cx="4111509" cy="7513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800502" y="1188421"/>
          <a:ext cx="8590996" cy="5256001"/>
        </p:xfrm>
        <a:graphic>
          <a:graphicData uri="http://schemas.openxmlformats.org/drawingml/2006/table">
            <a:tbl>
              <a:tblPr>
                <a:tableStyleId>{00A15C55-8517-42AA-B614-E9B94910E393}</a:tableStyleId>
              </a:tblPr>
              <a:tblGrid>
                <a:gridCol w="585916">
                  <a:extLst>
                    <a:ext uri="{9D8B030D-6E8A-4147-A177-3AD203B41FA5}">
                      <a16:colId xmlns:a16="http://schemas.microsoft.com/office/drawing/2014/main" val="20000"/>
                    </a:ext>
                  </a:extLst>
                </a:gridCol>
                <a:gridCol w="3408046">
                  <a:extLst>
                    <a:ext uri="{9D8B030D-6E8A-4147-A177-3AD203B41FA5}">
                      <a16:colId xmlns:a16="http://schemas.microsoft.com/office/drawing/2014/main" val="20001"/>
                    </a:ext>
                  </a:extLst>
                </a:gridCol>
                <a:gridCol w="4597034">
                  <a:extLst>
                    <a:ext uri="{9D8B030D-6E8A-4147-A177-3AD203B41FA5}">
                      <a16:colId xmlns:a16="http://schemas.microsoft.com/office/drawing/2014/main" val="20002"/>
                    </a:ext>
                  </a:extLst>
                </a:gridCol>
              </a:tblGrid>
              <a:tr h="42954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5E913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5E913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5E913B"/>
                    </a:solidFill>
                  </a:tcPr>
                </a:tc>
                <a:extLst>
                  <a:ext uri="{0D108BD9-81ED-4DB2-BD59-A6C34878D82A}">
                    <a16:rowId xmlns:a16="http://schemas.microsoft.com/office/drawing/2014/main" val="10000"/>
                  </a:ext>
                </a:extLst>
              </a:tr>
              <a:tr h="3966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1</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5E913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簡章公告</a:t>
                      </a:r>
                      <a:endParaRPr kumimoji="0" lang="zh-TW" altLang="zh-TW"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1"/>
                  </a:ext>
                </a:extLst>
              </a:tr>
              <a:tr h="756834">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2</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5E913B"/>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五專完免集體報名網站</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solidFill>
                            <a:srgbClr val="FFF4E7"/>
                          </a:solidFill>
                          <a:effectLst/>
                          <a:latin typeface="微軟正黑體" panose="020B0604030504040204" pitchFamily="34" charset="-120"/>
                          <a:ea typeface="微軟正黑體" panose="020B0604030504040204" pitchFamily="34" charset="-120"/>
                        </a:rPr>
                        <a:t>0</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7</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21</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p>
                      <a:pPr marL="0" marR="0" lvl="0" indent="0" algn="l" defTabSz="914400" rtl="0" eaLnBrk="1" fontAlgn="base" latinLnBrk="0" hangingPunct="1">
                        <a:lnSpc>
                          <a:spcPts val="2000"/>
                        </a:lnSpc>
                        <a:spcBef>
                          <a:spcPts val="600"/>
                        </a:spcBef>
                        <a:spcAft>
                          <a:spcPct val="0"/>
                        </a:spcAft>
                        <a:buClrTx/>
                        <a:buSzTx/>
                        <a:buFontTx/>
                        <a:buNone/>
                        <a:tabLst/>
                        <a:defRPr/>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「五專完全免試入學單獨招生網路平台」</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 網址</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https://www.jctv.ntut.edu.tw/enter5W/</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3081686317"/>
                  </a:ext>
                </a:extLst>
              </a:tr>
              <a:tr h="170712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3</a:t>
                      </a:r>
                      <a:endParaRPr kumimoji="0" lang="zh-TW"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CFE5C1"/>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rPr>
                        <a:t>國中學校集體報名</a:t>
                      </a:r>
                      <a:endParaRPr kumimoji="0" lang="en-US" altLang="zh-TW" sz="1500" b="1" u="none" strike="noStrike" cap="none" normalizeH="0" baseline="0" dirty="0">
                        <a:ln>
                          <a:noFill/>
                        </a:ln>
                        <a:effectLst/>
                        <a:highlight>
                          <a:srgbClr val="FFFF00"/>
                        </a:highligh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28</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solidFill>
                            <a:srgbClr val="CFE5C1"/>
                          </a:solidFill>
                          <a:effectLst/>
                          <a:latin typeface="微軟正黑體" panose="020B0604030504040204" pitchFamily="34" charset="-120"/>
                          <a:ea typeface="微軟正黑體" panose="020B0604030504040204" pitchFamily="34" charset="-120"/>
                        </a:rPr>
                        <a:t>0</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en-US" altLang="zh-TW" sz="1500" b="1" u="none" strike="noStrike" cap="none" normalizeH="0" baseline="0" dirty="0">
                          <a:ln>
                            <a:noFill/>
                          </a:ln>
                          <a:effectLst/>
                          <a:highlight>
                            <a:srgbClr val="FFFF00"/>
                          </a:highlight>
                          <a:latin typeface="微軟正黑體" panose="020B0604030504040204" pitchFamily="34" charset="-120"/>
                          <a:ea typeface="微軟正黑體" panose="020B0604030504040204" pitchFamily="34" charset="-120"/>
                        </a:rPr>
                        <a:t>16:00</a:t>
                      </a:r>
                      <a:r>
                        <a:rPr kumimoji="0" lang="zh-TW" altLang="en-US" sz="1500" b="1" u="none" strike="noStrike" cap="none" normalizeH="0" baseline="0" dirty="0">
                          <a:ln>
                            <a:noFill/>
                          </a:ln>
                          <a:effectLst/>
                          <a:highlight>
                            <a:srgbClr val="FFFF00"/>
                          </a:highligh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 </a:t>
                      </a:r>
                      <a:endPar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CFE5C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115</a:t>
                      </a:r>
                      <a:r>
                        <a:rPr kumimoji="0" lang="zh-TW"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年</a:t>
                      </a:r>
                      <a:r>
                        <a:rPr kumimoji="0" lang="en-US"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5</a:t>
                      </a:r>
                      <a:r>
                        <a:rPr kumimoji="0" lang="zh-TW"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月</a:t>
                      </a:r>
                      <a:r>
                        <a:rPr kumimoji="0" lang="en-US"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4</a:t>
                      </a:r>
                      <a:r>
                        <a:rPr kumimoji="0" lang="zh-TW"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日</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星期</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至</a:t>
                      </a:r>
                      <a:b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106344</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臺北市大安區忠孝東路三段</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號</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國立臺北科技大學億光大樓</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樓</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學年度五專</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完全</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免試入學</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單獨招生</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總召單位</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收</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a:t>
                      </a:r>
                      <a:endPar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ts val="600"/>
                        </a:spcBef>
                        <a:spcAft>
                          <a:spcPct val="0"/>
                        </a:spcAft>
                        <a:buClrTx/>
                        <a:buSzTx/>
                        <a:buFontTx/>
                        <a:buNone/>
                        <a:tabLst/>
                        <a:defRPr/>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「五專完全免試入學單獨招生網路平台」</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 網址</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https://www.jctv.ntut.edu.tw/enter5W/</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CFE5C1"/>
                    </a:solidFill>
                  </a:tcPr>
                </a:tc>
                <a:extLst>
                  <a:ext uri="{0D108BD9-81ED-4DB2-BD59-A6C34878D82A}">
                    <a16:rowId xmlns:a16="http://schemas.microsoft.com/office/drawing/2014/main" val="10003"/>
                  </a:ext>
                </a:extLst>
              </a:tr>
              <a:tr h="692900">
                <a:tc>
                  <a:txBody>
                    <a:bodyPr/>
                    <a:lstStyle/>
                    <a:p>
                      <a:pPr algn="ctr"/>
                      <a:r>
                        <a:rPr lang="en-US" altLang="zh-TW" dirty="0">
                          <a:solidFill>
                            <a:schemeClr val="bg1"/>
                          </a:solidFill>
                        </a:rPr>
                        <a:t>4</a:t>
                      </a:r>
                      <a:endParaRPr lang="zh-TW" altLang="en-US" dirty="0">
                        <a:solidFill>
                          <a:schemeClr val="bg1"/>
                        </a:solidFill>
                      </a:endParaRPr>
                    </a:p>
                  </a:txBody>
                  <a:tcPr marL="27145" marR="27145" marT="13333" marB="13333" anchor="ctr" horzOverflow="overflow">
                    <a:solidFill>
                      <a:srgbClr val="5E913B"/>
                    </a:solidFill>
                  </a:tcPr>
                </a:tc>
                <a:tc>
                  <a:txBody>
                    <a:body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115</a:t>
                      </a:r>
                      <a:r>
                        <a:rPr kumimoji="0" lang="zh-TW" altLang="en-US"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5</a:t>
                      </a:r>
                      <a:r>
                        <a:rPr kumimoji="0" lang="zh-TW" altLang="en-US"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14</a:t>
                      </a:r>
                      <a:r>
                        <a:rPr kumimoji="0" lang="zh-TW" altLang="en-US"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日（四）</a:t>
                      </a:r>
                      <a:r>
                        <a:rPr kumimoji="0" lang="en-US"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10</a:t>
                      </a:r>
                      <a:r>
                        <a:rPr kumimoji="0" lang="zh-TW" altLang="en-US"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00</a:t>
                      </a:r>
                      <a:r>
                        <a:rPr kumimoji="0" lang="zh-TW" altLang="en-US"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起</a:t>
                      </a:r>
                    </a:p>
                  </a:txBody>
                  <a:tcPr marL="27145" marR="27145" marT="13333" marB="13333" anchor="ctr" horzOverflow="overflow">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錄取公告</a:t>
                      </a:r>
                      <a:endParaRPr lang="en-US" altLang="zh-TW" sz="16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2400"/>
                        </a:lnSpc>
                        <a:spcBef>
                          <a:spcPts val="0"/>
                        </a:spcBef>
                        <a:spcAft>
                          <a:spcPts val="0"/>
                        </a:spcAft>
                        <a:buClrTx/>
                        <a:buSzTx/>
                        <a:buFontTx/>
                        <a:buNone/>
                        <a:tabLst>
                          <a:tab pos="2451100" algn="l"/>
                        </a:tabLst>
                      </a:pP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 ①各招生學校網站公告  ②國中學校報名系統查詢</a:t>
                      </a:r>
                    </a:p>
                  </a:txBody>
                  <a:tcPr marL="27145" marR="27145" marT="13333" marB="13333" anchor="ctr" horzOverflow="overflow">
                    <a:solidFill>
                      <a:srgbClr val="FFF4E7"/>
                    </a:solidFill>
                  </a:tcPr>
                </a:tc>
                <a:extLst>
                  <a:ext uri="{0D108BD9-81ED-4DB2-BD59-A6C34878D82A}">
                    <a16:rowId xmlns:a16="http://schemas.microsoft.com/office/drawing/2014/main" val="3705228575"/>
                  </a:ext>
                </a:extLst>
              </a:tr>
              <a:tr h="649587">
                <a:tc>
                  <a:txBody>
                    <a:bodyPr/>
                    <a:lstStyle/>
                    <a:p>
                      <a:pPr algn="ctr"/>
                      <a:r>
                        <a:rPr lang="en-US" altLang="zh-TW" dirty="0">
                          <a:solidFill>
                            <a:schemeClr val="bg1"/>
                          </a:solidFill>
                        </a:rPr>
                        <a:t>5</a:t>
                      </a:r>
                      <a:endParaRPr lang="zh-TW" altLang="en-US" dirty="0">
                        <a:solidFill>
                          <a:schemeClr val="bg1"/>
                        </a:solidFill>
                      </a:endParaRPr>
                    </a:p>
                  </a:txBody>
                  <a:tcPr marL="27145" marR="27145" marT="13333" marB="13333" anchor="ctr" horzOverflow="overflow">
                    <a:solidFill>
                      <a:srgbClr val="5E913B"/>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18</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日（一）起</a:t>
                      </a: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日（四）止</a:t>
                      </a:r>
                    </a:p>
                  </a:txBody>
                  <a:tcPr marL="27145" marR="27145" marT="13333" marB="13333" anchor="ctr" horzOverflow="overflow">
                    <a:solidFill>
                      <a:srgbClr val="FFF4E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1600" b="1" kern="12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各校辦理報到作業</a:t>
                      </a:r>
                      <a:endParaRPr lang="en-US" altLang="zh-TW" sz="1600" b="1" kern="12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 （各校自訂，參閱各校招生簡章）</a:t>
                      </a:r>
                    </a:p>
                  </a:txBody>
                  <a:tcPr marL="27145" marR="27145" marT="13333" marB="13333" anchor="ctr" horzOverflow="overflow">
                    <a:solidFill>
                      <a:srgbClr val="FFF4E7"/>
                    </a:solidFill>
                  </a:tcPr>
                </a:tc>
                <a:extLst>
                  <a:ext uri="{0D108BD9-81ED-4DB2-BD59-A6C34878D82A}">
                    <a16:rowId xmlns:a16="http://schemas.microsoft.com/office/drawing/2014/main" val="1086399822"/>
                  </a:ext>
                </a:extLst>
              </a:tr>
              <a:tr h="62338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6</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5E913B"/>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日（一）</a:t>
                      </a:r>
                      <a:r>
                        <a:rPr kumimoji="0" lang="en-US"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12:00</a:t>
                      </a:r>
                      <a:r>
                        <a:rPr kumimoji="0" lang="zh-TW" altLang="en-US"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rPr>
                        <a:t> 止</a:t>
                      </a:r>
                      <a:endParaRPr kumimoji="0" lang="zh-TW" altLang="zh-TW" sz="1500" b="1" u="none" strike="noStrike" kern="1200" cap="none" normalizeH="0" baseline="0" dirty="0">
                        <a:ln>
                          <a:noFill/>
                        </a:ln>
                        <a:solidFill>
                          <a:srgbClr val="C00000"/>
                        </a:solidFill>
                        <a:effectLst/>
                        <a:highlight>
                          <a:srgbClr val="FFFF00"/>
                        </a:highlight>
                        <a:latin typeface="微軟正黑體" panose="020B0604030504040204" pitchFamily="34" charset="-120"/>
                        <a:ea typeface="微軟正黑體" panose="020B0604030504040204" pitchFamily="34" charset="-120"/>
                        <a:cs typeface="+mn-cs"/>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algn="l"/>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報到後聲明放棄錄取資格截止日</a:t>
                      </a:r>
                      <a:endParaRPr lang="en-US" altLang="zh-TW" sz="16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zh-TW" altLang="en-US" sz="1600" b="1" kern="1200"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 （各校自訂，參閱各校招生簡章）</a:t>
                      </a:r>
                      <a:endParaRPr lang="zh-TW" altLang="zh-TW" sz="1600" b="1" kern="1200"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5" marR="27145" marT="13333" marB="13333" anchor="ctr" horzOverflow="overflow"/>
                </a:tc>
                <a:extLst>
                  <a:ext uri="{0D108BD9-81ED-4DB2-BD59-A6C34878D82A}">
                    <a16:rowId xmlns:a16="http://schemas.microsoft.com/office/drawing/2014/main" val="10004"/>
                  </a:ext>
                </a:extLst>
              </a:tr>
            </a:tbl>
          </a:graphicData>
        </a:graphic>
      </p:graphicFrame>
      <p:grpSp>
        <p:nvGrpSpPr>
          <p:cNvPr id="12" name="组合 38"/>
          <p:cNvGrpSpPr/>
          <p:nvPr/>
        </p:nvGrpSpPr>
        <p:grpSpPr>
          <a:xfrm>
            <a:off x="2604376" y="784274"/>
            <a:ext cx="760466" cy="867596"/>
            <a:chOff x="7821612" y="2235187"/>
            <a:chExt cx="1306513" cy="1527175"/>
          </a:xfrm>
        </p:grpSpPr>
        <p:sp>
          <p:nvSpPr>
            <p:cNvPr id="13" name="Freeform 8"/>
            <p:cNvSpPr>
              <a:spLocks/>
            </p:cNvSpPr>
            <p:nvPr/>
          </p:nvSpPr>
          <p:spPr bwMode="auto">
            <a:xfrm>
              <a:off x="7821612" y="2235187"/>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 name="投影片編號版面配置區 4">
            <a:extLst>
              <a:ext uri="{FF2B5EF4-FFF2-40B4-BE49-F238E27FC236}">
                <a16:creationId xmlns:a16="http://schemas.microsoft.com/office/drawing/2014/main" id="{BF6C9BBF-C479-4090-B1F0-C9EFB46B6852}"/>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2A87388F-80E8-B137-C0A7-703EE04F6968}"/>
              </a:ext>
            </a:extLst>
          </p:cNvPr>
          <p:cNvGrpSpPr/>
          <p:nvPr/>
        </p:nvGrpSpPr>
        <p:grpSpPr>
          <a:xfrm>
            <a:off x="511292" y="173432"/>
            <a:ext cx="7722555" cy="565235"/>
            <a:chOff x="511292" y="173432"/>
            <a:chExt cx="7722555" cy="565235"/>
          </a:xfrm>
        </p:grpSpPr>
        <p:sp>
          <p:nvSpPr>
            <p:cNvPr id="8" name="標題 1">
              <a:extLst>
                <a:ext uri="{FF2B5EF4-FFF2-40B4-BE49-F238E27FC236}">
                  <a16:creationId xmlns:a16="http://schemas.microsoft.com/office/drawing/2014/main" id="{EC8F3719-1106-BDD0-A46A-9BB7DE8CE9BA}"/>
                </a:ext>
              </a:extLst>
            </p:cNvPr>
            <p:cNvSpPr txBox="1">
              <a:spLocks/>
            </p:cNvSpPr>
            <p:nvPr/>
          </p:nvSpPr>
          <p:spPr bwMode="auto">
            <a:xfrm>
              <a:off x="511292" y="296653"/>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385723"/>
                  </a:solidFill>
                  <a:latin typeface="微軟正黑體" panose="020B0604030504040204" pitchFamily="34" charset="-120"/>
                  <a:ea typeface="微軟正黑體" panose="020B0604030504040204" pitchFamily="34" charset="-120"/>
                </a:rPr>
                <a:t>伍</a:t>
              </a:r>
              <a:r>
                <a:rPr lang="zh-TW" altLang="en-US" sz="3000" b="1" dirty="0">
                  <a:solidFill>
                    <a:srgbClr val="385723"/>
                  </a:solidFill>
                  <a:latin typeface="微軟正黑體" panose="020B0604030504040204" pitchFamily="34" charset="-120"/>
                  <a:ea typeface="微軟正黑體" panose="020B0604030504040204" pitchFamily="34" charset="-120"/>
                </a:rPr>
                <a:t>、五專完免招生重要日程</a:t>
              </a:r>
              <a:endParaRPr lang="zh-TW" altLang="en-US" sz="3000" dirty="0">
                <a:solidFill>
                  <a:srgbClr val="385723"/>
                </a:solidFill>
                <a:latin typeface="微軟正黑體" panose="020B0604030504040204" pitchFamily="34" charset="-120"/>
                <a:ea typeface="微軟正黑體" panose="020B0604030504040204" pitchFamily="34" charset="-120"/>
              </a:endParaRPr>
            </a:p>
          </p:txBody>
        </p:sp>
        <p:cxnSp>
          <p:nvCxnSpPr>
            <p:cNvPr id="16" name="直接连接符 42">
              <a:extLst>
                <a:ext uri="{FF2B5EF4-FFF2-40B4-BE49-F238E27FC236}">
                  <a16:creationId xmlns:a16="http://schemas.microsoft.com/office/drawing/2014/main" id="{9433D84F-CFBE-E768-C050-F2560FBECD8B}"/>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41E56E58-C970-C1DB-79D5-ECB91D11D578}"/>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73395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4">
            <a:extLst>
              <a:ext uri="{FF2B5EF4-FFF2-40B4-BE49-F238E27FC236}">
                <a16:creationId xmlns:a16="http://schemas.microsoft.com/office/drawing/2014/main" id="{5AD5BAB4-5107-4067-A3C9-D3920E4C014C}"/>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Rectangle 1073">
            <a:extLst>
              <a:ext uri="{FF2B5EF4-FFF2-40B4-BE49-F238E27FC236}">
                <a16:creationId xmlns:a16="http://schemas.microsoft.com/office/drawing/2014/main" id="{C6E7504E-B4CB-4DFB-B24D-5F6CA0DFC02D}"/>
              </a:ext>
            </a:extLst>
          </p:cNvPr>
          <p:cNvSpPr/>
          <p:nvPr/>
        </p:nvSpPr>
        <p:spPr>
          <a:xfrm>
            <a:off x="949424" y="1410568"/>
            <a:ext cx="2337735" cy="26429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71" name="Rectangle 1074">
            <a:extLst>
              <a:ext uri="{FF2B5EF4-FFF2-40B4-BE49-F238E27FC236}">
                <a16:creationId xmlns:a16="http://schemas.microsoft.com/office/drawing/2014/main" id="{88669FE4-5691-4383-9DB7-E67C9A056014}"/>
              </a:ext>
            </a:extLst>
          </p:cNvPr>
          <p:cNvSpPr/>
          <p:nvPr/>
        </p:nvSpPr>
        <p:spPr>
          <a:xfrm>
            <a:off x="3287161" y="1410568"/>
            <a:ext cx="3222306"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3" name="Rectangle 1075">
            <a:extLst>
              <a:ext uri="{FF2B5EF4-FFF2-40B4-BE49-F238E27FC236}">
                <a16:creationId xmlns:a16="http://schemas.microsoft.com/office/drawing/2014/main" id="{A3F8C03E-032C-41DB-87C5-1301159E4D25}"/>
              </a:ext>
            </a:extLst>
          </p:cNvPr>
          <p:cNvSpPr/>
          <p:nvPr/>
        </p:nvSpPr>
        <p:spPr>
          <a:xfrm>
            <a:off x="6365640" y="1410568"/>
            <a:ext cx="3053674"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4" name="Rectangle 1076">
            <a:extLst>
              <a:ext uri="{FF2B5EF4-FFF2-40B4-BE49-F238E27FC236}">
                <a16:creationId xmlns:a16="http://schemas.microsoft.com/office/drawing/2014/main" id="{4428E5F2-8089-405F-ADF2-3036FD39740F}"/>
              </a:ext>
            </a:extLst>
          </p:cNvPr>
          <p:cNvSpPr/>
          <p:nvPr/>
        </p:nvSpPr>
        <p:spPr>
          <a:xfrm>
            <a:off x="9419314" y="1403067"/>
            <a:ext cx="1625479"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5" name="Round Same Side Corner Rectangle 39">
            <a:extLst>
              <a:ext uri="{FF2B5EF4-FFF2-40B4-BE49-F238E27FC236}">
                <a16:creationId xmlns:a16="http://schemas.microsoft.com/office/drawing/2014/main" id="{8C182460-73BD-4D20-BA85-60A83922DFF1}"/>
              </a:ext>
            </a:extLst>
          </p:cNvPr>
          <p:cNvSpPr/>
          <p:nvPr/>
        </p:nvSpPr>
        <p:spPr>
          <a:xfrm rot="18900000">
            <a:off x="10726330" y="1263167"/>
            <a:ext cx="482024" cy="501335"/>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86" name="그룹 48">
            <a:extLst>
              <a:ext uri="{FF2B5EF4-FFF2-40B4-BE49-F238E27FC236}">
                <a16:creationId xmlns:a16="http://schemas.microsoft.com/office/drawing/2014/main" id="{CA83B6F1-C1C4-4A32-B61F-56D8B950E275}"/>
              </a:ext>
            </a:extLst>
          </p:cNvPr>
          <p:cNvGrpSpPr/>
          <p:nvPr/>
        </p:nvGrpSpPr>
        <p:grpSpPr>
          <a:xfrm>
            <a:off x="602261" y="1347201"/>
            <a:ext cx="405000" cy="405000"/>
            <a:chOff x="3064244" y="3659540"/>
            <a:chExt cx="540000" cy="540000"/>
          </a:xfrm>
        </p:grpSpPr>
        <p:sp>
          <p:nvSpPr>
            <p:cNvPr id="87" name="Oval 1079">
              <a:extLst>
                <a:ext uri="{FF2B5EF4-FFF2-40B4-BE49-F238E27FC236}">
                  <a16:creationId xmlns:a16="http://schemas.microsoft.com/office/drawing/2014/main" id="{3E9AF775-6340-4705-81E6-FFD9E59D7FC7}"/>
                </a:ext>
              </a:extLst>
            </p:cNvPr>
            <p:cNvSpPr/>
            <p:nvPr/>
          </p:nvSpPr>
          <p:spPr>
            <a:xfrm>
              <a:off x="3064244"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8" name="Oval 1080">
              <a:extLst>
                <a:ext uri="{FF2B5EF4-FFF2-40B4-BE49-F238E27FC236}">
                  <a16:creationId xmlns:a16="http://schemas.microsoft.com/office/drawing/2014/main" id="{6F14A10A-9979-4D0B-B2D3-BA8D343D9A9A}"/>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96" name="그룹 47">
            <a:extLst>
              <a:ext uri="{FF2B5EF4-FFF2-40B4-BE49-F238E27FC236}">
                <a16:creationId xmlns:a16="http://schemas.microsoft.com/office/drawing/2014/main" id="{FAB04B98-1E5E-414E-866B-B6EF810EAD60}"/>
              </a:ext>
            </a:extLst>
          </p:cNvPr>
          <p:cNvGrpSpPr/>
          <p:nvPr/>
        </p:nvGrpSpPr>
        <p:grpSpPr>
          <a:xfrm>
            <a:off x="3075182" y="1345625"/>
            <a:ext cx="405000" cy="405000"/>
            <a:chOff x="4504969" y="3665239"/>
            <a:chExt cx="540000" cy="540000"/>
          </a:xfrm>
        </p:grpSpPr>
        <p:sp>
          <p:nvSpPr>
            <p:cNvPr id="97" name="Oval 1082">
              <a:extLst>
                <a:ext uri="{FF2B5EF4-FFF2-40B4-BE49-F238E27FC236}">
                  <a16:creationId xmlns:a16="http://schemas.microsoft.com/office/drawing/2014/main" id="{C45C86D7-60F4-4059-8C1D-3B869885A214}"/>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98" name="Oval 1083">
              <a:extLst>
                <a:ext uri="{FF2B5EF4-FFF2-40B4-BE49-F238E27FC236}">
                  <a16:creationId xmlns:a16="http://schemas.microsoft.com/office/drawing/2014/main" id="{9D59B5AF-95C2-4A00-BC6A-96256F9543B8}"/>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99" name="그룹 27">
            <a:extLst>
              <a:ext uri="{FF2B5EF4-FFF2-40B4-BE49-F238E27FC236}">
                <a16:creationId xmlns:a16="http://schemas.microsoft.com/office/drawing/2014/main" id="{24E0AE41-D7E8-40AB-8880-A93A8EE111B8}"/>
              </a:ext>
            </a:extLst>
          </p:cNvPr>
          <p:cNvGrpSpPr/>
          <p:nvPr/>
        </p:nvGrpSpPr>
        <p:grpSpPr>
          <a:xfrm>
            <a:off x="6303015" y="1343068"/>
            <a:ext cx="405000" cy="405000"/>
            <a:chOff x="5945694" y="3670938"/>
            <a:chExt cx="540000" cy="540000"/>
          </a:xfrm>
        </p:grpSpPr>
        <p:sp>
          <p:nvSpPr>
            <p:cNvPr id="100" name="Oval 1085">
              <a:extLst>
                <a:ext uri="{FF2B5EF4-FFF2-40B4-BE49-F238E27FC236}">
                  <a16:creationId xmlns:a16="http://schemas.microsoft.com/office/drawing/2014/main" id="{C24A67A3-7AE0-45A9-9BEA-BF0D6C660BB1}"/>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01" name="Oval 1086">
              <a:extLst>
                <a:ext uri="{FF2B5EF4-FFF2-40B4-BE49-F238E27FC236}">
                  <a16:creationId xmlns:a16="http://schemas.microsoft.com/office/drawing/2014/main" id="{CD115038-28C4-45B0-B272-89006C6AC8B9}"/>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102" name="그룹 26">
            <a:extLst>
              <a:ext uri="{FF2B5EF4-FFF2-40B4-BE49-F238E27FC236}">
                <a16:creationId xmlns:a16="http://schemas.microsoft.com/office/drawing/2014/main" id="{CF0A873B-C5AA-47F5-975E-9BB95A9F5C50}"/>
              </a:ext>
            </a:extLst>
          </p:cNvPr>
          <p:cNvGrpSpPr/>
          <p:nvPr/>
        </p:nvGrpSpPr>
        <p:grpSpPr>
          <a:xfrm>
            <a:off x="9312835" y="1340056"/>
            <a:ext cx="405000" cy="405000"/>
            <a:chOff x="8984481" y="3676637"/>
            <a:chExt cx="540000" cy="540000"/>
          </a:xfrm>
        </p:grpSpPr>
        <p:sp>
          <p:nvSpPr>
            <p:cNvPr id="103" name="Oval 1088">
              <a:extLst>
                <a:ext uri="{FF2B5EF4-FFF2-40B4-BE49-F238E27FC236}">
                  <a16:creationId xmlns:a16="http://schemas.microsoft.com/office/drawing/2014/main" id="{9D07B458-819B-4F6A-85E9-1C1DB3D63E4B}"/>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04" name="Oval 1089">
              <a:extLst>
                <a:ext uri="{FF2B5EF4-FFF2-40B4-BE49-F238E27FC236}">
                  <a16:creationId xmlns:a16="http://schemas.microsoft.com/office/drawing/2014/main" id="{23CC34B1-484E-4F11-84B8-334E58FEC483}"/>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105" name="文字方塊 62">
            <a:extLst>
              <a:ext uri="{FF2B5EF4-FFF2-40B4-BE49-F238E27FC236}">
                <a16:creationId xmlns:a16="http://schemas.microsoft.com/office/drawing/2014/main" id="{260EAE5D-833F-45B7-B7D6-17A02771D9F3}"/>
              </a:ext>
            </a:extLst>
          </p:cNvPr>
          <p:cNvSpPr txBox="1">
            <a:spLocks noChangeArrowheads="1"/>
          </p:cNvSpPr>
          <p:nvPr/>
        </p:nvSpPr>
        <p:spPr bwMode="auto">
          <a:xfrm>
            <a:off x="1144391" y="1093379"/>
            <a:ext cx="184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1 </a:t>
            </a:r>
            <a:r>
              <a:rPr lang="zh-TW" altLang="en-US" sz="1400"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106" name="文字方塊 64">
            <a:extLst>
              <a:ext uri="{FF2B5EF4-FFF2-40B4-BE49-F238E27FC236}">
                <a16:creationId xmlns:a16="http://schemas.microsoft.com/office/drawing/2014/main" id="{3CC5D14A-39E8-4D72-BAFE-C521A8BCBD0F}"/>
              </a:ext>
            </a:extLst>
          </p:cNvPr>
          <p:cNvSpPr txBox="1">
            <a:spLocks noChangeArrowheads="1"/>
          </p:cNvSpPr>
          <p:nvPr/>
        </p:nvSpPr>
        <p:spPr bwMode="auto">
          <a:xfrm>
            <a:off x="3840122" y="1096270"/>
            <a:ext cx="2110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2 </a:t>
            </a:r>
            <a:r>
              <a:rPr lang="zh-TW" altLang="en-US" sz="1400"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107" name="文字方塊 66">
            <a:extLst>
              <a:ext uri="{FF2B5EF4-FFF2-40B4-BE49-F238E27FC236}">
                <a16:creationId xmlns:a16="http://schemas.microsoft.com/office/drawing/2014/main" id="{3F0B0399-2178-40BB-B915-27EC76963FDC}"/>
              </a:ext>
            </a:extLst>
          </p:cNvPr>
          <p:cNvSpPr txBox="1">
            <a:spLocks noChangeArrowheads="1"/>
          </p:cNvSpPr>
          <p:nvPr/>
        </p:nvSpPr>
        <p:spPr bwMode="auto">
          <a:xfrm>
            <a:off x="6808995" y="1109267"/>
            <a:ext cx="2397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3 </a:t>
            </a:r>
            <a:r>
              <a:rPr lang="zh-TW" altLang="en-US" sz="1400" b="1" dirty="0">
                <a:solidFill>
                  <a:srgbClr val="C00000"/>
                </a:solidFill>
                <a:latin typeface="微軟正黑體" panose="020B0604030504040204" pitchFamily="34" charset="-120"/>
                <a:ea typeface="微軟正黑體" panose="020B0604030504040204" pitchFamily="34" charset="-120"/>
              </a:rPr>
              <a:t>彙整及列印報名資料</a:t>
            </a:r>
          </a:p>
        </p:txBody>
      </p:sp>
      <p:sp>
        <p:nvSpPr>
          <p:cNvPr id="108" name="文字方塊 68">
            <a:extLst>
              <a:ext uri="{FF2B5EF4-FFF2-40B4-BE49-F238E27FC236}">
                <a16:creationId xmlns:a16="http://schemas.microsoft.com/office/drawing/2014/main" id="{6472C63A-48C7-4A29-9DDA-5B1BFB57381D}"/>
              </a:ext>
            </a:extLst>
          </p:cNvPr>
          <p:cNvSpPr txBox="1">
            <a:spLocks noChangeArrowheads="1"/>
          </p:cNvSpPr>
          <p:nvPr/>
        </p:nvSpPr>
        <p:spPr bwMode="auto">
          <a:xfrm>
            <a:off x="9656515" y="1093379"/>
            <a:ext cx="1119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4 </a:t>
            </a:r>
            <a:r>
              <a:rPr lang="zh-TW" altLang="en-US" sz="1400" b="1" dirty="0">
                <a:solidFill>
                  <a:srgbClr val="C00000"/>
                </a:solidFill>
                <a:latin typeface="微軟正黑體" panose="020B0604030504040204" pitchFamily="34" charset="-120"/>
                <a:ea typeface="微軟正黑體" panose="020B0604030504040204" pitchFamily="34" charset="-120"/>
              </a:rPr>
              <a:t>寄出</a:t>
            </a:r>
          </a:p>
        </p:txBody>
      </p:sp>
      <p:sp>
        <p:nvSpPr>
          <p:cNvPr id="123" name="向右箭號 64">
            <a:extLst>
              <a:ext uri="{FF2B5EF4-FFF2-40B4-BE49-F238E27FC236}">
                <a16:creationId xmlns:a16="http://schemas.microsoft.com/office/drawing/2014/main" id="{A05B2CEC-8D75-4CFD-8DFC-6FE98F854752}"/>
              </a:ext>
            </a:extLst>
          </p:cNvPr>
          <p:cNvSpPr/>
          <p:nvPr/>
        </p:nvSpPr>
        <p:spPr>
          <a:xfrm>
            <a:off x="6311807" y="3281223"/>
            <a:ext cx="333374" cy="3132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solidFill>
                <a:srgbClr val="C00000"/>
              </a:solidFill>
            </a:endParaRPr>
          </a:p>
        </p:txBody>
      </p:sp>
      <p:sp>
        <p:nvSpPr>
          <p:cNvPr id="124" name="向右箭號 66">
            <a:extLst>
              <a:ext uri="{FF2B5EF4-FFF2-40B4-BE49-F238E27FC236}">
                <a16:creationId xmlns:a16="http://schemas.microsoft.com/office/drawing/2014/main" id="{C0488387-1014-45E9-8E90-41EFC65F3ED8}"/>
              </a:ext>
            </a:extLst>
          </p:cNvPr>
          <p:cNvSpPr/>
          <p:nvPr/>
        </p:nvSpPr>
        <p:spPr>
          <a:xfrm>
            <a:off x="3083462" y="3258665"/>
            <a:ext cx="333374"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solidFill>
                <a:srgbClr val="C00000"/>
              </a:solidFill>
            </a:endParaRPr>
          </a:p>
        </p:txBody>
      </p:sp>
      <p:sp>
        <p:nvSpPr>
          <p:cNvPr id="126" name="文字方塊 125">
            <a:extLst>
              <a:ext uri="{FF2B5EF4-FFF2-40B4-BE49-F238E27FC236}">
                <a16:creationId xmlns:a16="http://schemas.microsoft.com/office/drawing/2014/main" id="{65475606-D7E6-4435-81A8-5086710F6927}"/>
              </a:ext>
            </a:extLst>
          </p:cNvPr>
          <p:cNvSpPr txBox="1"/>
          <p:nvPr/>
        </p:nvSpPr>
        <p:spPr>
          <a:xfrm>
            <a:off x="2762960" y="5115011"/>
            <a:ext cx="3932939" cy="1163908"/>
          </a:xfrm>
          <a:prstGeom prst="rect">
            <a:avLst/>
          </a:prstGeom>
          <a:solidFill>
            <a:schemeClr val="accent4">
              <a:lumMod val="60000"/>
              <a:lumOff val="40000"/>
            </a:schemeClr>
          </a:solidFill>
        </p:spPr>
        <p:txBody>
          <a:bodyPr wrap="square">
            <a:spAutoFit/>
          </a:bodyPr>
          <a:lstStyle/>
          <a:p>
            <a:pPr algn="ctr">
              <a:spcBef>
                <a:spcPts val="600"/>
              </a:spcBef>
              <a:defRPr/>
            </a:pPr>
            <a:r>
              <a:rPr lang="zh-TW" altLang="en-US" b="1" dirty="0">
                <a:solidFill>
                  <a:srgbClr val="002060"/>
                </a:solidFill>
                <a:latin typeface="微軟正黑體" panose="020B0604030504040204" pitchFamily="34" charset="-120"/>
                <a:ea typeface="微軟正黑體" panose="020B0604030504040204" pitchFamily="34" charset="-120"/>
              </a:rPr>
              <a:t>報名郵寄地址：</a:t>
            </a:r>
            <a:endParaRPr lang="en-US" altLang="zh-TW" b="1" dirty="0">
              <a:solidFill>
                <a:srgbClr val="002060"/>
              </a:solidFill>
              <a:latin typeface="微軟正黑體" panose="020B0604030504040204" pitchFamily="34" charset="-120"/>
              <a:ea typeface="微軟正黑體" panose="020B0604030504040204" pitchFamily="34" charset="-120"/>
            </a:endParaRPr>
          </a:p>
          <a:p>
            <a:pPr>
              <a:lnSpc>
                <a:spcPts val="1650"/>
              </a:lnSpc>
              <a:spcBef>
                <a:spcPts val="600"/>
              </a:spcBef>
              <a:defRPr/>
            </a:pPr>
            <a:r>
              <a:rPr lang="en-US" altLang="zh-TW" sz="1400" b="1" dirty="0">
                <a:solidFill>
                  <a:srgbClr val="002060"/>
                </a:solidFill>
                <a:latin typeface="微軟正黑體" panose="020B0604030504040204" pitchFamily="34" charset="-120"/>
                <a:ea typeface="微軟正黑體" panose="020B0604030504040204" pitchFamily="34" charset="-120"/>
              </a:rPr>
              <a:t>106344</a:t>
            </a:r>
            <a:r>
              <a:rPr lang="zh-TW" altLang="en-US" sz="1400" b="1" dirty="0">
                <a:solidFill>
                  <a:srgbClr val="002060"/>
                </a:solidFill>
                <a:latin typeface="微軟正黑體" panose="020B0604030504040204" pitchFamily="34" charset="-120"/>
                <a:ea typeface="微軟正黑體" panose="020B0604030504040204" pitchFamily="34" charset="-120"/>
              </a:rPr>
              <a:t>臺北市大安區忠孝東路三段</a:t>
            </a:r>
            <a:r>
              <a:rPr lang="en-US" altLang="zh-TW" sz="1400" b="1" dirty="0">
                <a:solidFill>
                  <a:srgbClr val="002060"/>
                </a:solidFill>
                <a:latin typeface="微軟正黑體" panose="020B0604030504040204" pitchFamily="34" charset="-120"/>
                <a:ea typeface="微軟正黑體" panose="020B0604030504040204" pitchFamily="34" charset="-120"/>
              </a:rPr>
              <a:t>1</a:t>
            </a:r>
            <a:r>
              <a:rPr lang="zh-TW" altLang="en-US" sz="1400" b="1" dirty="0">
                <a:solidFill>
                  <a:srgbClr val="002060"/>
                </a:solidFill>
                <a:latin typeface="微軟正黑體" panose="020B0604030504040204" pitchFamily="34" charset="-120"/>
                <a:ea typeface="微軟正黑體" panose="020B0604030504040204" pitchFamily="34" charset="-120"/>
              </a:rPr>
              <a:t>號</a:t>
            </a:r>
            <a:br>
              <a:rPr lang="en-US" altLang="zh-TW" sz="1400" b="1" dirty="0">
                <a:solidFill>
                  <a:srgbClr val="002060"/>
                </a:solidFill>
                <a:latin typeface="微軟正黑體" panose="020B0604030504040204" pitchFamily="34" charset="-120"/>
                <a:ea typeface="微軟正黑體" panose="020B0604030504040204" pitchFamily="34" charset="-120"/>
              </a:rPr>
            </a:br>
            <a:r>
              <a:rPr lang="zh-TW" altLang="en-US" sz="1400" b="1" dirty="0">
                <a:solidFill>
                  <a:srgbClr val="002060"/>
                </a:solidFill>
                <a:latin typeface="微軟正黑體" panose="020B0604030504040204" pitchFamily="34" charset="-120"/>
                <a:ea typeface="微軟正黑體" panose="020B0604030504040204" pitchFamily="34" charset="-120"/>
              </a:rPr>
              <a:t>國立臺北科技大學億光大樓</a:t>
            </a:r>
            <a:r>
              <a:rPr lang="en-US" altLang="zh-TW" sz="1400" b="1" dirty="0">
                <a:solidFill>
                  <a:srgbClr val="002060"/>
                </a:solidFill>
                <a:latin typeface="微軟正黑體" panose="020B0604030504040204" pitchFamily="34" charset="-120"/>
                <a:ea typeface="微軟正黑體" panose="020B0604030504040204" pitchFamily="34" charset="-120"/>
              </a:rPr>
              <a:t>5</a:t>
            </a:r>
            <a:r>
              <a:rPr lang="zh-TW" altLang="en-US" sz="1400" b="1" dirty="0">
                <a:solidFill>
                  <a:srgbClr val="002060"/>
                </a:solidFill>
                <a:latin typeface="微軟正黑體" panose="020B0604030504040204" pitchFamily="34" charset="-120"/>
                <a:ea typeface="微軟正黑體" panose="020B0604030504040204" pitchFamily="34" charset="-120"/>
              </a:rPr>
              <a:t>樓</a:t>
            </a:r>
            <a:endParaRPr lang="en-US" altLang="zh-TW" sz="1400" b="1" dirty="0">
              <a:solidFill>
                <a:srgbClr val="002060"/>
              </a:solidFill>
              <a:latin typeface="微軟正黑體" panose="020B0604030504040204" pitchFamily="34" charset="-120"/>
              <a:ea typeface="微軟正黑體" panose="020B0604030504040204" pitchFamily="34" charset="-120"/>
            </a:endParaRPr>
          </a:p>
          <a:p>
            <a:pPr>
              <a:lnSpc>
                <a:spcPts val="1650"/>
              </a:lnSpc>
              <a:spcBef>
                <a:spcPts val="600"/>
              </a:spcBef>
              <a:defRPr/>
            </a:pPr>
            <a:r>
              <a:rPr lang="en-US" altLang="zh-TW" sz="1400" b="1" dirty="0">
                <a:solidFill>
                  <a:srgbClr val="002060"/>
                </a:solidFill>
                <a:latin typeface="微軟正黑體" panose="020B0604030504040204" pitchFamily="34" charset="-120"/>
                <a:ea typeface="微軟正黑體" panose="020B0604030504040204" pitchFamily="34" charset="-120"/>
              </a:rPr>
              <a:t>115</a:t>
            </a:r>
            <a:r>
              <a:rPr lang="zh-TW" altLang="en-US" sz="1400" b="1" dirty="0">
                <a:solidFill>
                  <a:srgbClr val="002060"/>
                </a:solidFill>
                <a:latin typeface="微軟正黑體" panose="020B0604030504040204" pitchFamily="34" charset="-120"/>
                <a:ea typeface="微軟正黑體" panose="020B0604030504040204" pitchFamily="34" charset="-120"/>
              </a:rPr>
              <a:t>學年度五專完全免試入學單獨招生總召單位</a:t>
            </a:r>
          </a:p>
        </p:txBody>
      </p:sp>
      <p:sp>
        <p:nvSpPr>
          <p:cNvPr id="132" name="矩形 131">
            <a:extLst>
              <a:ext uri="{FF2B5EF4-FFF2-40B4-BE49-F238E27FC236}">
                <a16:creationId xmlns:a16="http://schemas.microsoft.com/office/drawing/2014/main" id="{BF69D874-AB70-48C7-8E56-FE80C4409BDA}"/>
              </a:ext>
            </a:extLst>
          </p:cNvPr>
          <p:cNvSpPr/>
          <p:nvPr/>
        </p:nvSpPr>
        <p:spPr bwMode="auto">
          <a:xfrm>
            <a:off x="6693484" y="2816193"/>
            <a:ext cx="2645882" cy="1406317"/>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2700"/>
              </a:lnSpc>
              <a:spcBef>
                <a:spcPts val="450"/>
              </a:spcBef>
              <a:spcAft>
                <a:spcPts val="450"/>
              </a:spcAft>
              <a:defRPr/>
            </a:pPr>
            <a:r>
              <a:rPr lang="zh-TW" altLang="en-US" sz="1275" b="1" dirty="0">
                <a:solidFill>
                  <a:srgbClr val="0070C0"/>
                </a:solidFill>
                <a:latin typeface="微軟正黑體" panose="020B0604030504040204" pitchFamily="34" charset="-120"/>
                <a:ea typeface="微軟正黑體" panose="020B0604030504040204" pitchFamily="34" charset="-120"/>
              </a:rPr>
              <a:t>彙整</a:t>
            </a:r>
            <a:r>
              <a:rPr lang="zh-TW" altLang="en-US" sz="1275" b="1" dirty="0">
                <a:solidFill>
                  <a:srgbClr val="C00000"/>
                </a:solidFill>
                <a:latin typeface="微軟正黑體" panose="020B0604030504040204" pitchFamily="34" charset="-120"/>
                <a:ea typeface="微軟正黑體" panose="020B0604030504040204" pitchFamily="34" charset="-120"/>
              </a:rPr>
              <a:t>學生報名資料</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C00000"/>
                </a:solidFill>
                <a:latin typeface="微軟正黑體" panose="020B0604030504040204" pitchFamily="34" charset="-120"/>
                <a:ea typeface="微軟正黑體" panose="020B0604030504040204" pitchFamily="34" charset="-120"/>
              </a:rPr>
              <a:t>檢核黏貼相關證明文件</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0070C0"/>
                </a:solidFill>
                <a:latin typeface="微軟正黑體" panose="020B0604030504040204" pitchFamily="34" charset="-120"/>
                <a:ea typeface="微軟正黑體" panose="020B0604030504040204" pitchFamily="34" charset="-120"/>
              </a:rPr>
              <a:t>與報名系統列印之表單</a:t>
            </a:r>
            <a:endParaRPr lang="en-US" altLang="zh-TW" sz="1275" b="1" dirty="0">
              <a:solidFill>
                <a:srgbClr val="0070C0"/>
              </a:solidFill>
              <a:latin typeface="微軟正黑體" panose="020B0604030504040204" pitchFamily="34" charset="-120"/>
              <a:ea typeface="微軟正黑體" panose="020B0604030504040204" pitchFamily="34" charset="-120"/>
            </a:endParaRPr>
          </a:p>
          <a:p>
            <a:pPr>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表一、報名人數統計表</a:t>
            </a:r>
            <a:br>
              <a:rPr lang="en-US" altLang="zh-TW" sz="1300" b="1" dirty="0">
                <a:solidFill>
                  <a:schemeClr val="tx1"/>
                </a:solidFill>
                <a:latin typeface="微軟正黑體" panose="020B0604030504040204" pitchFamily="34" charset="-120"/>
                <a:ea typeface="微軟正黑體" panose="020B0604030504040204" pitchFamily="34" charset="-120"/>
              </a:rPr>
            </a:br>
            <a:r>
              <a:rPr lang="zh-TW" altLang="zh-TW" sz="1300" b="1" dirty="0">
                <a:solidFill>
                  <a:schemeClr val="tx1"/>
                </a:solidFill>
                <a:latin typeface="微軟正黑體" panose="020B0604030504040204" pitchFamily="34" charset="-120"/>
                <a:ea typeface="微軟正黑體" panose="020B0604030504040204" pitchFamily="34" charset="-120"/>
              </a:rPr>
              <a:t>表二、報名學生名冊</a:t>
            </a:r>
          </a:p>
          <a:p>
            <a:pPr algn="ctr">
              <a:lnSpc>
                <a:spcPts val="2700"/>
              </a:lnSpc>
              <a:spcBef>
                <a:spcPts val="450"/>
              </a:spcBef>
              <a:spcAft>
                <a:spcPts val="450"/>
              </a:spcAft>
              <a:defRPr/>
            </a:pPr>
            <a:endParaRPr lang="en-US" altLang="zh-TW" sz="1050" b="1" dirty="0">
              <a:solidFill>
                <a:srgbClr val="C00000"/>
              </a:solidFill>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a16="http://schemas.microsoft.com/office/drawing/2014/main" id="{B21FE96E-C7B0-466B-8BD3-8B0A0940131D}"/>
              </a:ext>
            </a:extLst>
          </p:cNvPr>
          <p:cNvSpPr/>
          <p:nvPr/>
        </p:nvSpPr>
        <p:spPr bwMode="auto">
          <a:xfrm>
            <a:off x="9949720" y="3475172"/>
            <a:ext cx="811665" cy="355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002060"/>
                </a:solidFill>
                <a:latin typeface="微軟正黑體" panose="020B0604030504040204" pitchFamily="34" charset="-120"/>
                <a:ea typeface="微軟正黑體" panose="020B0604030504040204" pitchFamily="34" charset="-120"/>
              </a:rPr>
              <a:t>郵寄</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135" name="矩形 27">
            <a:extLst>
              <a:ext uri="{FF2B5EF4-FFF2-40B4-BE49-F238E27FC236}">
                <a16:creationId xmlns:a16="http://schemas.microsoft.com/office/drawing/2014/main" id="{2F901238-F76C-4534-B629-D42EDD737B94}"/>
              </a:ext>
            </a:extLst>
          </p:cNvPr>
          <p:cNvSpPr>
            <a:spLocks noChangeArrowheads="1"/>
          </p:cNvSpPr>
          <p:nvPr/>
        </p:nvSpPr>
        <p:spPr bwMode="auto">
          <a:xfrm>
            <a:off x="9608285" y="3877215"/>
            <a:ext cx="1491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sz="1500" b="1" dirty="0">
                <a:solidFill>
                  <a:srgbClr val="C00000"/>
                </a:solidFill>
                <a:latin typeface="微軟正黑體" panose="020B0604030504040204" pitchFamily="34" charset="-120"/>
                <a:ea typeface="微軟正黑體" panose="020B0604030504040204" pitchFamily="34" charset="-120"/>
              </a:rPr>
              <a:t>115/5/4</a:t>
            </a:r>
            <a:r>
              <a:rPr lang="zh-TW" altLang="en-US" sz="1500" b="1" dirty="0">
                <a:solidFill>
                  <a:srgbClr val="C00000"/>
                </a:solidFill>
                <a:latin typeface="微軟正黑體" panose="020B0604030504040204" pitchFamily="34" charset="-120"/>
                <a:ea typeface="微軟正黑體" panose="020B0604030504040204" pitchFamily="34" charset="-120"/>
              </a:rPr>
              <a:t>前</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sz="1600" b="1" dirty="0">
                <a:solidFill>
                  <a:srgbClr val="C00000"/>
                </a:solidFill>
                <a:latin typeface="微軟正黑體" panose="020B0604030504040204" pitchFamily="34" charset="-120"/>
                <a:ea typeface="微軟正黑體" panose="020B0604030504040204" pitchFamily="34" charset="-120"/>
              </a:rPr>
              <a:t>郵戳為憑</a:t>
            </a:r>
          </a:p>
        </p:txBody>
      </p:sp>
      <p:sp>
        <p:nvSpPr>
          <p:cNvPr id="136" name="矩形 135">
            <a:extLst>
              <a:ext uri="{FF2B5EF4-FFF2-40B4-BE49-F238E27FC236}">
                <a16:creationId xmlns:a16="http://schemas.microsoft.com/office/drawing/2014/main" id="{B5734C13-196E-4613-A3E7-1B686CE3CCB5}"/>
              </a:ext>
            </a:extLst>
          </p:cNvPr>
          <p:cNvSpPr/>
          <p:nvPr/>
        </p:nvSpPr>
        <p:spPr bwMode="auto">
          <a:xfrm>
            <a:off x="3409693" y="2312289"/>
            <a:ext cx="2875902" cy="2183026"/>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1950"/>
              </a:lnSpc>
              <a:spcBef>
                <a:spcPts val="450"/>
              </a:spcBef>
              <a:spcAft>
                <a:spcPts val="450"/>
              </a:spcAft>
              <a:defRPr/>
            </a:pPr>
            <a:endParaRPr lang="en-US" altLang="zh-TW" b="1" dirty="0">
              <a:solidFill>
                <a:srgbClr val="0033CC"/>
              </a:solidFill>
              <a:latin typeface="微軟正黑體" panose="020B0604030504040204" pitchFamily="34" charset="-120"/>
              <a:ea typeface="微軟正黑體" panose="020B0604030504040204" pitchFamily="34" charset="-120"/>
            </a:endParaRPr>
          </a:p>
          <a:p>
            <a:pPr algn="ctr">
              <a:lnSpc>
                <a:spcPts val="1950"/>
              </a:lnSpc>
              <a:spcBef>
                <a:spcPts val="450"/>
              </a:spcBef>
              <a:spcAft>
                <a:spcPts val="450"/>
              </a:spcAft>
              <a:defRPr/>
            </a:pPr>
            <a:r>
              <a:rPr lang="zh-TW" altLang="en-US"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100" b="1" kern="0" dirty="0">
                <a:solidFill>
                  <a:srgbClr val="0033CC"/>
                </a:solidFill>
                <a:latin typeface="微軟正黑體" panose="020B0604030504040204" pitchFamily="34" charset="-120"/>
                <a:ea typeface="微軟正黑體" panose="020B0604030504040204" pitchFamily="34" charset="-120"/>
              </a:rPr>
              <a:t>https://www.jctv.ntut.edu.tw/enter5W/</a:t>
            </a:r>
            <a:endParaRPr lang="en-US" altLang="zh-TW" sz="1100" b="1" kern="0" dirty="0">
              <a:solidFill>
                <a:srgbClr val="0070C0"/>
              </a:solidFill>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id="{5CAE2768-CFBD-D8A5-3EDE-624C07886B61}"/>
              </a:ext>
            </a:extLst>
          </p:cNvPr>
          <p:cNvGrpSpPr/>
          <p:nvPr/>
        </p:nvGrpSpPr>
        <p:grpSpPr>
          <a:xfrm>
            <a:off x="9653662" y="4536966"/>
            <a:ext cx="1401133" cy="600043"/>
            <a:chOff x="9979852" y="4680849"/>
            <a:chExt cx="1401133" cy="600043"/>
          </a:xfrm>
        </p:grpSpPr>
        <p:sp>
          <p:nvSpPr>
            <p:cNvPr id="130" name="矩形 129">
              <a:extLst>
                <a:ext uri="{FF2B5EF4-FFF2-40B4-BE49-F238E27FC236}">
                  <a16:creationId xmlns:a16="http://schemas.microsoft.com/office/drawing/2014/main" id="{04B179C3-BB54-4DE8-9F61-E295E33BE850}"/>
                </a:ext>
              </a:extLst>
            </p:cNvPr>
            <p:cNvSpPr/>
            <p:nvPr/>
          </p:nvSpPr>
          <p:spPr bwMode="auto">
            <a:xfrm>
              <a:off x="9979852" y="4680849"/>
              <a:ext cx="1401133" cy="584775"/>
            </a:xfrm>
            <a:prstGeom prst="rect">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131" name="TextBox 18">
              <a:extLst>
                <a:ext uri="{FF2B5EF4-FFF2-40B4-BE49-F238E27FC236}">
                  <a16:creationId xmlns:a16="http://schemas.microsoft.com/office/drawing/2014/main" id="{EF486939-2F7C-41BD-AA8F-BACD92A70D7F}"/>
                </a:ext>
              </a:extLst>
            </p:cNvPr>
            <p:cNvSpPr txBox="1"/>
            <p:nvPr/>
          </p:nvSpPr>
          <p:spPr bwMode="auto">
            <a:xfrm>
              <a:off x="9989854" y="4726895"/>
              <a:ext cx="1381128" cy="553997"/>
            </a:xfrm>
            <a:prstGeom prst="rect">
              <a:avLst/>
            </a:prstGeom>
            <a:noFill/>
          </p:spPr>
          <p:txBody>
            <a:bodyPr wrap="square">
              <a:spAutoFit/>
            </a:bodyPr>
            <a:lstStyle/>
            <a:p>
              <a:pPr>
                <a:defRPr/>
              </a:pPr>
              <a:r>
                <a:rPr lang="zh-TW" altLang="zh-TW" sz="1500" b="1" dirty="0">
                  <a:solidFill>
                    <a:srgbClr val="002060"/>
                  </a:solidFill>
                  <a:latin typeface="微軟正黑體" panose="020B0604030504040204" pitchFamily="34" charset="-120"/>
                  <a:ea typeface="微軟正黑體" panose="020B0604030504040204" pitchFamily="34" charset="-120"/>
                </a:rPr>
                <a:t>以國內快捷郵件或限時掛號</a:t>
              </a:r>
              <a:endParaRPr lang="zh-CN" altLang="en-US" sz="1425" b="1" spc="225"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3" name="群組 2">
            <a:extLst>
              <a:ext uri="{FF2B5EF4-FFF2-40B4-BE49-F238E27FC236}">
                <a16:creationId xmlns:a16="http://schemas.microsoft.com/office/drawing/2014/main" id="{9D3780C0-E65F-E65D-E9B8-61F313848031}"/>
              </a:ext>
            </a:extLst>
          </p:cNvPr>
          <p:cNvGrpSpPr/>
          <p:nvPr/>
        </p:nvGrpSpPr>
        <p:grpSpPr>
          <a:xfrm>
            <a:off x="812377" y="2250365"/>
            <a:ext cx="2262676" cy="2244949"/>
            <a:chOff x="827777" y="2335066"/>
            <a:chExt cx="2262676" cy="2244949"/>
          </a:xfrm>
        </p:grpSpPr>
        <p:sp>
          <p:nvSpPr>
            <p:cNvPr id="128" name="矩形 127">
              <a:extLst>
                <a:ext uri="{FF2B5EF4-FFF2-40B4-BE49-F238E27FC236}">
                  <a16:creationId xmlns:a16="http://schemas.microsoft.com/office/drawing/2014/main" id="{63D8CD74-BC3D-4490-8738-90D1CE4FA04F}"/>
                </a:ext>
              </a:extLst>
            </p:cNvPr>
            <p:cNvSpPr/>
            <p:nvPr/>
          </p:nvSpPr>
          <p:spPr>
            <a:xfrm>
              <a:off x="827777" y="2779788"/>
              <a:ext cx="2253370" cy="1800227"/>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115</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4</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28</a:t>
              </a:r>
              <a:r>
                <a:rPr lang="zh-TW" altLang="en-US" sz="1400" b="1" dirty="0">
                  <a:solidFill>
                    <a:schemeClr val="tx1"/>
                  </a:solidFill>
                  <a:latin typeface="微軟正黑體" panose="020B0604030504040204" pitchFamily="34" charset="-120"/>
                  <a:ea typeface="微軟正黑體" panose="020B0604030504040204" pitchFamily="34" charset="-120"/>
                </a:rPr>
                <a:t>日（二 ）</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b="1" dirty="0">
                  <a:solidFill>
                    <a:schemeClr val="tx1"/>
                  </a:solidFill>
                  <a:latin typeface="微軟正黑體" panose="020B0604030504040204" pitchFamily="34" charset="-120"/>
                  <a:ea typeface="微軟正黑體" panose="020B0604030504040204" pitchFamily="34" charset="-120"/>
                </a:rPr>
                <a:t>    10:00</a:t>
              </a:r>
              <a:r>
                <a:rPr lang="zh-TW" altLang="en-US" sz="1400" b="1" dirty="0">
                  <a:solidFill>
                    <a:schemeClr val="tx1"/>
                  </a:solidFill>
                  <a:latin typeface="微軟正黑體" panose="020B0604030504040204" pitchFamily="34" charset="-120"/>
                  <a:ea typeface="微軟正黑體" panose="020B0604030504040204" pitchFamily="34" charset="-120"/>
                </a:rPr>
                <a:t>起至</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115</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4</a:t>
              </a:r>
              <a:r>
                <a:rPr lang="zh-TW" altLang="en-US" sz="1400" b="1" dirty="0">
                  <a:solidFill>
                    <a:schemeClr val="tx1"/>
                  </a:solidFill>
                  <a:latin typeface="微軟正黑體" panose="020B0604030504040204" pitchFamily="34" charset="-120"/>
                  <a:ea typeface="微軟正黑體" panose="020B0604030504040204" pitchFamily="34" charset="-120"/>
                </a:rPr>
                <a:t>日（一）</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spcAft>
                  <a:spcPts val="450"/>
                </a:spcAft>
                <a:defRPr/>
              </a:pPr>
              <a:r>
                <a:rPr lang="en-US" altLang="zh-TW" sz="1400" b="1" dirty="0">
                  <a:solidFill>
                    <a:schemeClr val="tx1"/>
                  </a:solidFill>
                  <a:latin typeface="微軟正黑體" panose="020B0604030504040204" pitchFamily="34" charset="-120"/>
                  <a:ea typeface="微軟正黑體" panose="020B0604030504040204" pitchFamily="34" charset="-120"/>
                </a:rPr>
                <a:t>16:00</a:t>
              </a:r>
              <a:r>
                <a:rPr lang="zh-TW" altLang="en-US" sz="1400" b="1" dirty="0">
                  <a:solidFill>
                    <a:schemeClr val="tx1"/>
                  </a:solidFill>
                  <a:latin typeface="微軟正黑體" panose="020B0604030504040204" pitchFamily="34" charset="-120"/>
                  <a:ea typeface="微軟正黑體" panose="020B0604030504040204" pitchFamily="34" charset="-120"/>
                </a:rPr>
                <a:t>止</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a:t>
              </a:r>
              <a:br>
                <a:rPr lang="en-US" altLang="zh-TW" b="1" dirty="0">
                  <a:solidFill>
                    <a:srgbClr val="C00000"/>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資料上傳及繳費</a:t>
              </a:r>
            </a:p>
          </p:txBody>
        </p:sp>
        <p:grpSp>
          <p:nvGrpSpPr>
            <p:cNvPr id="119" name="群組 118">
              <a:extLst>
                <a:ext uri="{FF2B5EF4-FFF2-40B4-BE49-F238E27FC236}">
                  <a16:creationId xmlns:a16="http://schemas.microsoft.com/office/drawing/2014/main" id="{5C53D85E-C6E3-4C0C-821E-9E0BE48507F2}"/>
                </a:ext>
              </a:extLst>
            </p:cNvPr>
            <p:cNvGrpSpPr/>
            <p:nvPr/>
          </p:nvGrpSpPr>
          <p:grpSpPr>
            <a:xfrm>
              <a:off x="827876" y="2335066"/>
              <a:ext cx="2262577" cy="506866"/>
              <a:chOff x="7094162" y="-1632608"/>
              <a:chExt cx="1905815" cy="963406"/>
            </a:xfrm>
          </p:grpSpPr>
          <p:sp>
            <p:nvSpPr>
              <p:cNvPr id="120" name="Rectangle 13">
                <a:extLst>
                  <a:ext uri="{FF2B5EF4-FFF2-40B4-BE49-F238E27FC236}">
                    <a16:creationId xmlns:a16="http://schemas.microsoft.com/office/drawing/2014/main" id="{F6277328-D48F-43B5-8862-9CF957F57AE6}"/>
                  </a:ext>
                </a:extLst>
              </p:cNvPr>
              <p:cNvSpPr/>
              <p:nvPr/>
            </p:nvSpPr>
            <p:spPr>
              <a:xfrm>
                <a:off x="8890891" y="-1632608"/>
                <a:ext cx="109086" cy="947649"/>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21" name="Rounded Rectangle 5">
                <a:extLst>
                  <a:ext uri="{FF2B5EF4-FFF2-40B4-BE49-F238E27FC236}">
                    <a16:creationId xmlns:a16="http://schemas.microsoft.com/office/drawing/2014/main" id="{CBBF56CC-4500-4783-B538-F8E660C37EAC}"/>
                  </a:ext>
                </a:extLst>
              </p:cNvPr>
              <p:cNvSpPr/>
              <p:nvPr/>
            </p:nvSpPr>
            <p:spPr>
              <a:xfrm>
                <a:off x="7094162" y="-1460052"/>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25"/>
              </a:p>
            </p:txBody>
          </p:sp>
          <p:sp>
            <p:nvSpPr>
              <p:cNvPr id="122" name="TextBox 36">
                <a:extLst>
                  <a:ext uri="{FF2B5EF4-FFF2-40B4-BE49-F238E27FC236}">
                    <a16:creationId xmlns:a16="http://schemas.microsoft.com/office/drawing/2014/main" id="{54CA2EB6-E1FC-4CFC-9C99-506C25662BFE}"/>
                  </a:ext>
                </a:extLst>
              </p:cNvPr>
              <p:cNvSpPr txBox="1"/>
              <p:nvPr/>
            </p:nvSpPr>
            <p:spPr>
              <a:xfrm>
                <a:off x="7383281" y="-1458946"/>
                <a:ext cx="1310100" cy="789744"/>
              </a:xfrm>
              <a:prstGeom prst="rect">
                <a:avLst/>
              </a:prstGeom>
              <a:noFill/>
            </p:spPr>
            <p:txBody>
              <a:bodyPr wrap="square" lIns="81000" rIns="81000" rtlCol="0">
                <a:spAutoFit/>
              </a:bodyPr>
              <a:lstStyle/>
              <a:p>
                <a:pPr algn="ctr"/>
                <a:r>
                  <a:rPr lang="zh-TW" altLang="en-US" sz="2100" b="1" dirty="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2700" b="1" dirty="0">
                  <a:solidFill>
                    <a:schemeClr val="bg1"/>
                  </a:solidFill>
                  <a:latin typeface="微軟正黑體" panose="020B0604030504040204" pitchFamily="34" charset="-120"/>
                  <a:cs typeface="Arial" pitchFamily="34" charset="0"/>
                </a:endParaRPr>
              </a:p>
            </p:txBody>
          </p:sp>
        </p:grpSp>
      </p:grpSp>
      <p:grpSp>
        <p:nvGrpSpPr>
          <p:cNvPr id="111" name="组合 264">
            <a:extLst>
              <a:ext uri="{FF2B5EF4-FFF2-40B4-BE49-F238E27FC236}">
                <a16:creationId xmlns:a16="http://schemas.microsoft.com/office/drawing/2014/main" id="{5E31FFD6-999E-42B3-ACC4-48060D76B331}"/>
              </a:ext>
            </a:extLst>
          </p:cNvPr>
          <p:cNvGrpSpPr/>
          <p:nvPr/>
        </p:nvGrpSpPr>
        <p:grpSpPr>
          <a:xfrm>
            <a:off x="9934367" y="2682504"/>
            <a:ext cx="949476" cy="653404"/>
            <a:chOff x="4565135" y="2913063"/>
            <a:chExt cx="1771649" cy="1411287"/>
          </a:xfrm>
        </p:grpSpPr>
        <p:sp>
          <p:nvSpPr>
            <p:cNvPr id="112" name="Freeform 49">
              <a:extLst>
                <a:ext uri="{FF2B5EF4-FFF2-40B4-BE49-F238E27FC236}">
                  <a16:creationId xmlns:a16="http://schemas.microsoft.com/office/drawing/2014/main" id="{FEF498A2-149B-448D-A778-AF6A226C6C77}"/>
                </a:ext>
              </a:extLst>
            </p:cNvPr>
            <p:cNvSpPr>
              <a:spLocks/>
            </p:cNvSpPr>
            <p:nvPr/>
          </p:nvSpPr>
          <p:spPr bwMode="auto">
            <a:xfrm>
              <a:off x="6000236" y="2913063"/>
              <a:ext cx="336548" cy="407988"/>
            </a:xfrm>
            <a:custGeom>
              <a:avLst/>
              <a:gdLst>
                <a:gd name="T0" fmla="*/ 115 w 115"/>
                <a:gd name="T1" fmla="*/ 39 h 140"/>
                <a:gd name="T2" fmla="*/ 0 w 115"/>
                <a:gd name="T3" fmla="*/ 89 h 140"/>
                <a:gd name="T4" fmla="*/ 82 w 115"/>
                <a:gd name="T5" fmla="*/ 51 h 140"/>
                <a:gd name="T6" fmla="*/ 0 w 115"/>
                <a:gd name="T7" fmla="*/ 93 h 140"/>
                <a:gd name="T8" fmla="*/ 115 w 115"/>
                <a:gd name="T9" fmla="*/ 39 h 140"/>
              </a:gdLst>
              <a:ahLst/>
              <a:cxnLst>
                <a:cxn ang="0">
                  <a:pos x="T0" y="T1"/>
                </a:cxn>
                <a:cxn ang="0">
                  <a:pos x="T2" y="T3"/>
                </a:cxn>
                <a:cxn ang="0">
                  <a:pos x="T4" y="T5"/>
                </a:cxn>
                <a:cxn ang="0">
                  <a:pos x="T6" y="T7"/>
                </a:cxn>
                <a:cxn ang="0">
                  <a:pos x="T8" y="T9"/>
                </a:cxn>
              </a:cxnLst>
              <a:rect l="0" t="0" r="r" b="b"/>
              <a:pathLst>
                <a:path w="115" h="140">
                  <a:moveTo>
                    <a:pt x="115" y="39"/>
                  </a:moveTo>
                  <a:cubicBezTo>
                    <a:pt x="31" y="0"/>
                    <a:pt x="5" y="72"/>
                    <a:pt x="0" y="89"/>
                  </a:cubicBezTo>
                  <a:cubicBezTo>
                    <a:pt x="18" y="81"/>
                    <a:pt x="47" y="61"/>
                    <a:pt x="82" y="51"/>
                  </a:cubicBezTo>
                  <a:cubicBezTo>
                    <a:pt x="82" y="51"/>
                    <a:pt x="46" y="79"/>
                    <a:pt x="0" y="93"/>
                  </a:cubicBezTo>
                  <a:cubicBezTo>
                    <a:pt x="95" y="140"/>
                    <a:pt x="115" y="39"/>
                    <a:pt x="115" y="3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0">
              <a:extLst>
                <a:ext uri="{FF2B5EF4-FFF2-40B4-BE49-F238E27FC236}">
                  <a16:creationId xmlns:a16="http://schemas.microsoft.com/office/drawing/2014/main" id="{A555651D-F877-4528-A007-BA23E7E21FFF}"/>
                </a:ext>
              </a:extLst>
            </p:cNvPr>
            <p:cNvSpPr>
              <a:spLocks/>
            </p:cNvSpPr>
            <p:nvPr/>
          </p:nvSpPr>
          <p:spPr bwMode="auto">
            <a:xfrm>
              <a:off x="5749410" y="2930526"/>
              <a:ext cx="292101" cy="230187"/>
            </a:xfrm>
            <a:custGeom>
              <a:avLst/>
              <a:gdLst>
                <a:gd name="T0" fmla="*/ 49 w 100"/>
                <a:gd name="T1" fmla="*/ 32 h 79"/>
                <a:gd name="T2" fmla="*/ 73 w 100"/>
                <a:gd name="T3" fmla="*/ 77 h 79"/>
                <a:gd name="T4" fmla="*/ 34 w 100"/>
                <a:gd name="T5" fmla="*/ 0 h 79"/>
                <a:gd name="T6" fmla="*/ 69 w 100"/>
                <a:gd name="T7" fmla="*/ 79 h 79"/>
                <a:gd name="T8" fmla="*/ 49 w 100"/>
                <a:gd name="T9" fmla="*/ 32 h 79"/>
              </a:gdLst>
              <a:ahLst/>
              <a:cxnLst>
                <a:cxn ang="0">
                  <a:pos x="T0" y="T1"/>
                </a:cxn>
                <a:cxn ang="0">
                  <a:pos x="T2" y="T3"/>
                </a:cxn>
                <a:cxn ang="0">
                  <a:pos x="T4" y="T5"/>
                </a:cxn>
                <a:cxn ang="0">
                  <a:pos x="T6" y="T7"/>
                </a:cxn>
                <a:cxn ang="0">
                  <a:pos x="T8" y="T9"/>
                </a:cxn>
              </a:cxnLst>
              <a:rect l="0" t="0" r="r" b="b"/>
              <a:pathLst>
                <a:path w="100" h="79">
                  <a:moveTo>
                    <a:pt x="49" y="32"/>
                  </a:moveTo>
                  <a:cubicBezTo>
                    <a:pt x="49" y="32"/>
                    <a:pt x="65" y="53"/>
                    <a:pt x="73" y="77"/>
                  </a:cubicBezTo>
                  <a:cubicBezTo>
                    <a:pt x="79" y="66"/>
                    <a:pt x="100" y="19"/>
                    <a:pt x="34" y="0"/>
                  </a:cubicBezTo>
                  <a:cubicBezTo>
                    <a:pt x="34" y="0"/>
                    <a:pt x="0" y="64"/>
                    <a:pt x="69" y="79"/>
                  </a:cubicBezTo>
                  <a:cubicBezTo>
                    <a:pt x="60" y="64"/>
                    <a:pt x="53" y="41"/>
                    <a:pt x="49" y="32"/>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1">
              <a:extLst>
                <a:ext uri="{FF2B5EF4-FFF2-40B4-BE49-F238E27FC236}">
                  <a16:creationId xmlns:a16="http://schemas.microsoft.com/office/drawing/2014/main" id="{55100721-FCE6-4E30-AF1B-062DE82ED5BE}"/>
                </a:ext>
              </a:extLst>
            </p:cNvPr>
            <p:cNvSpPr>
              <a:spLocks/>
            </p:cNvSpPr>
            <p:nvPr/>
          </p:nvSpPr>
          <p:spPr bwMode="auto">
            <a:xfrm>
              <a:off x="5552555" y="3309938"/>
              <a:ext cx="582613" cy="906462"/>
            </a:xfrm>
            <a:custGeom>
              <a:avLst/>
              <a:gdLst>
                <a:gd name="T0" fmla="*/ 180 w 199"/>
                <a:gd name="T1" fmla="*/ 0 h 310"/>
                <a:gd name="T2" fmla="*/ 0 w 199"/>
                <a:gd name="T3" fmla="*/ 157 h 310"/>
                <a:gd name="T4" fmla="*/ 175 w 199"/>
                <a:gd name="T5" fmla="*/ 310 h 310"/>
                <a:gd name="T6" fmla="*/ 199 w 199"/>
                <a:gd name="T7" fmla="*/ 245 h 310"/>
                <a:gd name="T8" fmla="*/ 199 w 199"/>
                <a:gd name="T9" fmla="*/ 58 h 310"/>
                <a:gd name="T10" fmla="*/ 180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0" y="0"/>
                  </a:moveTo>
                  <a:cubicBezTo>
                    <a:pt x="0" y="157"/>
                    <a:pt x="0" y="157"/>
                    <a:pt x="0" y="157"/>
                  </a:cubicBezTo>
                  <a:cubicBezTo>
                    <a:pt x="175" y="310"/>
                    <a:pt x="175" y="310"/>
                    <a:pt x="175" y="310"/>
                  </a:cubicBezTo>
                  <a:cubicBezTo>
                    <a:pt x="190" y="292"/>
                    <a:pt x="199" y="269"/>
                    <a:pt x="199" y="245"/>
                  </a:cubicBezTo>
                  <a:cubicBezTo>
                    <a:pt x="199" y="58"/>
                    <a:pt x="199" y="58"/>
                    <a:pt x="199" y="58"/>
                  </a:cubicBezTo>
                  <a:cubicBezTo>
                    <a:pt x="199" y="37"/>
                    <a:pt x="192" y="17"/>
                    <a:pt x="180"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52">
              <a:extLst>
                <a:ext uri="{FF2B5EF4-FFF2-40B4-BE49-F238E27FC236}">
                  <a16:creationId xmlns:a16="http://schemas.microsoft.com/office/drawing/2014/main" id="{4A53F8C4-77E8-4055-BF29-78E345FAFFB8}"/>
                </a:ext>
              </a:extLst>
            </p:cNvPr>
            <p:cNvSpPr>
              <a:spLocks/>
            </p:cNvSpPr>
            <p:nvPr/>
          </p:nvSpPr>
          <p:spPr bwMode="auto">
            <a:xfrm>
              <a:off x="4661972" y="3181351"/>
              <a:ext cx="1373188" cy="631825"/>
            </a:xfrm>
            <a:custGeom>
              <a:avLst/>
              <a:gdLst>
                <a:gd name="T0" fmla="*/ 235 w 470"/>
                <a:gd name="T1" fmla="*/ 216 h 216"/>
                <a:gd name="T2" fmla="*/ 265 w 470"/>
                <a:gd name="T3" fmla="*/ 206 h 216"/>
                <a:gd name="T4" fmla="*/ 470 w 470"/>
                <a:gd name="T5" fmla="*/ 27 h 216"/>
                <a:gd name="T6" fmla="*/ 401 w 470"/>
                <a:gd name="T7" fmla="*/ 0 h 216"/>
                <a:gd name="T8" fmla="*/ 69 w 470"/>
                <a:gd name="T9" fmla="*/ 0 h 216"/>
                <a:gd name="T10" fmla="*/ 0 w 470"/>
                <a:gd name="T11" fmla="*/ 27 h 216"/>
                <a:gd name="T12" fmla="*/ 206 w 470"/>
                <a:gd name="T13" fmla="*/ 206 h 216"/>
                <a:gd name="T14" fmla="*/ 235 w 470"/>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16">
                  <a:moveTo>
                    <a:pt x="235" y="216"/>
                  </a:moveTo>
                  <a:cubicBezTo>
                    <a:pt x="246" y="216"/>
                    <a:pt x="257" y="212"/>
                    <a:pt x="265" y="206"/>
                  </a:cubicBezTo>
                  <a:cubicBezTo>
                    <a:pt x="470" y="27"/>
                    <a:pt x="470" y="27"/>
                    <a:pt x="470" y="27"/>
                  </a:cubicBezTo>
                  <a:cubicBezTo>
                    <a:pt x="452" y="10"/>
                    <a:pt x="428" y="0"/>
                    <a:pt x="401" y="0"/>
                  </a:cubicBezTo>
                  <a:cubicBezTo>
                    <a:pt x="69" y="0"/>
                    <a:pt x="69" y="0"/>
                    <a:pt x="69" y="0"/>
                  </a:cubicBezTo>
                  <a:cubicBezTo>
                    <a:pt x="43" y="0"/>
                    <a:pt x="19" y="10"/>
                    <a:pt x="0" y="27"/>
                  </a:cubicBezTo>
                  <a:cubicBezTo>
                    <a:pt x="206" y="206"/>
                    <a:pt x="206" y="206"/>
                    <a:pt x="206" y="206"/>
                  </a:cubicBezTo>
                  <a:cubicBezTo>
                    <a:pt x="213" y="212"/>
                    <a:pt x="224" y="216"/>
                    <a:pt x="235" y="216"/>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3">
              <a:extLst>
                <a:ext uri="{FF2B5EF4-FFF2-40B4-BE49-F238E27FC236}">
                  <a16:creationId xmlns:a16="http://schemas.microsoft.com/office/drawing/2014/main" id="{A19F6F6F-B502-46DC-A4B7-D68979CCE5D5}"/>
                </a:ext>
              </a:extLst>
            </p:cNvPr>
            <p:cNvSpPr>
              <a:spLocks/>
            </p:cNvSpPr>
            <p:nvPr/>
          </p:nvSpPr>
          <p:spPr bwMode="auto">
            <a:xfrm>
              <a:off x="4682609" y="3813175"/>
              <a:ext cx="1335090" cy="511175"/>
            </a:xfrm>
            <a:custGeom>
              <a:avLst/>
              <a:gdLst>
                <a:gd name="T0" fmla="*/ 273 w 457"/>
                <a:gd name="T1" fmla="*/ 7 h 175"/>
                <a:gd name="T2" fmla="*/ 228 w 457"/>
                <a:gd name="T3" fmla="*/ 23 h 175"/>
                <a:gd name="T4" fmla="*/ 184 w 457"/>
                <a:gd name="T5" fmla="*/ 7 h 175"/>
                <a:gd name="T6" fmla="*/ 176 w 457"/>
                <a:gd name="T7" fmla="*/ 0 h 175"/>
                <a:gd name="T8" fmla="*/ 0 w 457"/>
                <a:gd name="T9" fmla="*/ 154 h 175"/>
                <a:gd name="T10" fmla="*/ 62 w 457"/>
                <a:gd name="T11" fmla="*/ 175 h 175"/>
                <a:gd name="T12" fmla="*/ 394 w 457"/>
                <a:gd name="T13" fmla="*/ 175 h 175"/>
                <a:gd name="T14" fmla="*/ 457 w 457"/>
                <a:gd name="T15" fmla="*/ 154 h 175"/>
                <a:gd name="T16" fmla="*/ 281 w 457"/>
                <a:gd name="T17" fmla="*/ 0 h 175"/>
                <a:gd name="T18" fmla="*/ 273 w 457"/>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175">
                  <a:moveTo>
                    <a:pt x="273" y="7"/>
                  </a:moveTo>
                  <a:cubicBezTo>
                    <a:pt x="260" y="18"/>
                    <a:pt x="244" y="23"/>
                    <a:pt x="228" y="23"/>
                  </a:cubicBezTo>
                  <a:cubicBezTo>
                    <a:pt x="212" y="23"/>
                    <a:pt x="196" y="18"/>
                    <a:pt x="184" y="7"/>
                  </a:cubicBezTo>
                  <a:cubicBezTo>
                    <a:pt x="176" y="0"/>
                    <a:pt x="176" y="0"/>
                    <a:pt x="176" y="0"/>
                  </a:cubicBezTo>
                  <a:cubicBezTo>
                    <a:pt x="0" y="154"/>
                    <a:pt x="0" y="154"/>
                    <a:pt x="0" y="154"/>
                  </a:cubicBezTo>
                  <a:cubicBezTo>
                    <a:pt x="17" y="167"/>
                    <a:pt x="39" y="175"/>
                    <a:pt x="62" y="175"/>
                  </a:cubicBezTo>
                  <a:cubicBezTo>
                    <a:pt x="394" y="175"/>
                    <a:pt x="394" y="175"/>
                    <a:pt x="394" y="175"/>
                  </a:cubicBezTo>
                  <a:cubicBezTo>
                    <a:pt x="418" y="175"/>
                    <a:pt x="440" y="167"/>
                    <a:pt x="457" y="154"/>
                  </a:cubicBezTo>
                  <a:cubicBezTo>
                    <a:pt x="281" y="0"/>
                    <a:pt x="281" y="0"/>
                    <a:pt x="281" y="0"/>
                  </a:cubicBezTo>
                  <a:lnTo>
                    <a:pt x="273" y="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17" name="Freeform 54">
              <a:extLst>
                <a:ext uri="{FF2B5EF4-FFF2-40B4-BE49-F238E27FC236}">
                  <a16:creationId xmlns:a16="http://schemas.microsoft.com/office/drawing/2014/main" id="{FE166978-CFFF-47E0-9C12-D228FC83FF8A}"/>
                </a:ext>
              </a:extLst>
            </p:cNvPr>
            <p:cNvSpPr>
              <a:spLocks/>
            </p:cNvSpPr>
            <p:nvPr/>
          </p:nvSpPr>
          <p:spPr bwMode="auto">
            <a:xfrm>
              <a:off x="4565135" y="3309938"/>
              <a:ext cx="581023" cy="906462"/>
            </a:xfrm>
            <a:custGeom>
              <a:avLst/>
              <a:gdLst>
                <a:gd name="T0" fmla="*/ 18 w 199"/>
                <a:gd name="T1" fmla="*/ 0 h 310"/>
                <a:gd name="T2" fmla="*/ 0 w 199"/>
                <a:gd name="T3" fmla="*/ 58 h 310"/>
                <a:gd name="T4" fmla="*/ 0 w 199"/>
                <a:gd name="T5" fmla="*/ 245 h 310"/>
                <a:gd name="T6" fmla="*/ 23 w 199"/>
                <a:gd name="T7" fmla="*/ 310 h 310"/>
                <a:gd name="T8" fmla="*/ 199 w 199"/>
                <a:gd name="T9" fmla="*/ 157 h 310"/>
                <a:gd name="T10" fmla="*/ 18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 y="0"/>
                  </a:moveTo>
                  <a:cubicBezTo>
                    <a:pt x="7" y="17"/>
                    <a:pt x="0" y="37"/>
                    <a:pt x="0" y="58"/>
                  </a:cubicBezTo>
                  <a:cubicBezTo>
                    <a:pt x="0" y="245"/>
                    <a:pt x="0" y="245"/>
                    <a:pt x="0" y="245"/>
                  </a:cubicBezTo>
                  <a:cubicBezTo>
                    <a:pt x="0" y="269"/>
                    <a:pt x="9" y="292"/>
                    <a:pt x="23" y="310"/>
                  </a:cubicBezTo>
                  <a:cubicBezTo>
                    <a:pt x="199" y="157"/>
                    <a:pt x="199" y="157"/>
                    <a:pt x="199" y="157"/>
                  </a:cubicBezTo>
                  <a:lnTo>
                    <a:pt x="18"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sp>
        <p:nvSpPr>
          <p:cNvPr id="137" name="內容版面配置區 2">
            <a:extLst>
              <a:ext uri="{FF2B5EF4-FFF2-40B4-BE49-F238E27FC236}">
                <a16:creationId xmlns:a16="http://schemas.microsoft.com/office/drawing/2014/main" id="{2C292ED8-FE66-41A5-8ACE-A550B88842A3}"/>
              </a:ext>
            </a:extLst>
          </p:cNvPr>
          <p:cNvSpPr>
            <a:spLocks noGrp="1"/>
          </p:cNvSpPr>
          <p:nvPr>
            <p:ph idx="1"/>
          </p:nvPr>
        </p:nvSpPr>
        <p:spPr>
          <a:xfrm>
            <a:off x="3519694" y="3372840"/>
            <a:ext cx="2726004" cy="988244"/>
          </a:xfrm>
        </p:spPr>
        <p:txBody>
          <a:bodyPr rtlCol="0">
            <a:noAutofit/>
          </a:bodyPr>
          <a:lstStyle/>
          <a:p>
            <a:pPr marL="0" indent="0">
              <a:lnSpc>
                <a:spcPct val="100000"/>
              </a:lnSpc>
              <a:spcBef>
                <a:spcPts val="600"/>
              </a:spcBef>
              <a:buNone/>
              <a:defRPr/>
            </a:pPr>
            <a:r>
              <a:rPr lang="zh-TW" altLang="en-US" sz="1400" b="1" dirty="0">
                <a:latin typeface="微軟正黑體" pitchFamily="34" charset="-120"/>
                <a:ea typeface="微軟正黑體" pitchFamily="34" charset="-120"/>
              </a:rPr>
              <a:t>完成學生報名檔案（</a:t>
            </a:r>
            <a:r>
              <a:rPr lang="en-US" altLang="zh-TW" sz="1400" b="1" dirty="0">
                <a:latin typeface="微軟正黑體" pitchFamily="34" charset="-120"/>
                <a:ea typeface="微軟正黑體" pitchFamily="34" charset="-120"/>
              </a:rPr>
              <a:t>EXCEL</a:t>
            </a:r>
            <a:r>
              <a:rPr lang="zh-TW" altLang="en-US" sz="1400" b="1" dirty="0">
                <a:latin typeface="微軟正黑體" pitchFamily="34" charset="-120"/>
                <a:ea typeface="微軟正黑體" pitchFamily="34" charset="-120"/>
              </a:rPr>
              <a:t>）</a:t>
            </a:r>
            <a:r>
              <a:rPr lang="zh-TW" altLang="en-US" sz="1400" b="1" dirty="0">
                <a:solidFill>
                  <a:srgbClr val="C00000"/>
                </a:solidFill>
                <a:latin typeface="微軟正黑體" pitchFamily="34" charset="-120"/>
                <a:ea typeface="微軟正黑體" pitchFamily="34" charset="-120"/>
              </a:rPr>
              <a:t>上傳</a:t>
            </a:r>
            <a:r>
              <a:rPr lang="zh-TW" altLang="en-US" sz="1400" b="1" dirty="0">
                <a:latin typeface="微軟正黑體" pitchFamily="34" charset="-120"/>
                <a:ea typeface="微軟正黑體" pitchFamily="34" charset="-120"/>
              </a:rPr>
              <a:t>國中集體報名系統</a:t>
            </a:r>
            <a:endParaRPr lang="en-US" altLang="zh-TW" sz="1400" b="1" dirty="0">
              <a:latin typeface="微軟正黑體" pitchFamily="34" charset="-120"/>
              <a:ea typeface="微軟正黑體" pitchFamily="34" charset="-120"/>
            </a:endParaRPr>
          </a:p>
          <a:p>
            <a:pPr marL="0" indent="0">
              <a:lnSpc>
                <a:spcPct val="100000"/>
              </a:lnSpc>
              <a:spcBef>
                <a:spcPts val="600"/>
              </a:spcBef>
              <a:buNone/>
              <a:defRPr/>
            </a:pPr>
            <a:r>
              <a:rPr lang="zh-TW" altLang="en-US" sz="1400" b="1" dirty="0">
                <a:latin typeface="微軟正黑體" pitchFamily="34" charset="-120"/>
                <a:ea typeface="微軟正黑體" pitchFamily="34" charset="-120"/>
              </a:rPr>
              <a:t>檢核並確認資料無誤（</a:t>
            </a:r>
            <a:r>
              <a:rPr lang="zh-TW" altLang="en-US" sz="1400" b="1" dirty="0">
                <a:solidFill>
                  <a:srgbClr val="C00000"/>
                </a:solidFill>
                <a:latin typeface="微軟正黑體" pitchFamily="34" charset="-120"/>
                <a:ea typeface="微軟正黑體" pitchFamily="34" charset="-120"/>
              </a:rPr>
              <a:t>報名資料確認送出</a:t>
            </a:r>
            <a:r>
              <a:rPr lang="zh-TW" altLang="en-US" sz="1400" b="1" dirty="0">
                <a:latin typeface="微軟正黑體" pitchFamily="34" charset="-120"/>
                <a:ea typeface="微軟正黑體" pitchFamily="34" charset="-120"/>
              </a:rPr>
              <a:t>） 列印報名相關表件</a:t>
            </a:r>
            <a:endParaRPr lang="zh-TW" altLang="en-US" sz="1400" dirty="0">
              <a:latin typeface="微軟正黑體" pitchFamily="34" charset="-120"/>
              <a:ea typeface="微軟正黑體" pitchFamily="34" charset="-120"/>
            </a:endParaRPr>
          </a:p>
        </p:txBody>
      </p:sp>
      <p:sp>
        <p:nvSpPr>
          <p:cNvPr id="5" name="向右箭號 64">
            <a:extLst>
              <a:ext uri="{FF2B5EF4-FFF2-40B4-BE49-F238E27FC236}">
                <a16:creationId xmlns:a16="http://schemas.microsoft.com/office/drawing/2014/main" id="{C806B5D7-A52A-6083-718B-7018C2740104}"/>
              </a:ext>
            </a:extLst>
          </p:cNvPr>
          <p:cNvSpPr/>
          <p:nvPr/>
        </p:nvSpPr>
        <p:spPr>
          <a:xfrm>
            <a:off x="9388776" y="3281223"/>
            <a:ext cx="333374" cy="3132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solidFill>
                <a:srgbClr val="C00000"/>
              </a:solidFill>
            </a:endParaRPr>
          </a:p>
        </p:txBody>
      </p:sp>
      <p:grpSp>
        <p:nvGrpSpPr>
          <p:cNvPr id="4" name="群組 3">
            <a:extLst>
              <a:ext uri="{FF2B5EF4-FFF2-40B4-BE49-F238E27FC236}">
                <a16:creationId xmlns:a16="http://schemas.microsoft.com/office/drawing/2014/main" id="{0B44832B-F21B-6F7F-188F-297FE03EEFBD}"/>
              </a:ext>
            </a:extLst>
          </p:cNvPr>
          <p:cNvGrpSpPr/>
          <p:nvPr/>
        </p:nvGrpSpPr>
        <p:grpSpPr>
          <a:xfrm>
            <a:off x="511292" y="173432"/>
            <a:ext cx="8208502" cy="546381"/>
            <a:chOff x="511292" y="173432"/>
            <a:chExt cx="7722555" cy="546381"/>
          </a:xfrm>
        </p:grpSpPr>
        <p:sp>
          <p:nvSpPr>
            <p:cNvPr id="6" name="標題 1">
              <a:extLst>
                <a:ext uri="{FF2B5EF4-FFF2-40B4-BE49-F238E27FC236}">
                  <a16:creationId xmlns:a16="http://schemas.microsoft.com/office/drawing/2014/main" id="{06D2907F-8E2F-D8B5-7096-367EDEB87C80}"/>
                </a:ext>
              </a:extLst>
            </p:cNvPr>
            <p:cNvSpPr txBox="1">
              <a:spLocks/>
            </p:cNvSpPr>
            <p:nvPr/>
          </p:nvSpPr>
          <p:spPr bwMode="auto">
            <a:xfrm>
              <a:off x="511292" y="277799"/>
              <a:ext cx="7039578"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385723"/>
                  </a:solidFill>
                  <a:latin typeface="微軟正黑體" panose="020B0604030504040204" pitchFamily="34" charset="-120"/>
                  <a:ea typeface="微軟正黑體" panose="020B0604030504040204" pitchFamily="34" charset="-120"/>
                </a:rPr>
                <a:t>陸</a:t>
              </a:r>
              <a:r>
                <a:rPr lang="zh-TW" altLang="en-US" sz="3000" b="1" dirty="0">
                  <a:solidFill>
                    <a:srgbClr val="385723"/>
                  </a:solidFill>
                  <a:latin typeface="微軟正黑體" panose="020B0604030504040204" pitchFamily="34" charset="-120"/>
                  <a:ea typeface="微軟正黑體" panose="020B0604030504040204" pitchFamily="34" charset="-120"/>
                </a:rPr>
                <a:t>、五專完免報名作業</a:t>
              </a:r>
              <a:r>
                <a:rPr lang="en-US" altLang="zh-TW" sz="3000" b="1" dirty="0">
                  <a:solidFill>
                    <a:srgbClr val="385723"/>
                  </a:solidFill>
                  <a:latin typeface="微軟正黑體" panose="020B0604030504040204" pitchFamily="34" charset="-120"/>
                  <a:ea typeface="微軟正黑體" panose="020B0604030504040204" pitchFamily="34" charset="-120"/>
                </a:rPr>
                <a:t>- </a:t>
              </a:r>
              <a:r>
                <a:rPr lang="zh-TW" altLang="en-US" sz="2800" b="1" dirty="0">
                  <a:solidFill>
                    <a:srgbClr val="385723"/>
                  </a:solidFill>
                  <a:latin typeface="微軟正黑體" panose="020B0604030504040204" pitchFamily="34" charset="-120"/>
                  <a:ea typeface="微軟正黑體" panose="020B0604030504040204" pitchFamily="34" charset="-120"/>
                </a:rPr>
                <a:t>報名方式</a:t>
              </a:r>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a:t>
              </a:r>
              <a:r>
                <a:rPr lang="en-US" altLang="zh-TW" sz="3200" b="1" dirty="0">
                  <a:solidFill>
                    <a:schemeClr val="accent6">
                      <a:lumMod val="50000"/>
                    </a:schemeClr>
                  </a:solidFill>
                  <a:latin typeface="微軟正黑體" panose="020B0604030504040204" pitchFamily="34" charset="-120"/>
                  <a:ea typeface="微軟正黑體" panose="020B0604030504040204" pitchFamily="34" charset="-120"/>
                </a:rPr>
                <a:t>1/2</a:t>
              </a:r>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3000" dirty="0">
                <a:solidFill>
                  <a:srgbClr val="385723"/>
                </a:solidFill>
                <a:latin typeface="微軟正黑體" panose="020B0604030504040204" pitchFamily="34" charset="-120"/>
                <a:ea typeface="微軟正黑體" panose="020B0604030504040204" pitchFamily="34" charset="-120"/>
              </a:endParaRPr>
            </a:p>
          </p:txBody>
        </p:sp>
        <p:cxnSp>
          <p:nvCxnSpPr>
            <p:cNvPr id="7" name="直接连接符 42">
              <a:extLst>
                <a:ext uri="{FF2B5EF4-FFF2-40B4-BE49-F238E27FC236}">
                  <a16:creationId xmlns:a16="http://schemas.microsoft.com/office/drawing/2014/main" id="{42BFD75F-946F-9FB3-3F49-732714747BCD}"/>
                </a:ext>
              </a:extLst>
            </p:cNvPr>
            <p:cNvCxnSpPr>
              <a:cxnSpLocks/>
            </p:cNvCxnSpPr>
            <p:nvPr/>
          </p:nvCxnSpPr>
          <p:spPr>
            <a:xfrm>
              <a:off x="923486" y="71981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981417E6-33C4-8307-0C74-92464EF605FB}"/>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grpSp>
        <p:nvGrpSpPr>
          <p:cNvPr id="9" name="群組 8">
            <a:extLst>
              <a:ext uri="{FF2B5EF4-FFF2-40B4-BE49-F238E27FC236}">
                <a16:creationId xmlns:a16="http://schemas.microsoft.com/office/drawing/2014/main" id="{2C1065FD-D1FF-6BCD-88A0-CDE95C69956C}"/>
              </a:ext>
            </a:extLst>
          </p:cNvPr>
          <p:cNvGrpSpPr/>
          <p:nvPr/>
        </p:nvGrpSpPr>
        <p:grpSpPr>
          <a:xfrm>
            <a:off x="6547809" y="2271819"/>
            <a:ext cx="3034914" cy="466817"/>
            <a:chOff x="947679" y="4172909"/>
            <a:chExt cx="9671307" cy="560511"/>
          </a:xfrm>
        </p:grpSpPr>
        <p:sp>
          <p:nvSpPr>
            <p:cNvPr id="10" name="矩形 9">
              <a:extLst>
                <a:ext uri="{FF2B5EF4-FFF2-40B4-BE49-F238E27FC236}">
                  <a16:creationId xmlns:a16="http://schemas.microsoft.com/office/drawing/2014/main" id="{00DFFFD6-D720-E08F-9B99-C932E27B1B4C}"/>
                </a:ext>
              </a:extLst>
            </p:cNvPr>
            <p:cNvSpPr/>
            <p:nvPr/>
          </p:nvSpPr>
          <p:spPr>
            <a:xfrm>
              <a:off x="947679" y="4172909"/>
              <a:ext cx="9588502" cy="560511"/>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dirty="0"/>
            </a:p>
          </p:txBody>
        </p:sp>
        <p:sp>
          <p:nvSpPr>
            <p:cNvPr id="11" name="矩形 3">
              <a:extLst>
                <a:ext uri="{FF2B5EF4-FFF2-40B4-BE49-F238E27FC236}">
                  <a16:creationId xmlns:a16="http://schemas.microsoft.com/office/drawing/2014/main" id="{B5411DF8-B8EF-1F6C-73FA-F8F95AEF2D05}"/>
                </a:ext>
              </a:extLst>
            </p:cNvPr>
            <p:cNvSpPr>
              <a:spLocks noChangeArrowheads="1"/>
            </p:cNvSpPr>
            <p:nvPr/>
          </p:nvSpPr>
          <p:spPr bwMode="auto">
            <a:xfrm>
              <a:off x="1256236" y="4262421"/>
              <a:ext cx="9362750" cy="40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solidFill>
                    <a:srgbClr val="C00000"/>
                  </a:solidFill>
                  <a:latin typeface="微軟正黑體" panose="020B0604030504040204" pitchFamily="34" charset="-120"/>
                  <a:ea typeface="微軟正黑體" panose="020B0604030504040204" pitchFamily="34" charset="-120"/>
                </a:rPr>
                <a:t>每位學生，一個信封</a:t>
              </a:r>
            </a:p>
          </p:txBody>
        </p:sp>
      </p:grpSp>
    </p:spTree>
    <p:extLst>
      <p:ext uri="{BB962C8B-B14F-4D97-AF65-F5344CB8AC3E}">
        <p14:creationId xmlns:p14="http://schemas.microsoft.com/office/powerpoint/2010/main" val="92116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投影片編號版面配置區 4">
            <a:extLst>
              <a:ext uri="{FF2B5EF4-FFF2-40B4-BE49-F238E27FC236}">
                <a16:creationId xmlns:a16="http://schemas.microsoft.com/office/drawing/2014/main" id="{0CAC9499-C3C5-4E8B-9DC5-2D0F83DBA57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46" name="组合 7">
            <a:extLst>
              <a:ext uri="{FF2B5EF4-FFF2-40B4-BE49-F238E27FC236}">
                <a16:creationId xmlns:a16="http://schemas.microsoft.com/office/drawing/2014/main" id="{ADB71A0C-144E-4B72-B75E-6495035CFCF0}"/>
              </a:ext>
            </a:extLst>
          </p:cNvPr>
          <p:cNvGrpSpPr/>
          <p:nvPr/>
        </p:nvGrpSpPr>
        <p:grpSpPr>
          <a:xfrm>
            <a:off x="6343361" y="4383110"/>
            <a:ext cx="5115214" cy="1360257"/>
            <a:chOff x="0" y="194742"/>
            <a:chExt cx="3222454" cy="1955698"/>
          </a:xfrm>
        </p:grpSpPr>
        <p:sp>
          <p:nvSpPr>
            <p:cNvPr id="47" name="圆角矩形 8">
              <a:extLst>
                <a:ext uri="{FF2B5EF4-FFF2-40B4-BE49-F238E27FC236}">
                  <a16:creationId xmlns:a16="http://schemas.microsoft.com/office/drawing/2014/main" id="{A7711F20-F526-493F-A756-856AB496F6C4}"/>
                </a:ext>
              </a:extLst>
            </p:cNvPr>
            <p:cNvSpPr/>
            <p:nvPr/>
          </p:nvSpPr>
          <p:spPr>
            <a:xfrm>
              <a:off x="173208" y="194742"/>
              <a:ext cx="3049246" cy="1955698"/>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48" name="组合 9">
              <a:extLst>
                <a:ext uri="{FF2B5EF4-FFF2-40B4-BE49-F238E27FC236}">
                  <a16:creationId xmlns:a16="http://schemas.microsoft.com/office/drawing/2014/main" id="{DA7D7002-1EB4-41E9-B157-7F3478521D97}"/>
                </a:ext>
              </a:extLst>
            </p:cNvPr>
            <p:cNvGrpSpPr/>
            <p:nvPr/>
          </p:nvGrpSpPr>
          <p:grpSpPr>
            <a:xfrm>
              <a:off x="0" y="290669"/>
              <a:ext cx="424561" cy="355906"/>
              <a:chOff x="469900" y="728859"/>
              <a:chExt cx="424561" cy="355906"/>
            </a:xfrm>
          </p:grpSpPr>
          <p:sp>
            <p:nvSpPr>
              <p:cNvPr id="49" name="椭圆 10">
                <a:extLst>
                  <a:ext uri="{FF2B5EF4-FFF2-40B4-BE49-F238E27FC236}">
                    <a16:creationId xmlns:a16="http://schemas.microsoft.com/office/drawing/2014/main" id="{195C1A85-0043-4BD6-9BD6-57A5717C3E58}"/>
                  </a:ext>
                </a:extLst>
              </p:cNvPr>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0" name="椭圆 11">
                <a:extLst>
                  <a:ext uri="{FF2B5EF4-FFF2-40B4-BE49-F238E27FC236}">
                    <a16:creationId xmlns:a16="http://schemas.microsoft.com/office/drawing/2014/main" id="{B3F070FF-03AB-42B4-A0D4-BDD1CF7FF14D}"/>
                  </a:ext>
                </a:extLst>
              </p:cNvPr>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1" name="椭圆 12">
                <a:extLst>
                  <a:ext uri="{FF2B5EF4-FFF2-40B4-BE49-F238E27FC236}">
                    <a16:creationId xmlns:a16="http://schemas.microsoft.com/office/drawing/2014/main" id="{62333AC5-8D06-445A-97E1-26266222A841}"/>
                  </a:ext>
                </a:extLst>
              </p:cNvPr>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2" name="椭圆 13">
                <a:extLst>
                  <a:ext uri="{FF2B5EF4-FFF2-40B4-BE49-F238E27FC236}">
                    <a16:creationId xmlns:a16="http://schemas.microsoft.com/office/drawing/2014/main" id="{C83FC3EB-CFBF-45AA-A98D-BDAEF106D045}"/>
                  </a:ext>
                </a:extLst>
              </p:cNvPr>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3" name="圆角矩形 14">
                <a:extLst>
                  <a:ext uri="{FF2B5EF4-FFF2-40B4-BE49-F238E27FC236}">
                    <a16:creationId xmlns:a16="http://schemas.microsoft.com/office/drawing/2014/main" id="{F2D1D617-B6D4-4AC8-904D-D50EC9282CFE}"/>
                  </a:ext>
                </a:extLst>
              </p:cNvPr>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4" name="圆角矩形 15">
                <a:extLst>
                  <a:ext uri="{FF2B5EF4-FFF2-40B4-BE49-F238E27FC236}">
                    <a16:creationId xmlns:a16="http://schemas.microsoft.com/office/drawing/2014/main" id="{5405B24E-969C-473B-BE79-F90AAC7C9A42}"/>
                  </a:ext>
                </a:extLst>
              </p:cNvPr>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5" name="圆角矩形 16">
                <a:extLst>
                  <a:ext uri="{FF2B5EF4-FFF2-40B4-BE49-F238E27FC236}">
                    <a16:creationId xmlns:a16="http://schemas.microsoft.com/office/drawing/2014/main" id="{E0F6E367-BDE5-4224-94AD-7D8849980752}"/>
                  </a:ext>
                </a:extLst>
              </p:cNvPr>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6" name="圆角矩形 17">
                <a:extLst>
                  <a:ext uri="{FF2B5EF4-FFF2-40B4-BE49-F238E27FC236}">
                    <a16:creationId xmlns:a16="http://schemas.microsoft.com/office/drawing/2014/main" id="{064779E7-37D4-499D-A90E-3F20D2CB088C}"/>
                  </a:ext>
                </a:extLst>
              </p:cNvPr>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57" name="矩形 56">
            <a:extLst>
              <a:ext uri="{FF2B5EF4-FFF2-40B4-BE49-F238E27FC236}">
                <a16:creationId xmlns:a16="http://schemas.microsoft.com/office/drawing/2014/main" id="{D72F0384-DBD0-4E7F-BFDD-8540C888F525}"/>
              </a:ext>
            </a:extLst>
          </p:cNvPr>
          <p:cNvSpPr/>
          <p:nvPr/>
        </p:nvSpPr>
        <p:spPr>
          <a:xfrm>
            <a:off x="6571376" y="2429292"/>
            <a:ext cx="2486025" cy="1507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000"/>
              </a:lnSpc>
              <a:defRPr/>
            </a:pPr>
            <a:r>
              <a:rPr lang="zh-TW" altLang="en-US" sz="2250" b="1" dirty="0">
                <a:solidFill>
                  <a:srgbClr val="7030A0"/>
                </a:solidFill>
                <a:latin typeface="微軟正黑體" pitchFamily="34" charset="-120"/>
                <a:ea typeface="微軟正黑體" pitchFamily="34" charset="-120"/>
              </a:rPr>
              <a:t>報名作業費</a:t>
            </a:r>
            <a:endParaRPr lang="en-US" altLang="zh-TW" sz="2250" b="1" dirty="0">
              <a:solidFill>
                <a:srgbClr val="7030A0"/>
              </a:solidFill>
              <a:latin typeface="微軟正黑體" pitchFamily="34" charset="-120"/>
              <a:ea typeface="微軟正黑體" pitchFamily="34" charset="-120"/>
            </a:endParaRPr>
          </a:p>
          <a:p>
            <a:pPr algn="ctr">
              <a:lnSpc>
                <a:spcPts val="2550"/>
              </a:lnSpc>
              <a:defRPr/>
            </a:pPr>
            <a:r>
              <a:rPr lang="en-US" altLang="zh-TW" sz="2000" b="1" dirty="0">
                <a:solidFill>
                  <a:srgbClr val="C00000"/>
                </a:solidFill>
                <a:latin typeface="微軟正黑體" pitchFamily="34" charset="-120"/>
                <a:ea typeface="微軟正黑體" pitchFamily="34" charset="-120"/>
              </a:rPr>
              <a:t>50</a:t>
            </a:r>
            <a:r>
              <a:rPr lang="zh-TW" altLang="en-US" sz="2000" b="1" dirty="0">
                <a:solidFill>
                  <a:srgbClr val="C00000"/>
                </a:solidFill>
                <a:latin typeface="微軟正黑體" pitchFamily="34" charset="-120"/>
                <a:ea typeface="微軟正黑體" pitchFamily="34" charset="-120"/>
              </a:rPr>
              <a:t>元</a:t>
            </a:r>
            <a:r>
              <a:rPr lang="en-US" altLang="zh-TW" sz="2000" b="1" dirty="0">
                <a:solidFill>
                  <a:srgbClr val="C00000"/>
                </a:solidFill>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人 </a:t>
            </a:r>
            <a:r>
              <a:rPr lang="en-US" altLang="zh-TW" sz="2000" b="1" dirty="0">
                <a:solidFill>
                  <a:srgbClr val="C00000"/>
                </a:solidFill>
                <a:latin typeface="微軟正黑體" pitchFamily="34" charset="-120"/>
                <a:ea typeface="微軟正黑體" pitchFamily="34" charset="-120"/>
              </a:rPr>
              <a:t>X</a:t>
            </a:r>
            <a:r>
              <a:rPr lang="zh-TW" altLang="en-US" sz="2000" b="1" dirty="0">
                <a:solidFill>
                  <a:srgbClr val="C00000"/>
                </a:solidFill>
                <a:latin typeface="微軟正黑體" pitchFamily="34" charset="-120"/>
                <a:ea typeface="微軟正黑體" pitchFamily="34" charset="-120"/>
              </a:rPr>
              <a:t> 報名人數</a:t>
            </a:r>
            <a:endParaRPr lang="en-US" altLang="zh-TW" sz="2000" b="1" dirty="0">
              <a:solidFill>
                <a:srgbClr val="C00000"/>
              </a:solidFill>
              <a:latin typeface="微軟正黑體" pitchFamily="34" charset="-120"/>
              <a:ea typeface="微軟正黑體" pitchFamily="34" charset="-120"/>
            </a:endParaRPr>
          </a:p>
          <a:p>
            <a:pPr algn="ctr">
              <a:lnSpc>
                <a:spcPts val="2550"/>
              </a:lnSpc>
              <a:defRPr/>
            </a:pPr>
            <a:r>
              <a:rPr lang="zh-TW" altLang="en-US" sz="1500" b="1" dirty="0">
                <a:solidFill>
                  <a:srgbClr val="0033CC"/>
                </a:solidFill>
                <a:latin typeface="微軟正黑體" pitchFamily="34" charset="-120"/>
                <a:ea typeface="微軟正黑體" pitchFamily="34" charset="-120"/>
              </a:rPr>
              <a:t>（依報名學生人數計算）</a:t>
            </a:r>
          </a:p>
        </p:txBody>
      </p:sp>
      <p:grpSp>
        <p:nvGrpSpPr>
          <p:cNvPr id="58" name="群組 22">
            <a:extLst>
              <a:ext uri="{FF2B5EF4-FFF2-40B4-BE49-F238E27FC236}">
                <a16:creationId xmlns:a16="http://schemas.microsoft.com/office/drawing/2014/main" id="{2FAB5162-70A1-4D5E-95D6-262D6CE2149F}"/>
              </a:ext>
            </a:extLst>
          </p:cNvPr>
          <p:cNvGrpSpPr>
            <a:grpSpLocks/>
          </p:cNvGrpSpPr>
          <p:nvPr/>
        </p:nvGrpSpPr>
        <p:grpSpPr bwMode="auto">
          <a:xfrm>
            <a:off x="800100" y="2095913"/>
            <a:ext cx="4912199" cy="2835447"/>
            <a:chOff x="519112" y="3048000"/>
            <a:chExt cx="4600575" cy="1906208"/>
          </a:xfrm>
        </p:grpSpPr>
        <p:sp>
          <p:nvSpPr>
            <p:cNvPr id="59" name="矩形 58">
              <a:extLst>
                <a:ext uri="{FF2B5EF4-FFF2-40B4-BE49-F238E27FC236}">
                  <a16:creationId xmlns:a16="http://schemas.microsoft.com/office/drawing/2014/main" id="{A40F0B81-3BA4-459C-8EEB-C43B8447946E}"/>
                </a:ext>
              </a:extLst>
            </p:cNvPr>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100" b="1" dirty="0">
                  <a:solidFill>
                    <a:srgbClr val="7030A0"/>
                  </a:solidFill>
                  <a:latin typeface="微軟正黑體" pitchFamily="34" charset="-120"/>
                  <a:ea typeface="微軟正黑體" pitchFamily="34" charset="-120"/>
                </a:rPr>
                <a:t>一般生</a:t>
              </a:r>
              <a:br>
                <a:rPr lang="en-US" altLang="zh-TW" sz="2100" b="1" dirty="0">
                  <a:solidFill>
                    <a:srgbClr val="7030A0"/>
                  </a:solidFill>
                  <a:latin typeface="微軟正黑體" pitchFamily="34" charset="-120"/>
                  <a:ea typeface="微軟正黑體" pitchFamily="34" charset="-120"/>
                </a:rPr>
              </a:br>
              <a:r>
                <a:rPr lang="en-US" altLang="zh-TW" sz="2100" b="1" dirty="0">
                  <a:solidFill>
                    <a:srgbClr val="C00000"/>
                  </a:solidFill>
                  <a:latin typeface="微軟正黑體" pitchFamily="34" charset="-120"/>
                  <a:ea typeface="微軟正黑體" pitchFamily="34" charset="-120"/>
                </a:rPr>
                <a:t>150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p>
          </p:txBody>
        </p:sp>
        <p:sp>
          <p:nvSpPr>
            <p:cNvPr id="60" name="矩形 59">
              <a:extLst>
                <a:ext uri="{FF2B5EF4-FFF2-40B4-BE49-F238E27FC236}">
                  <a16:creationId xmlns:a16="http://schemas.microsoft.com/office/drawing/2014/main" id="{F6A9ECEA-A7FB-4862-9C96-5E0D6A6021F6}"/>
                </a:ext>
              </a:extLst>
            </p:cNvPr>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低收入戶</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檢附在報名期間內有效之「低收入戶證明文件」</a:t>
              </a:r>
              <a:endParaRPr lang="zh-TW" altLang="en-US" sz="1050" b="1" dirty="0">
                <a:solidFill>
                  <a:srgbClr val="0033CC"/>
                </a:solidFill>
                <a:latin typeface="微軟正黑體" pitchFamily="34" charset="-120"/>
                <a:ea typeface="微軟正黑體" pitchFamily="34" charset="-120"/>
              </a:endParaRPr>
            </a:p>
          </p:txBody>
        </p:sp>
        <p:sp>
          <p:nvSpPr>
            <p:cNvPr id="61" name="矩形 60">
              <a:extLst>
                <a:ext uri="{FF2B5EF4-FFF2-40B4-BE49-F238E27FC236}">
                  <a16:creationId xmlns:a16="http://schemas.microsoft.com/office/drawing/2014/main" id="{B5FF4A5A-CF54-4F98-A8FD-9AAB162E0BEA}"/>
                </a:ext>
              </a:extLst>
            </p:cNvPr>
            <p:cNvSpPr/>
            <p:nvPr/>
          </p:nvSpPr>
          <p:spPr>
            <a:xfrm>
              <a:off x="2967037" y="3048000"/>
              <a:ext cx="2152650" cy="914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中低收入戶</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60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檢附在報名期間內有效之「中低收入戶證明文件」</a:t>
              </a:r>
              <a:endParaRPr lang="en-US" altLang="zh-TW" sz="1100" b="1" dirty="0">
                <a:solidFill>
                  <a:srgbClr val="0033CC"/>
                </a:solidFill>
                <a:latin typeface="微軟正黑體" pitchFamily="34" charset="-120"/>
                <a:ea typeface="微軟正黑體" pitchFamily="34" charset="-120"/>
              </a:endParaRPr>
            </a:p>
          </p:txBody>
        </p:sp>
        <p:sp>
          <p:nvSpPr>
            <p:cNvPr id="62" name="矩形 61">
              <a:extLst>
                <a:ext uri="{FF2B5EF4-FFF2-40B4-BE49-F238E27FC236}">
                  <a16:creationId xmlns:a16="http://schemas.microsoft.com/office/drawing/2014/main" id="{214AA96B-1D72-4C2D-A02F-026BE5A5DA44}"/>
                </a:ext>
              </a:extLst>
            </p:cNvPr>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失業戶子女</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檢附在報名期間內有效之「直系血親尊親屬支領失業給付證明文件」</a:t>
              </a:r>
              <a:endParaRPr lang="zh-TW" altLang="en-US" sz="1050" b="1" dirty="0">
                <a:solidFill>
                  <a:srgbClr val="0033CC"/>
                </a:solidFill>
                <a:latin typeface="微軟正黑體" pitchFamily="34" charset="-120"/>
                <a:ea typeface="微軟正黑體" pitchFamily="34" charset="-120"/>
              </a:endParaRPr>
            </a:p>
          </p:txBody>
        </p:sp>
      </p:grpSp>
      <p:sp>
        <p:nvSpPr>
          <p:cNvPr id="63" name="文字方塊 16">
            <a:extLst>
              <a:ext uri="{FF2B5EF4-FFF2-40B4-BE49-F238E27FC236}">
                <a16:creationId xmlns:a16="http://schemas.microsoft.com/office/drawing/2014/main" id="{167E84E8-AD8A-4F83-B0B2-265CCFF94B93}"/>
              </a:ext>
            </a:extLst>
          </p:cNvPr>
          <p:cNvSpPr txBox="1">
            <a:spLocks noChangeArrowheads="1"/>
          </p:cNvSpPr>
          <p:nvPr/>
        </p:nvSpPr>
        <p:spPr bwMode="auto">
          <a:xfrm>
            <a:off x="2145369" y="1301853"/>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64" name="文字方塊 18">
            <a:extLst>
              <a:ext uri="{FF2B5EF4-FFF2-40B4-BE49-F238E27FC236}">
                <a16:creationId xmlns:a16="http://schemas.microsoft.com/office/drawing/2014/main" id="{8111E1E7-AF7D-4F0B-A756-805B3C7B66AD}"/>
              </a:ext>
            </a:extLst>
          </p:cNvPr>
          <p:cNvSpPr txBox="1">
            <a:spLocks noChangeArrowheads="1"/>
          </p:cNvSpPr>
          <p:nvPr/>
        </p:nvSpPr>
        <p:spPr bwMode="auto">
          <a:xfrm>
            <a:off x="9440780" y="1288669"/>
            <a:ext cx="17331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dirty="0">
                <a:latin typeface="微軟正黑體" panose="020B0604030504040204" pitchFamily="34" charset="-120"/>
                <a:ea typeface="微軟正黑體" panose="020B0604030504040204" pitchFamily="34" charset="-120"/>
              </a:rPr>
              <a:t>   </a:t>
            </a:r>
            <a:r>
              <a:rPr lang="zh-TW" altLang="en-US" sz="2100" b="1" dirty="0">
                <a:solidFill>
                  <a:srgbClr val="C00000"/>
                </a:solidFill>
                <a:latin typeface="微軟正黑體" panose="020B0604030504040204" pitchFamily="34" charset="-120"/>
                <a:ea typeface="微軟正黑體" panose="020B0604030504040204" pitchFamily="34" charset="-120"/>
              </a:rPr>
              <a:t>應繳報名費</a:t>
            </a:r>
          </a:p>
        </p:txBody>
      </p:sp>
      <p:sp>
        <p:nvSpPr>
          <p:cNvPr id="65" name="文字方塊 19">
            <a:extLst>
              <a:ext uri="{FF2B5EF4-FFF2-40B4-BE49-F238E27FC236}">
                <a16:creationId xmlns:a16="http://schemas.microsoft.com/office/drawing/2014/main" id="{B5303EE2-A16B-457F-B9E0-4A15D0EA59B6}"/>
              </a:ext>
            </a:extLst>
          </p:cNvPr>
          <p:cNvSpPr txBox="1">
            <a:spLocks noChangeArrowheads="1"/>
          </p:cNvSpPr>
          <p:nvPr/>
        </p:nvSpPr>
        <p:spPr bwMode="auto">
          <a:xfrm>
            <a:off x="5859335" y="2776041"/>
            <a:ext cx="503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6000" dirty="0">
                <a:latin typeface="微軟正黑體" panose="020B0604030504040204" pitchFamily="34" charset="-120"/>
                <a:ea typeface="微軟正黑體" panose="020B0604030504040204" pitchFamily="34" charset="-120"/>
              </a:rPr>
              <a:t>-</a:t>
            </a:r>
            <a:endParaRPr lang="zh-TW" altLang="en-US" sz="6000" dirty="0">
              <a:latin typeface="微軟正黑體" panose="020B0604030504040204" pitchFamily="34" charset="-120"/>
              <a:ea typeface="微軟正黑體" panose="020B0604030504040204" pitchFamily="34" charset="-120"/>
            </a:endParaRPr>
          </a:p>
        </p:txBody>
      </p:sp>
      <p:sp>
        <p:nvSpPr>
          <p:cNvPr id="66" name="文字方塊 20">
            <a:extLst>
              <a:ext uri="{FF2B5EF4-FFF2-40B4-BE49-F238E27FC236}">
                <a16:creationId xmlns:a16="http://schemas.microsoft.com/office/drawing/2014/main" id="{4AE5A487-813F-46E7-9284-2F5F15FF3825}"/>
              </a:ext>
            </a:extLst>
          </p:cNvPr>
          <p:cNvSpPr txBox="1">
            <a:spLocks noChangeArrowheads="1"/>
          </p:cNvSpPr>
          <p:nvPr/>
        </p:nvSpPr>
        <p:spPr bwMode="auto">
          <a:xfrm>
            <a:off x="9132410" y="2931732"/>
            <a:ext cx="6655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750">
                <a:latin typeface="微軟正黑體" panose="020B0604030504040204" pitchFamily="34" charset="-120"/>
                <a:ea typeface="微軟正黑體" panose="020B0604030504040204" pitchFamily="34" charset="-120"/>
              </a:rPr>
              <a:t>＝</a:t>
            </a:r>
          </a:p>
        </p:txBody>
      </p:sp>
      <p:sp>
        <p:nvSpPr>
          <p:cNvPr id="67" name="文字方塊 23">
            <a:extLst>
              <a:ext uri="{FF2B5EF4-FFF2-40B4-BE49-F238E27FC236}">
                <a16:creationId xmlns:a16="http://schemas.microsoft.com/office/drawing/2014/main" id="{2F38FBD5-EB90-42B2-8162-2896BDF80A48}"/>
              </a:ext>
            </a:extLst>
          </p:cNvPr>
          <p:cNvSpPr txBox="1">
            <a:spLocks noChangeArrowheads="1"/>
          </p:cNvSpPr>
          <p:nvPr/>
        </p:nvSpPr>
        <p:spPr bwMode="auto">
          <a:xfrm>
            <a:off x="6794965" y="1274938"/>
            <a:ext cx="20697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國中學校作業費</a:t>
            </a:r>
          </a:p>
        </p:txBody>
      </p:sp>
      <p:sp>
        <p:nvSpPr>
          <p:cNvPr id="68" name="矩形 67">
            <a:extLst>
              <a:ext uri="{FF2B5EF4-FFF2-40B4-BE49-F238E27FC236}">
                <a16:creationId xmlns:a16="http://schemas.microsoft.com/office/drawing/2014/main" id="{0703EF41-5834-4A91-A169-73E0851A96EC}"/>
              </a:ext>
            </a:extLst>
          </p:cNvPr>
          <p:cNvSpPr/>
          <p:nvPr/>
        </p:nvSpPr>
        <p:spPr>
          <a:xfrm>
            <a:off x="9663426" y="2418577"/>
            <a:ext cx="1435894" cy="152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000"/>
              </a:lnSpc>
              <a:defRPr/>
            </a:pPr>
            <a:r>
              <a:rPr lang="zh-TW" altLang="en-US" sz="2250" b="1" dirty="0">
                <a:solidFill>
                  <a:srgbClr val="0033CC"/>
                </a:solidFill>
                <a:latin typeface="微軟正黑體" pitchFamily="34" charset="-120"/>
                <a:ea typeface="微軟正黑體" pitchFamily="34" charset="-120"/>
              </a:rPr>
              <a:t>國中集體報名費</a:t>
            </a:r>
            <a:endParaRPr lang="en-US" altLang="zh-TW" sz="2250" b="1" dirty="0">
              <a:solidFill>
                <a:srgbClr val="0033CC"/>
              </a:solidFill>
              <a:latin typeface="微軟正黑體" pitchFamily="34" charset="-120"/>
              <a:ea typeface="微軟正黑體" pitchFamily="34" charset="-120"/>
            </a:endParaRPr>
          </a:p>
        </p:txBody>
      </p:sp>
      <p:sp>
        <p:nvSpPr>
          <p:cNvPr id="69" name="左中括弧 68">
            <a:extLst>
              <a:ext uri="{FF2B5EF4-FFF2-40B4-BE49-F238E27FC236}">
                <a16:creationId xmlns:a16="http://schemas.microsoft.com/office/drawing/2014/main" id="{98F9EE3D-0ABD-4FCE-84BB-D35EAD4E5B35}"/>
              </a:ext>
            </a:extLst>
          </p:cNvPr>
          <p:cNvSpPr/>
          <p:nvPr/>
        </p:nvSpPr>
        <p:spPr>
          <a:xfrm rot="5400000">
            <a:off x="3123188" y="-592412"/>
            <a:ext cx="271512" cy="4883788"/>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0" name="左中括弧 69">
            <a:extLst>
              <a:ext uri="{FF2B5EF4-FFF2-40B4-BE49-F238E27FC236}">
                <a16:creationId xmlns:a16="http://schemas.microsoft.com/office/drawing/2014/main" id="{BD6F7550-247E-4F26-A54D-306E5EE56B1E}"/>
              </a:ext>
            </a:extLst>
          </p:cNvPr>
          <p:cNvSpPr/>
          <p:nvPr/>
        </p:nvSpPr>
        <p:spPr>
          <a:xfrm rot="5400000">
            <a:off x="7689966" y="543937"/>
            <a:ext cx="279794" cy="26193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1" name="左中括弧 70">
            <a:extLst>
              <a:ext uri="{FF2B5EF4-FFF2-40B4-BE49-F238E27FC236}">
                <a16:creationId xmlns:a16="http://schemas.microsoft.com/office/drawing/2014/main" id="{722C4909-DEE0-419C-8E3A-B58966F2BAF7}"/>
              </a:ext>
            </a:extLst>
          </p:cNvPr>
          <p:cNvSpPr/>
          <p:nvPr/>
        </p:nvSpPr>
        <p:spPr>
          <a:xfrm rot="5400000">
            <a:off x="10251569" y="1133864"/>
            <a:ext cx="271512" cy="14478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2" name="內容版面配置區 2">
            <a:extLst>
              <a:ext uri="{FF2B5EF4-FFF2-40B4-BE49-F238E27FC236}">
                <a16:creationId xmlns:a16="http://schemas.microsoft.com/office/drawing/2014/main" id="{4E8E2B2D-0198-4E2C-AD3F-6CD1B16B32D3}"/>
              </a:ext>
            </a:extLst>
          </p:cNvPr>
          <p:cNvSpPr>
            <a:spLocks noGrp="1"/>
          </p:cNvSpPr>
          <p:nvPr>
            <p:ph idx="1"/>
          </p:nvPr>
        </p:nvSpPr>
        <p:spPr>
          <a:xfrm>
            <a:off x="7013642" y="4468775"/>
            <a:ext cx="4283008" cy="1433046"/>
          </a:xfrm>
        </p:spPr>
        <p:txBody>
          <a:bodyPr rtlCol="0">
            <a:noAutofit/>
          </a:bodyPr>
          <a:lstStyle/>
          <a:p>
            <a:pPr marL="0" algn="just">
              <a:buNone/>
              <a:defRPr/>
            </a:pPr>
            <a:r>
              <a:rPr lang="zh-TW" altLang="en-US" sz="2000" b="1" dirty="0">
                <a:latin typeface="微軟正黑體" pitchFamily="34" charset="-120"/>
                <a:ea typeface="微軟正黑體" pitchFamily="34" charset="-120"/>
              </a:rPr>
              <a:t>國中學校老師於集體報名系統上傳報名資料後，系統可下載「</a:t>
            </a:r>
            <a:r>
              <a:rPr lang="zh-TW" altLang="en-US" sz="2000" b="1" dirty="0">
                <a:solidFill>
                  <a:srgbClr val="C00000"/>
                </a:solidFill>
                <a:highlight>
                  <a:srgbClr val="FFCF9F"/>
                </a:highlight>
                <a:latin typeface="微軟正黑體" pitchFamily="34" charset="-120"/>
                <a:ea typeface="微軟正黑體" pitchFamily="34" charset="-120"/>
              </a:rPr>
              <a:t>報名資料檢核表</a:t>
            </a:r>
            <a:r>
              <a:rPr lang="zh-TW" altLang="en-US" sz="2000" b="1" dirty="0">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確認報名人數及繳費金額</a:t>
            </a:r>
            <a:r>
              <a:rPr lang="zh-TW" altLang="en-US" sz="2000" b="1" dirty="0">
                <a:latin typeface="微軟正黑體" pitchFamily="34" charset="-120"/>
                <a:ea typeface="微軟正黑體" pitchFamily="34" charset="-120"/>
              </a:rPr>
              <a:t>後，再點選</a:t>
            </a:r>
            <a:r>
              <a:rPr lang="zh-TW" altLang="en-US" sz="2000" b="1" dirty="0">
                <a:solidFill>
                  <a:srgbClr val="C00000"/>
                </a:solidFill>
                <a:latin typeface="微軟正黑體" pitchFamily="34" charset="-120"/>
                <a:ea typeface="微軟正黑體" pitchFamily="34" charset="-120"/>
              </a:rPr>
              <a:t>報名資料確認送出</a:t>
            </a:r>
            <a:r>
              <a:rPr lang="zh-TW" altLang="en-US" sz="2000" b="1" dirty="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p:txBody>
      </p:sp>
      <p:grpSp>
        <p:nvGrpSpPr>
          <p:cNvPr id="2" name="群組 1">
            <a:extLst>
              <a:ext uri="{FF2B5EF4-FFF2-40B4-BE49-F238E27FC236}">
                <a16:creationId xmlns:a16="http://schemas.microsoft.com/office/drawing/2014/main" id="{09C7B436-90DF-3277-5C93-CC56A32C3E88}"/>
              </a:ext>
            </a:extLst>
          </p:cNvPr>
          <p:cNvGrpSpPr/>
          <p:nvPr/>
        </p:nvGrpSpPr>
        <p:grpSpPr>
          <a:xfrm>
            <a:off x="511291" y="173432"/>
            <a:ext cx="10075009" cy="545101"/>
            <a:chOff x="511292" y="173432"/>
            <a:chExt cx="8755256" cy="545101"/>
          </a:xfrm>
        </p:grpSpPr>
        <p:sp>
          <p:nvSpPr>
            <p:cNvPr id="3" name="標題 1">
              <a:extLst>
                <a:ext uri="{FF2B5EF4-FFF2-40B4-BE49-F238E27FC236}">
                  <a16:creationId xmlns:a16="http://schemas.microsoft.com/office/drawing/2014/main" id="{CEDE4F4F-C990-4F96-F0F6-F9BD6B43ABF8}"/>
                </a:ext>
              </a:extLst>
            </p:cNvPr>
            <p:cNvSpPr txBox="1">
              <a:spLocks/>
            </p:cNvSpPr>
            <p:nvPr/>
          </p:nvSpPr>
          <p:spPr bwMode="auto">
            <a:xfrm>
              <a:off x="511292" y="258945"/>
              <a:ext cx="875525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385723"/>
                  </a:solidFill>
                  <a:latin typeface="微軟正黑體" panose="020B0604030504040204" pitchFamily="34" charset="-120"/>
                  <a:ea typeface="微軟正黑體" panose="020B0604030504040204" pitchFamily="34" charset="-120"/>
                </a:rPr>
                <a:t>陸</a:t>
              </a:r>
              <a:r>
                <a:rPr lang="zh-TW" altLang="en-US" sz="3000" b="1" dirty="0">
                  <a:solidFill>
                    <a:srgbClr val="385723"/>
                  </a:solidFill>
                  <a:latin typeface="微軟正黑體" panose="020B0604030504040204" pitchFamily="34" charset="-120"/>
                  <a:ea typeface="微軟正黑體" panose="020B0604030504040204" pitchFamily="34" charset="-120"/>
                </a:rPr>
                <a:t>、</a:t>
              </a:r>
              <a:r>
                <a:rPr lang="zh-TW" altLang="en-US" sz="3000" b="1" dirty="0">
                  <a:solidFill>
                    <a:schemeClr val="accent6">
                      <a:lumMod val="50000"/>
                    </a:schemeClr>
                  </a:solidFill>
                  <a:latin typeface="微軟正黑體" panose="020B0604030504040204" pitchFamily="34" charset="-120"/>
                  <a:ea typeface="微軟正黑體" panose="020B0604030504040204" pitchFamily="34" charset="-120"/>
                </a:rPr>
                <a:t>五專完免</a:t>
              </a:r>
              <a:r>
                <a:rPr lang="zh-TW" altLang="en-US" sz="3000" b="1" dirty="0">
                  <a:solidFill>
                    <a:srgbClr val="385723"/>
                  </a:solidFill>
                  <a:latin typeface="微軟正黑體" panose="020B0604030504040204" pitchFamily="34" charset="-120"/>
                  <a:ea typeface="微軟正黑體" panose="020B0604030504040204" pitchFamily="34" charset="-120"/>
                </a:rPr>
                <a:t>報名作業</a:t>
              </a:r>
              <a:r>
                <a:rPr lang="en-US" altLang="zh-TW" sz="3000" b="1" dirty="0">
                  <a:solidFill>
                    <a:srgbClr val="385723"/>
                  </a:solidFill>
                  <a:latin typeface="微軟正黑體" panose="020B0604030504040204" pitchFamily="34" charset="-120"/>
                  <a:ea typeface="微軟正黑體" panose="020B0604030504040204" pitchFamily="34" charset="-120"/>
                </a:rPr>
                <a:t>-</a:t>
              </a:r>
              <a:r>
                <a:rPr lang="zh-TW" altLang="en-US" sz="2800" b="1" dirty="0">
                  <a:solidFill>
                    <a:srgbClr val="385723"/>
                  </a:solidFill>
                  <a:latin typeface="微軟正黑體" panose="020B0604030504040204" pitchFamily="34" charset="-120"/>
                  <a:ea typeface="微軟正黑體" panose="020B0604030504040204" pitchFamily="34" charset="-120"/>
                </a:rPr>
                <a:t>報名費繳交說明</a:t>
              </a:r>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a:t>
              </a:r>
              <a:r>
                <a:rPr lang="en-US" altLang="zh-TW" sz="3200" b="1" dirty="0">
                  <a:solidFill>
                    <a:schemeClr val="accent6">
                      <a:lumMod val="50000"/>
                    </a:schemeClr>
                  </a:solidFill>
                  <a:latin typeface="微軟正黑體" panose="020B0604030504040204" pitchFamily="34" charset="-120"/>
                  <a:ea typeface="微軟正黑體" panose="020B0604030504040204" pitchFamily="34" charset="-120"/>
                </a:rPr>
                <a:t>2/2</a:t>
              </a:r>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3000" dirty="0">
                <a:solidFill>
                  <a:srgbClr val="385723"/>
                </a:solidFill>
                <a:latin typeface="微軟正黑體" panose="020B0604030504040204" pitchFamily="34" charset="-120"/>
                <a:ea typeface="微軟正黑體" panose="020B0604030504040204" pitchFamily="34" charset="-120"/>
              </a:endParaRPr>
            </a:p>
          </p:txBody>
        </p:sp>
        <p:cxnSp>
          <p:nvCxnSpPr>
            <p:cNvPr id="4" name="直接连接符 42">
              <a:extLst>
                <a:ext uri="{FF2B5EF4-FFF2-40B4-BE49-F238E27FC236}">
                  <a16:creationId xmlns:a16="http://schemas.microsoft.com/office/drawing/2014/main" id="{4DAEAD1D-4E77-730B-834A-D5D14F0C240B}"/>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reeform 6">
              <a:extLst>
                <a:ext uri="{FF2B5EF4-FFF2-40B4-BE49-F238E27FC236}">
                  <a16:creationId xmlns:a16="http://schemas.microsoft.com/office/drawing/2014/main" id="{DC0E83B5-5016-39B8-0100-DC51887D0E3D}"/>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9322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4">
            <a:extLst>
              <a:ext uri="{FF2B5EF4-FFF2-40B4-BE49-F238E27FC236}">
                <a16:creationId xmlns:a16="http://schemas.microsoft.com/office/drawing/2014/main" id="{04F2DE86-A676-4885-BD68-871241A230A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3D127F9E-1F3D-4919-AAE4-1A2C6B5F0CAC}"/>
              </a:ext>
            </a:extLst>
          </p:cNvPr>
          <p:cNvGraphicFramePr>
            <a:graphicFrameLocks noGrp="1"/>
          </p:cNvGraphicFramePr>
          <p:nvPr/>
        </p:nvGraphicFramePr>
        <p:xfrm>
          <a:off x="1595999" y="1422997"/>
          <a:ext cx="9000002" cy="4680001"/>
        </p:xfrm>
        <a:graphic>
          <a:graphicData uri="http://schemas.openxmlformats.org/drawingml/2006/table">
            <a:tbl>
              <a:tblPr firstRow="1" bandRow="1">
                <a:tableStyleId>{00A15C55-8517-42AA-B614-E9B94910E393}</a:tableStyleId>
              </a:tblPr>
              <a:tblGrid>
                <a:gridCol w="1499624">
                  <a:extLst>
                    <a:ext uri="{9D8B030D-6E8A-4147-A177-3AD203B41FA5}">
                      <a16:colId xmlns:a16="http://schemas.microsoft.com/office/drawing/2014/main" val="534659036"/>
                    </a:ext>
                  </a:extLst>
                </a:gridCol>
                <a:gridCol w="1066800">
                  <a:extLst>
                    <a:ext uri="{9D8B030D-6E8A-4147-A177-3AD203B41FA5}">
                      <a16:colId xmlns:a16="http://schemas.microsoft.com/office/drawing/2014/main" val="3464380139"/>
                    </a:ext>
                  </a:extLst>
                </a:gridCol>
                <a:gridCol w="852488">
                  <a:extLst>
                    <a:ext uri="{9D8B030D-6E8A-4147-A177-3AD203B41FA5}">
                      <a16:colId xmlns:a16="http://schemas.microsoft.com/office/drawing/2014/main" val="3150334273"/>
                    </a:ext>
                  </a:extLst>
                </a:gridCol>
                <a:gridCol w="852488">
                  <a:extLst>
                    <a:ext uri="{9D8B030D-6E8A-4147-A177-3AD203B41FA5}">
                      <a16:colId xmlns:a16="http://schemas.microsoft.com/office/drawing/2014/main" val="897211523"/>
                    </a:ext>
                  </a:extLst>
                </a:gridCol>
                <a:gridCol w="4728602">
                  <a:extLst>
                    <a:ext uri="{9D8B030D-6E8A-4147-A177-3AD203B41FA5}">
                      <a16:colId xmlns:a16="http://schemas.microsoft.com/office/drawing/2014/main" val="477924826"/>
                    </a:ext>
                  </a:extLst>
                </a:gridCol>
              </a:tblGrid>
              <a:tr h="397909">
                <a:tc>
                  <a:txBody>
                    <a:bodyPr/>
                    <a:lstStyle/>
                    <a:p>
                      <a:pPr algn="ctr">
                        <a:lnSpc>
                          <a:spcPct val="100000"/>
                        </a:lnSpc>
                      </a:pPr>
                      <a:r>
                        <a:rPr lang="zh-TW" altLang="en-US" sz="1600" dirty="0">
                          <a:solidFill>
                            <a:schemeClr val="bg1"/>
                          </a:solidFill>
                          <a:latin typeface="微軟正黑體" panose="020B0604030504040204" pitchFamily="34" charset="-120"/>
                          <a:ea typeface="微軟正黑體" panose="020B0604030504040204" pitchFamily="34" charset="-120"/>
                        </a:rPr>
                        <a:t>積分採計項目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913B"/>
                    </a:solidFill>
                  </a:tcPr>
                </a:tc>
                <a:tc>
                  <a:txBody>
                    <a:bodyPr/>
                    <a:lstStyle/>
                    <a:p>
                      <a:pPr algn="ctr">
                        <a:lnSpc>
                          <a:spcPct val="100000"/>
                        </a:lnSpc>
                      </a:pPr>
                      <a:r>
                        <a:rPr lang="zh-TW" altLang="en-US" sz="1600" dirty="0">
                          <a:solidFill>
                            <a:schemeClr val="bg1"/>
                          </a:solidFill>
                          <a:latin typeface="微軟正黑體" panose="020B0604030504040204" pitchFamily="34" charset="-120"/>
                          <a:ea typeface="微軟正黑體" panose="020B0604030504040204" pitchFamily="34" charset="-120"/>
                        </a:rPr>
                        <a:t>積分上限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913B"/>
                    </a:solidFill>
                  </a:tcPr>
                </a:tc>
                <a:tc gridSpan="2">
                  <a:txBody>
                    <a:bodyPr/>
                    <a:lstStyle/>
                    <a:p>
                      <a:pPr algn="ctr">
                        <a:lnSpc>
                          <a:spcPct val="100000"/>
                        </a:lnSpc>
                      </a:pPr>
                      <a:r>
                        <a:rPr lang="zh-TW" altLang="en-US" sz="1600" dirty="0">
                          <a:solidFill>
                            <a:schemeClr val="bg1"/>
                          </a:solidFill>
                          <a:latin typeface="微軟正黑體" panose="020B0604030504040204" pitchFamily="34" charset="-120"/>
                          <a:ea typeface="微軟正黑體" panose="020B0604030504040204" pitchFamily="34" charset="-120"/>
                        </a:rPr>
                        <a:t>積分計算方式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913B"/>
                    </a:solidFill>
                  </a:tcPr>
                </a:tc>
                <a:tc hMerge="1">
                  <a:txBody>
                    <a:bodyPr/>
                    <a:lstStyle/>
                    <a:p>
                      <a:endParaRPr lang="zh-TW" altLang="en-US"/>
                    </a:p>
                  </a:txBody>
                  <a:tcPr/>
                </a:tc>
                <a:tc>
                  <a:txBody>
                    <a:bodyPr/>
                    <a:lstStyle/>
                    <a:p>
                      <a:pPr algn="ctr">
                        <a:lnSpc>
                          <a:spcPct val="100000"/>
                        </a:lnSpc>
                      </a:pPr>
                      <a:r>
                        <a:rPr lang="zh-TW" altLang="en-US" sz="1600" dirty="0">
                          <a:solidFill>
                            <a:schemeClr val="bg1"/>
                          </a:solidFill>
                          <a:latin typeface="微軟正黑體" panose="020B0604030504040204" pitchFamily="34" charset="-120"/>
                          <a:ea typeface="微軟正黑體" panose="020B0604030504040204" pitchFamily="34" charset="-120"/>
                        </a:rPr>
                        <a:t>積分採計項目說明</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913B"/>
                    </a:solidFill>
                  </a:tcPr>
                </a:tc>
                <a:extLst>
                  <a:ext uri="{0D108BD9-81ED-4DB2-BD59-A6C34878D82A}">
                    <a16:rowId xmlns:a16="http://schemas.microsoft.com/office/drawing/2014/main" val="746439952"/>
                  </a:ext>
                </a:extLst>
              </a:tr>
              <a:tr h="1053002">
                <a:tc rowSpan="2">
                  <a:txBody>
                    <a:bodyPr/>
                    <a:lstStyle/>
                    <a:p>
                      <a:pPr marL="0" indent="0" algn="ctr">
                        <a:lnSpc>
                          <a:spcPct val="100000"/>
                        </a:lnSpc>
                      </a:pPr>
                      <a:r>
                        <a:rPr lang="zh-TW" altLang="en-US" sz="1500" b="1" dirty="0">
                          <a:latin typeface="微軟正黑體" panose="020B0604030504040204" pitchFamily="34" charset="-120"/>
                          <a:ea typeface="微軟正黑體" panose="020B0604030504040204" pitchFamily="34" charset="-120"/>
                        </a:rPr>
                        <a:t>多元學習表現</a:t>
                      </a:r>
                      <a:endParaRPr lang="en-US" altLang="zh-TW" sz="1500" b="1" dirty="0">
                        <a:latin typeface="微軟正黑體" panose="020B0604030504040204" pitchFamily="34" charset="-120"/>
                        <a:ea typeface="微軟正黑體" panose="020B0604030504040204" pitchFamily="34" charset="-120"/>
                      </a:endParaRPr>
                    </a:p>
                    <a:p>
                      <a:pPr marL="0" indent="0" algn="ctr">
                        <a:lnSpc>
                          <a:spcPct val="100000"/>
                        </a:lnSpc>
                      </a:pPr>
                      <a:r>
                        <a:rPr lang="zh-TW" altLang="en-US" sz="1500" b="1" dirty="0">
                          <a:latin typeface="微軟正黑體" panose="020B0604030504040204" pitchFamily="34" charset="-120"/>
                          <a:ea typeface="微軟正黑體" panose="020B0604030504040204" pitchFamily="34" charset="-120"/>
                        </a:rPr>
                        <a:t>服務學習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15</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zh-TW" altLang="en-US" sz="1300" b="1" dirty="0">
                          <a:solidFill>
                            <a:srgbClr val="FF0000"/>
                          </a:solidFill>
                          <a:latin typeface="微軟正黑體" panose="020B0604030504040204" pitchFamily="34" charset="-120"/>
                          <a:ea typeface="微軟正黑體" panose="020B0604030504040204" pitchFamily="34" charset="-120"/>
                        </a:rPr>
                        <a:t>每</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學期</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300" dirty="0">
                          <a:latin typeface="微軟正黑體" panose="020B0604030504040204" pitchFamily="34" charset="-120"/>
                          <a:ea typeface="微軟正黑體" panose="020B0604030504040204" pitchFamily="34" charset="-120"/>
                        </a:rPr>
                        <a:t>擔任班級幹部、小老師或社團幹部任滿一學期得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。同一學期同時擔任班級幹部、小老師或社團幹部，仍以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採計。</a:t>
                      </a:r>
                    </a:p>
                    <a:p>
                      <a:pPr marL="180000" lvl="0" indent="-180000" algn="l">
                        <a:lnSpc>
                          <a:spcPct val="100000"/>
                        </a:lnSpc>
                        <a:buFont typeface="+mj-lt"/>
                        <a:buAutoNum type="arabicPeriod"/>
                      </a:pPr>
                      <a:r>
                        <a:rPr lang="zh-TW" altLang="en-US" sz="1300" b="0" dirty="0">
                          <a:solidFill>
                            <a:schemeClr val="tx1"/>
                          </a:solidFill>
                          <a:latin typeface="微軟正黑體" panose="020B0604030504040204" pitchFamily="34" charset="-120"/>
                          <a:ea typeface="微軟正黑體" panose="020B0604030504040204" pitchFamily="34" charset="-120"/>
                        </a:rPr>
                        <a:t>班級、社團幹部除副班長、副社長，其於副級幹部皆不採計。</a:t>
                      </a:r>
                      <a:endParaRPr lang="en-US" altLang="zh-TW" sz="1300" b="0" dirty="0">
                        <a:solidFill>
                          <a:schemeClr val="tx1"/>
                        </a:solidFill>
                        <a:latin typeface="微軟正黑體" panose="020B0604030504040204" pitchFamily="34" charset="-120"/>
                        <a:ea typeface="微軟正黑體" panose="020B0604030504040204" pitchFamily="34" charset="-120"/>
                      </a:endParaRPr>
                    </a:p>
                    <a:p>
                      <a:pPr marL="0" lvl="0" indent="0" algn="l">
                        <a:lnSpc>
                          <a:spcPct val="100000"/>
                        </a:lnSpc>
                        <a:buFont typeface="+mj-lt"/>
                        <a:buNone/>
                      </a:pP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115.4.27</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endParaRPr lang="zh-TW" altLang="en-US" sz="1300" b="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551228"/>
                  </a:ext>
                </a:extLst>
              </a:tr>
              <a:tr h="1053002">
                <a:tc vMerge="1">
                  <a:txBody>
                    <a:bodyPr/>
                    <a:lstStyle/>
                    <a:p>
                      <a:endParaRPr lang="zh-TW" altLang="en-US"/>
                    </a:p>
                  </a:txBody>
                  <a:tcPr/>
                </a:tc>
                <a:tc vMerge="1">
                  <a:txBody>
                    <a:bodyPr/>
                    <a:lstStyle/>
                    <a:p>
                      <a:endParaRPr lang="zh-TW" altLang="en-US"/>
                    </a:p>
                  </a:txBody>
                  <a:tcPr/>
                </a:tc>
                <a:tc>
                  <a:txBody>
                    <a:bodyPr/>
                    <a:lstStyle/>
                    <a:p>
                      <a:pPr algn="ctr">
                        <a:lnSpc>
                          <a:spcPct val="100000"/>
                        </a:lnSpc>
                      </a:pPr>
                      <a:r>
                        <a:rPr lang="en-US" altLang="zh-TW" sz="1300" b="1" dirty="0">
                          <a:solidFill>
                            <a:srgbClr val="FF0000"/>
                          </a:solidFill>
                          <a:latin typeface="微軟正黑體" panose="020B0604030504040204" pitchFamily="34" charset="-120"/>
                          <a:ea typeface="微軟正黑體" panose="020B0604030504040204" pitchFamily="34" charset="-120"/>
                        </a:rPr>
                        <a:t>0.5</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zh-TW" altLang="en-US" sz="1300" b="1" dirty="0">
                          <a:solidFill>
                            <a:srgbClr val="FF0000"/>
                          </a:solidFill>
                          <a:latin typeface="微軟正黑體" panose="020B0604030504040204" pitchFamily="34" charset="-120"/>
                          <a:ea typeface="微軟正黑體" panose="020B0604030504040204" pitchFamily="34" charset="-120"/>
                        </a:rPr>
                        <a:t>每</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小時</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參加校內服務學習課程及活動，或於校外參加志工服務或社區服務，每滿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小時</a:t>
                      </a:r>
                      <a:r>
                        <a:rPr lang="zh-TW" altLang="en-US" sz="1300" dirty="0">
                          <a:highlight>
                            <a:srgbClr val="FFCF9F"/>
                          </a:highlight>
                          <a:latin typeface="微軟正黑體" panose="020B0604030504040204" pitchFamily="34" charset="-120"/>
                          <a:ea typeface="微軟正黑體" panose="020B0604030504040204" pitchFamily="34" charset="-120"/>
                        </a:rPr>
                        <a:t>得 </a:t>
                      </a:r>
                      <a:r>
                        <a:rPr lang="en-US" altLang="zh-TW" sz="1300" b="1" dirty="0">
                          <a:solidFill>
                            <a:srgbClr val="FF0000"/>
                          </a:solidFill>
                          <a:highlight>
                            <a:srgbClr val="FFCF9F"/>
                          </a:highlight>
                          <a:latin typeface="微軟正黑體" panose="020B0604030504040204" pitchFamily="34" charset="-120"/>
                          <a:ea typeface="微軟正黑體" panose="020B0604030504040204" pitchFamily="34" charset="-120"/>
                        </a:rPr>
                        <a:t>0.5 </a:t>
                      </a:r>
                      <a:r>
                        <a:rPr lang="zh-TW" altLang="en-US" sz="1300" b="1" dirty="0">
                          <a:solidFill>
                            <a:srgbClr val="FF0000"/>
                          </a:solidFill>
                          <a:highlight>
                            <a:srgbClr val="FFCF9F"/>
                          </a:highlight>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algn="l">
                        <a:lnSpc>
                          <a:spcPct val="100000"/>
                        </a:lnSpc>
                      </a:pP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115.4.27</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1493566"/>
                  </a:ext>
                </a:extLst>
              </a:tr>
              <a:tr h="655570">
                <a:tc>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均衡學習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5C1"/>
                    </a:solidFill>
                  </a:tcPr>
                </a:tc>
                <a:tc>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28</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5C1"/>
                    </a:solidFill>
                  </a:tcPr>
                </a:tc>
                <a:tc>
                  <a:txBody>
                    <a:bodyPr/>
                    <a:lstStyle/>
                    <a:p>
                      <a:pPr algn="ctr">
                        <a:lnSpc>
                          <a:spcPct val="100000"/>
                        </a:lnSpc>
                      </a:pPr>
                      <a:r>
                        <a:rPr lang="en-US" altLang="zh-TW" sz="1300" b="1" dirty="0">
                          <a:solidFill>
                            <a:srgbClr val="FF0000"/>
                          </a:solidFill>
                          <a:latin typeface="微軟正黑體" panose="020B0604030504040204" pitchFamily="34" charset="-120"/>
                          <a:ea typeface="微軟正黑體" panose="020B0604030504040204" pitchFamily="34" charset="-120"/>
                        </a:rPr>
                        <a:t>7</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5C1"/>
                    </a:solidFill>
                  </a:tcPr>
                </a:tc>
                <a:tc>
                  <a:txBody>
                    <a:bodyPr/>
                    <a:lstStyle/>
                    <a:p>
                      <a:pPr algn="ctr">
                        <a:lnSpc>
                          <a:spcPct val="100000"/>
                        </a:lnSpc>
                      </a:pPr>
                      <a:r>
                        <a:rPr lang="zh-TW" altLang="en-US" sz="1300" b="1" dirty="0">
                          <a:solidFill>
                            <a:srgbClr val="FF0000"/>
                          </a:solidFill>
                          <a:latin typeface="微軟正黑體" panose="020B0604030504040204" pitchFamily="34" charset="-120"/>
                          <a:ea typeface="微軟正黑體" panose="020B0604030504040204" pitchFamily="34" charset="-120"/>
                        </a:rPr>
                        <a:t>符合一個</a:t>
                      </a:r>
                      <a:endParaRPr lang="en-US" altLang="zh-TW" sz="1300" b="1" dirty="0">
                        <a:solidFill>
                          <a:srgbClr val="FF0000"/>
                        </a:solidFill>
                        <a:latin typeface="微軟正黑體" panose="020B0604030504040204" pitchFamily="34" charset="-120"/>
                        <a:ea typeface="微軟正黑體" panose="020B0604030504040204" pitchFamily="34" charset="-120"/>
                      </a:endParaRPr>
                    </a:p>
                    <a:p>
                      <a:pPr algn="ctr">
                        <a:lnSpc>
                          <a:spcPct val="100000"/>
                        </a:lnSpc>
                      </a:pPr>
                      <a:r>
                        <a:rPr lang="zh-TW" altLang="en-US" sz="1300" b="1" dirty="0">
                          <a:solidFill>
                            <a:srgbClr val="FF0000"/>
                          </a:solidFill>
                          <a:latin typeface="微軟正黑體" panose="020B0604030504040204" pitchFamily="34" charset="-120"/>
                          <a:ea typeface="微軟正黑體" panose="020B0604030504040204" pitchFamily="34" charset="-120"/>
                        </a:rPr>
                        <a:t>領域</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5C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健康與體育、藝術（或藝術與人文）、綜合、科技：</a:t>
                      </a:r>
                      <a:r>
                        <a:rPr lang="en-US" altLang="zh-TW" sz="1300" dirty="0">
                          <a:latin typeface="微軟正黑體" panose="020B0604030504040204" pitchFamily="34" charset="-120"/>
                          <a:ea typeface="微軟正黑體" panose="020B0604030504040204" pitchFamily="34" charset="-120"/>
                        </a:rPr>
                        <a:t>7</a:t>
                      </a:r>
                      <a:r>
                        <a:rPr lang="zh-TW" altLang="en-US" sz="1300" dirty="0">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領域 （五學期平均成績及格）</a:t>
                      </a:r>
                      <a:r>
                        <a:rPr lang="zh-TW" altLang="en-US" sz="1300" b="1" dirty="0">
                          <a:solidFill>
                            <a:srgbClr val="FF0000"/>
                          </a:solidFill>
                          <a:latin typeface="微軟正黑體" panose="020B0604030504040204" pitchFamily="34" charset="-120"/>
                          <a:ea typeface="微軟正黑體" panose="020B0604030504040204" pitchFamily="34" charset="-120"/>
                        </a:rPr>
                        <a:t> （平均成績小數點</a:t>
                      </a:r>
                      <a:r>
                        <a:rPr kumimoji="0" lang="zh-TW" altLang="en-US" sz="13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以後</a:t>
                      </a:r>
                      <a:r>
                        <a:rPr lang="zh-TW" altLang="en-US" sz="1300" b="1" dirty="0">
                          <a:solidFill>
                            <a:srgbClr val="FF0000"/>
                          </a:solidFill>
                          <a:latin typeface="微軟正黑體" panose="020B0604030504040204" pitchFamily="34" charset="-120"/>
                          <a:ea typeface="微軟正黑體" panose="020B0604030504040204" pitchFamily="34" charset="-120"/>
                        </a:rPr>
                        <a:t>無條件捨去）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5C1"/>
                    </a:solidFill>
                  </a:tcPr>
                </a:tc>
                <a:extLst>
                  <a:ext uri="{0D108BD9-81ED-4DB2-BD59-A6C34878D82A}">
                    <a16:rowId xmlns:a16="http://schemas.microsoft.com/office/drawing/2014/main" val="355903771"/>
                  </a:ext>
                </a:extLst>
              </a:tr>
              <a:tr h="655570">
                <a:tc>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其他</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7</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200"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（各校自訂，參閱各校招生簡章）</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ct val="100000"/>
                        </a:lnSpc>
                      </a:pPr>
                      <a:endParaRPr lang="zh-TW" altLang="en-US" sz="13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ct val="100000"/>
                        </a:lnSpc>
                      </a:pPr>
                      <a:endParaRPr lang="zh-TW" altLang="en-US" sz="13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9581"/>
                  </a:ext>
                </a:extLst>
              </a:tr>
              <a:tr h="432474">
                <a:tc>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 總積分</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上限</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5C1"/>
                    </a:solidFill>
                  </a:tcPr>
                </a:tc>
                <a:tc>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50</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5C1"/>
                    </a:solidFill>
                  </a:tcPr>
                </a:tc>
                <a:tc gridSpan="3">
                  <a:txBody>
                    <a:bodyPr/>
                    <a:lstStyle/>
                    <a:p>
                      <a:pPr algn="l">
                        <a:lnSpc>
                          <a:spcPct val="100000"/>
                        </a:lnSpc>
                      </a:pPr>
                      <a:endParaRPr lang="zh-TW" altLang="en-US" sz="13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CFE5C1"/>
                    </a:solidFill>
                  </a:tcPr>
                </a:tc>
                <a:tc hMerge="1">
                  <a:txBody>
                    <a:bodyPr/>
                    <a:lstStyle/>
                    <a:p>
                      <a:endParaRPr lang="zh-TW" altLang="en-US"/>
                    </a:p>
                  </a:txBody>
                  <a:tcPr/>
                </a:tc>
                <a:tc hMerge="1">
                  <a:txBody>
                    <a:bodyPr/>
                    <a:lstStyle/>
                    <a:p>
                      <a:pPr algn="l">
                        <a:lnSpc>
                          <a:spcPct val="100000"/>
                        </a:lnSpc>
                      </a:pPr>
                      <a:endParaRPr lang="zh-TW" altLang="en-US" sz="13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1634550"/>
                  </a:ext>
                </a:extLst>
              </a:tr>
              <a:tr h="432474">
                <a:tc gridSpan="2">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同分比序順序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pP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（各校自訂，參閱各校招生簡章）</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l">
                        <a:lnSpc>
                          <a:spcPct val="100000"/>
                        </a:lnSpc>
                      </a:pPr>
                      <a:endParaRPr lang="zh-TW" altLang="en-US" sz="13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6280515"/>
                  </a:ext>
                </a:extLst>
              </a:tr>
            </a:tbl>
          </a:graphicData>
        </a:graphic>
      </p:graphicFrame>
      <p:grpSp>
        <p:nvGrpSpPr>
          <p:cNvPr id="2" name="群組 1">
            <a:extLst>
              <a:ext uri="{FF2B5EF4-FFF2-40B4-BE49-F238E27FC236}">
                <a16:creationId xmlns:a16="http://schemas.microsoft.com/office/drawing/2014/main" id="{E35688D7-F003-3240-B3D5-2E05C7E40CFD}"/>
              </a:ext>
            </a:extLst>
          </p:cNvPr>
          <p:cNvGrpSpPr/>
          <p:nvPr/>
        </p:nvGrpSpPr>
        <p:grpSpPr>
          <a:xfrm>
            <a:off x="511292" y="173432"/>
            <a:ext cx="7722555" cy="565235"/>
            <a:chOff x="511292" y="173432"/>
            <a:chExt cx="7722555" cy="565235"/>
          </a:xfrm>
        </p:grpSpPr>
        <p:sp>
          <p:nvSpPr>
            <p:cNvPr id="3" name="標題 1">
              <a:extLst>
                <a:ext uri="{FF2B5EF4-FFF2-40B4-BE49-F238E27FC236}">
                  <a16:creationId xmlns:a16="http://schemas.microsoft.com/office/drawing/2014/main" id="{E34C4794-CA72-EF76-06B8-6764861F0A1D}"/>
                </a:ext>
              </a:extLst>
            </p:cNvPr>
            <p:cNvSpPr txBox="1">
              <a:spLocks/>
            </p:cNvSpPr>
            <p:nvPr/>
          </p:nvSpPr>
          <p:spPr bwMode="auto">
            <a:xfrm>
              <a:off x="511292" y="296653"/>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200" b="1" dirty="0">
                  <a:solidFill>
                    <a:srgbClr val="385723"/>
                  </a:solidFill>
                  <a:latin typeface="微軟正黑體" panose="020B0604030504040204" pitchFamily="34" charset="-120"/>
                  <a:ea typeface="微軟正黑體" panose="020B0604030504040204" pitchFamily="34" charset="-120"/>
                </a:rPr>
                <a:t>柒</a:t>
              </a:r>
              <a:r>
                <a:rPr lang="zh-TW" altLang="en-US" sz="3000" b="1" dirty="0">
                  <a:solidFill>
                    <a:srgbClr val="385723"/>
                  </a:solidFill>
                  <a:latin typeface="微軟正黑體" panose="020B0604030504040204" pitchFamily="34" charset="-120"/>
                  <a:ea typeface="微軟正黑體" panose="020B0604030504040204" pitchFamily="34" charset="-120"/>
                </a:rPr>
                <a:t>、</a:t>
              </a:r>
              <a:r>
                <a:rPr lang="zh-TW" altLang="en-US" sz="3000" b="1" dirty="0">
                  <a:solidFill>
                    <a:schemeClr val="accent6">
                      <a:lumMod val="50000"/>
                    </a:schemeClr>
                  </a:solidFill>
                  <a:latin typeface="微軟正黑體" panose="020B0604030504040204" pitchFamily="34" charset="-120"/>
                  <a:ea typeface="微軟正黑體" panose="020B0604030504040204" pitchFamily="34" charset="-120"/>
                </a:rPr>
                <a:t>五專完免</a:t>
              </a:r>
              <a:r>
                <a:rPr lang="zh-TW" altLang="en-US" sz="3000" b="1" dirty="0">
                  <a:solidFill>
                    <a:srgbClr val="385723"/>
                  </a:solidFill>
                  <a:latin typeface="微軟正黑體" panose="020B0604030504040204" pitchFamily="34" charset="-120"/>
                  <a:ea typeface="微軟正黑體" panose="020B0604030504040204" pitchFamily="34" charset="-120"/>
                </a:rPr>
                <a:t>成績採計與計算</a:t>
              </a:r>
              <a:endParaRPr lang="zh-TW" altLang="en-US" sz="3000" dirty="0">
                <a:solidFill>
                  <a:srgbClr val="385723"/>
                </a:solidFill>
                <a:latin typeface="微軟正黑體" panose="020B0604030504040204" pitchFamily="34" charset="-120"/>
                <a:ea typeface="微軟正黑體" panose="020B0604030504040204" pitchFamily="34" charset="-120"/>
              </a:endParaRPr>
            </a:p>
          </p:txBody>
        </p:sp>
        <p:cxnSp>
          <p:nvCxnSpPr>
            <p:cNvPr id="4" name="直接连接符 42">
              <a:extLst>
                <a:ext uri="{FF2B5EF4-FFF2-40B4-BE49-F238E27FC236}">
                  <a16:creationId xmlns:a16="http://schemas.microsoft.com/office/drawing/2014/main" id="{AA6EC7D3-3252-E966-8B38-E5056D91F0A8}"/>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reeform 6">
              <a:extLst>
                <a:ext uri="{FF2B5EF4-FFF2-40B4-BE49-F238E27FC236}">
                  <a16:creationId xmlns:a16="http://schemas.microsoft.com/office/drawing/2014/main" id="{FF9CDC17-A85E-C323-E4D2-8A4FC97D2DC0}"/>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40236700"/>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9384</Words>
  <Application>Microsoft Office PowerPoint</Application>
  <PresentationFormat>寬螢幕</PresentationFormat>
  <Paragraphs>1303</Paragraphs>
  <Slides>52</Slides>
  <Notes>43</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52</vt:i4>
      </vt:variant>
    </vt:vector>
  </HeadingPairs>
  <TitlesOfParts>
    <vt:vector size="67" baseType="lpstr">
      <vt:lpstr>SimSun</vt:lpstr>
      <vt:lpstr>Calibri Light</vt:lpstr>
      <vt:lpstr>新細明體</vt:lpstr>
      <vt:lpstr>標楷體</vt:lpstr>
      <vt:lpstr>Nirmala UI</vt:lpstr>
      <vt:lpstr>Arial</vt:lpstr>
      <vt:lpstr>Times New Roman</vt:lpstr>
      <vt:lpstr>微軟正黑體</vt:lpstr>
      <vt:lpstr>Arial Unicode MS</vt:lpstr>
      <vt:lpstr>Verdana</vt:lpstr>
      <vt:lpstr>Wingdings</vt:lpstr>
      <vt:lpstr>Roboto</vt:lpstr>
      <vt:lpstr>Calibri</vt:lpstr>
      <vt:lpstr>自訂設計</vt:lpstr>
      <vt:lpstr>Office 佈景主題</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五專優先免試入學試務宣導說明</dc:title>
  <dc:creator/>
  <cp:lastModifiedBy/>
  <cp:revision>1</cp:revision>
  <dcterms:created xsi:type="dcterms:W3CDTF">2021-12-03T01:03:17Z</dcterms:created>
  <dcterms:modified xsi:type="dcterms:W3CDTF">2025-11-24T09:11:03Z</dcterms:modified>
</cp:coreProperties>
</file>